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90" r:id="rId2"/>
    <p:sldId id="320" r:id="rId3"/>
    <p:sldId id="350" r:id="rId4"/>
    <p:sldId id="351" r:id="rId5"/>
    <p:sldId id="352" r:id="rId6"/>
    <p:sldId id="353" r:id="rId7"/>
    <p:sldId id="354" r:id="rId8"/>
    <p:sldId id="355" r:id="rId9"/>
    <p:sldId id="356" r:id="rId10"/>
    <p:sldId id="357" r:id="rId11"/>
    <p:sldId id="348" r:id="rId12"/>
    <p:sldId id="349" r:id="rId13"/>
  </p:sldIdLst>
  <p:sldSz cx="9144000" cy="6858000" type="screen4x3"/>
  <p:notesSz cx="6797675" cy="9928225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5234"/>
    <a:srgbClr val="FE3000"/>
    <a:srgbClr val="3A2C00"/>
    <a:srgbClr val="D02800"/>
    <a:srgbClr val="463500"/>
    <a:srgbClr val="663300"/>
    <a:srgbClr val="FF000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761" y="0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/>
          <a:lstStyle>
            <a:lvl1pPr algn="r">
              <a:defRPr sz="1200"/>
            </a:lvl1pPr>
          </a:lstStyle>
          <a:p>
            <a:fld id="{1CA60BC7-EA36-49C2-99DA-91F6FCF67A06}" type="datetimeFigureOut">
              <a:rPr lang="pt-BR" smtClean="0"/>
              <a:t>24/11/2017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30238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761" y="9430238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 anchor="b"/>
          <a:lstStyle>
            <a:lvl1pPr algn="r">
              <a:defRPr sz="1200"/>
            </a:lvl1pPr>
          </a:lstStyle>
          <a:p>
            <a:fld id="{DB185F30-E168-4037-9A7D-F7DF881A026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225842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761" y="0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/>
          <a:lstStyle>
            <a:lvl1pPr algn="r">
              <a:defRPr sz="1200"/>
            </a:lvl1pPr>
          </a:lstStyle>
          <a:p>
            <a:fld id="{F47A31FC-5FAA-4BA6-A104-22C6EF93FD36}" type="datetimeFigureOut">
              <a:rPr lang="pt-BR" smtClean="0"/>
              <a:t>24/11/2017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07" tIns="45303" rIns="90607" bIns="45303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456" y="4716696"/>
            <a:ext cx="5438767" cy="4467702"/>
          </a:xfrm>
          <a:prstGeom prst="rect">
            <a:avLst/>
          </a:prstGeom>
        </p:spPr>
        <p:txBody>
          <a:bodyPr vert="horz" lIns="90607" tIns="45303" rIns="90607" bIns="45303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30238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761" y="9430238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 anchor="b"/>
          <a:lstStyle>
            <a:lvl1pPr algn="r">
              <a:defRPr sz="1200"/>
            </a:lvl1pPr>
          </a:lstStyle>
          <a:p>
            <a:fld id="{DBFB4160-003B-44D4-A306-3E8058613C37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08091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F7562-9F8B-4E18-A59C-F4746134AF87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576585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78B294-D640-4161-9C15-6D613B158C9D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312178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AF5303-A126-4ED9-A160-4761DDE3D856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122221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95A82-FD4A-4178-A50E-CDBBCB644ED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03987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BF62C-E0FF-4A7D-991B-FCBCB3B903C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348518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F93B4-086F-4533-914F-01956722E5F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051605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7BF7E-7321-484C-89B3-3E5E3EE414FA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121691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925D92-756F-4866-95E2-848CF862967F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5079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7E0F3-98E3-47E5-9545-44F90C2BBBC9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698562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714DC-82EA-4987-B374-54FDCB1B9DC2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78646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D5D5D-D045-4B32-A03E-A4BE2B0D774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869436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119B8AB-FD0F-4476-85B6-843375BF270E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carpinellabueno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7431" y="2"/>
            <a:ext cx="9151429" cy="1889270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novidades do sistema</a:t>
            </a:r>
            <a:b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recursal e do cumprimento de sentença/execução do CPC 2015</a:t>
            </a:r>
            <a:endParaRPr lang="pt-BR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107504" y="2348880"/>
            <a:ext cx="9036496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pt-BR" altLang="pt-BR" sz="28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 eaLnBrk="1" hangingPunct="1"/>
            <a:endParaRPr lang="pt-BR" altLang="pt-BR" sz="28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 eaLnBrk="1" hangingPunct="1"/>
            <a:endParaRPr lang="pt-BR" altLang="pt-BR" sz="2000" b="1" dirty="0">
              <a:solidFill>
                <a:srgbClr val="C00000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5BF9A2EF-CEAB-47DD-B01E-1E6D940817DD}"/>
              </a:ext>
            </a:extLst>
          </p:cNvPr>
          <p:cNvSpPr/>
          <p:nvPr/>
        </p:nvSpPr>
        <p:spPr>
          <a:xfrm>
            <a:off x="0" y="1628800"/>
            <a:ext cx="914400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eaLnBrk="1" hangingPunct="1"/>
            <a:endParaRPr lang="en-US" altLang="pt-BR" b="1" dirty="0">
              <a:solidFill>
                <a:schemeClr val="accent2">
                  <a:lumMod val="75000"/>
                </a:schemeClr>
              </a:solidFill>
            </a:endParaRPr>
          </a:p>
          <a:p>
            <a:pPr algn="r" eaLnBrk="1" hangingPunct="1"/>
            <a:endParaRPr lang="en-US" altLang="pt-BR" b="1" dirty="0">
              <a:solidFill>
                <a:schemeClr val="accent2">
                  <a:lumMod val="75000"/>
                </a:schemeClr>
              </a:solidFill>
            </a:endParaRPr>
          </a:p>
          <a:p>
            <a:pPr algn="r" eaLnBrk="1" hangingPunct="1"/>
            <a:endParaRPr lang="en-US" altLang="pt-BR" b="1" dirty="0">
              <a:solidFill>
                <a:schemeClr val="accent2">
                  <a:lumMod val="75000"/>
                </a:schemeClr>
              </a:solidFill>
            </a:endParaRPr>
          </a:p>
          <a:p>
            <a:pPr algn="r" eaLnBrk="1" hangingPunct="1"/>
            <a:endParaRPr lang="en-US" altLang="pt-BR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 eaLnBrk="1" hangingPunct="1"/>
            <a:r>
              <a:rPr lang="pt-B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3º Encontro Técnico da ADVOCEF</a:t>
            </a:r>
            <a:endParaRPr lang="en-US" altLang="pt-BR" sz="44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eaLnBrk="1" hangingPunct="1"/>
            <a:endParaRPr lang="en-US" altLang="pt-BR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 eaLnBrk="1" hangingPunct="1"/>
            <a:r>
              <a:rPr lang="en-US" altLang="pt-BR" sz="2400" b="1" dirty="0">
                <a:solidFill>
                  <a:srgbClr val="C00000"/>
                </a:solidFill>
              </a:rPr>
              <a:t>São Paulo, SP, 28 de novembro de 2017</a:t>
            </a:r>
            <a:endParaRPr lang="pt-BR" altLang="pt-BR" sz="2400" b="1" dirty="0">
              <a:solidFill>
                <a:srgbClr val="C00000"/>
              </a:solidFill>
            </a:endParaRPr>
          </a:p>
          <a:p>
            <a:pPr algn="ctr" eaLnBrk="1" hangingPunct="1"/>
            <a:endParaRPr lang="en-US" altLang="pt-BR" sz="24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 eaLnBrk="1" hangingPunct="1"/>
            <a:endParaRPr lang="pt-BR" altLang="pt-BR" sz="24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 eaLnBrk="1" hangingPunct="1"/>
            <a:r>
              <a:rPr lang="pt-BR" altLang="pt-BR" sz="2400" b="1" dirty="0">
                <a:solidFill>
                  <a:schemeClr val="accent2">
                    <a:lumMod val="75000"/>
                  </a:schemeClr>
                </a:solidFill>
              </a:rPr>
              <a:t>Cassio Scarpinella Bueno</a:t>
            </a:r>
            <a:endParaRPr lang="en-US" altLang="pt-BR" sz="2400" b="1" dirty="0">
              <a:solidFill>
                <a:srgbClr val="C00000"/>
              </a:solidFill>
              <a:hlinkClick r:id="rId2"/>
            </a:endParaRPr>
          </a:p>
          <a:p>
            <a:pPr algn="ctr" eaLnBrk="1" hangingPunct="1"/>
            <a:r>
              <a:rPr lang="en-US" altLang="pt-BR" sz="2000" b="1" dirty="0">
                <a:solidFill>
                  <a:srgbClr val="FF0000"/>
                </a:solidFill>
              </a:rPr>
              <a:t>www.scarpinellabueno.com</a:t>
            </a:r>
          </a:p>
          <a:p>
            <a:pPr algn="ctr" eaLnBrk="1" hangingPunct="1"/>
            <a:r>
              <a:rPr lang="en-US" altLang="pt-BR" sz="2000" b="1" dirty="0">
                <a:solidFill>
                  <a:srgbClr val="C00000"/>
                </a:solidFill>
              </a:rPr>
              <a:t>www.facebook.com/cassioscarpinellabueno</a:t>
            </a:r>
            <a:endParaRPr lang="pt-BR" altLang="pt-BR" sz="2000" b="1" dirty="0">
              <a:solidFill>
                <a:srgbClr val="C00000"/>
              </a:solidFill>
            </a:endParaRPr>
          </a:p>
          <a:p>
            <a:pPr algn="ctr" eaLnBrk="1" hangingPunct="1"/>
            <a:endParaRPr lang="pt-BR" altLang="pt-BR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78760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-38724"/>
            <a:ext cx="9144000" cy="1196751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400" b="1" dirty="0">
                <a:solidFill>
                  <a:srgbClr val="FF0000"/>
                </a:solidFill>
              </a:rPr>
              <a:t>Reflexões finais</a:t>
            </a:r>
            <a:endParaRPr lang="pt-BR" sz="3400" b="1" dirty="0">
              <a:solidFill>
                <a:srgbClr val="FF0000"/>
              </a:solidFill>
            </a:endParaRP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14288" y="1103838"/>
            <a:ext cx="9107994" cy="3452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altLang="pt-BR" sz="2800" dirty="0">
                <a:latin typeface="Arial" panose="020B0604020202020204" pitchFamily="34" charset="0"/>
                <a:cs typeface="Arial" panose="020B0604020202020204" pitchFamily="34" charset="0"/>
              </a:rPr>
              <a:t>A atuação do advogado: as certezas e as incertezas decorrentes do CPC de 2015 </a:t>
            </a:r>
          </a:p>
          <a:p>
            <a:pPr marL="457200" indent="-4572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altLang="pt-BR" sz="2800" dirty="0">
                <a:latin typeface="Arial" panose="020B0604020202020204" pitchFamily="34" charset="0"/>
                <a:cs typeface="Arial" panose="020B0604020202020204" pitchFamily="34" charset="0"/>
              </a:rPr>
              <a:t>Um possível papel para para os enunciados, a boa-fé processual (art. 5º) e o modelo de processo cooperativo (art. 6º)</a:t>
            </a:r>
            <a:endParaRPr lang="pt-BR" sz="2800" dirty="0"/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997452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1026" name="Picture 2" descr="https://images.livrariasaraiva.com.br/imagemnet/imagem.aspx/?pro_id=9719716&amp;qld=90&amp;l=430&amp;a=-1">
            <a:extLst>
              <a:ext uri="{FF2B5EF4-FFF2-40B4-BE49-F238E27FC236}">
                <a16:creationId xmlns:a16="http://schemas.microsoft.com/office/drawing/2014/main" id="{351C34FB-7D43-48D8-BC62-197AAD091D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31" y="788632"/>
            <a:ext cx="2664296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images.livrariasaraiva.com.br/imagemnet/imagem.aspx/?pro_id=9719717&amp;qld=90&amp;l=430&amp;a=-1">
            <a:extLst>
              <a:ext uri="{FF2B5EF4-FFF2-40B4-BE49-F238E27FC236}">
                <a16:creationId xmlns:a16="http://schemas.microsoft.com/office/drawing/2014/main" id="{1E2F5881-50C0-4679-B0F6-B9D18795A2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8866" y="1477789"/>
            <a:ext cx="2671726" cy="3368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https://images.livrariasaraiva.com.br/imagemnet/imagem.aspx/?pro_id=9719718&amp;qld=90&amp;l=430&amp;a=-1">
            <a:extLst>
              <a:ext uri="{FF2B5EF4-FFF2-40B4-BE49-F238E27FC236}">
                <a16:creationId xmlns:a16="http://schemas.microsoft.com/office/drawing/2014/main" id="{F3EDB6B2-96B0-48DB-A5C9-82A1405AFF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180" y="2227995"/>
            <a:ext cx="2671726" cy="3347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https://images.livrariasaraiva.com.br/imagemnet/imagem.aspx/?pro_id=9719720&amp;qld=90&amp;l=430&amp;a=-1">
            <a:extLst>
              <a:ext uri="{FF2B5EF4-FFF2-40B4-BE49-F238E27FC236}">
                <a16:creationId xmlns:a16="http://schemas.microsoft.com/office/drawing/2014/main" id="{77B0ECB4-3EFF-46AF-8683-74F06DB20F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9977" y="2988976"/>
            <a:ext cx="2676593" cy="3408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tângulo 11">
            <a:extLst>
              <a:ext uri="{FF2B5EF4-FFF2-40B4-BE49-F238E27FC236}">
                <a16:creationId xmlns:a16="http://schemas.microsoft.com/office/drawing/2014/main" id="{4C5C8FC6-00F8-4C6E-8489-813A3502439B}"/>
              </a:ext>
            </a:extLst>
          </p:cNvPr>
          <p:cNvSpPr/>
          <p:nvPr/>
        </p:nvSpPr>
        <p:spPr>
          <a:xfrm>
            <a:off x="193964" y="4946073"/>
            <a:ext cx="6034220" cy="14512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21D0DCFE-5EB1-4883-8A9E-CB9940070D87}"/>
              </a:ext>
            </a:extLst>
          </p:cNvPr>
          <p:cNvSpPr/>
          <p:nvPr/>
        </p:nvSpPr>
        <p:spPr>
          <a:xfrm rot="10800000" flipV="1">
            <a:off x="14800" y="5604083"/>
            <a:ext cx="642500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584200" fontAlgn="auto" hangingPunct="0">
              <a:spcBef>
                <a:spcPts val="0"/>
              </a:spcBef>
              <a:spcAft>
                <a:spcPts val="0"/>
              </a:spcAft>
            </a:pPr>
            <a:r>
              <a:rPr lang="pt-BR" sz="2000" b="1" kern="0" dirty="0">
                <a:solidFill>
                  <a:srgbClr val="FF0000"/>
                </a:solidFill>
                <a:latin typeface="+mj-lt"/>
                <a:sym typeface="Helvetica Light"/>
              </a:rPr>
              <a:t>www.scarpinellabueno.com</a:t>
            </a:r>
          </a:p>
          <a:p>
            <a:pPr lvl="0" algn="ctr" defTabSz="584200" fontAlgn="auto" hangingPunct="0">
              <a:spcBef>
                <a:spcPts val="0"/>
              </a:spcBef>
              <a:spcAft>
                <a:spcPts val="0"/>
              </a:spcAft>
            </a:pPr>
            <a:r>
              <a:rPr lang="en-US" altLang="pt-BR" sz="2000" b="1" kern="0" dirty="0">
                <a:solidFill>
                  <a:srgbClr val="C00000"/>
                </a:solidFill>
                <a:latin typeface="+mj-lt"/>
                <a:sym typeface="Helvetica Light"/>
              </a:rPr>
              <a:t>www.facebook.com/cassioscarpinellabueno</a:t>
            </a:r>
            <a:endParaRPr lang="pt-BR" altLang="pt-BR" sz="2400" b="1" kern="0" dirty="0">
              <a:solidFill>
                <a:srgbClr val="C00000"/>
              </a:solidFill>
              <a:latin typeface="+mj-lt"/>
              <a:sym typeface="Helvetica Light"/>
            </a:endParaRPr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ACD20301-D141-4B4A-AA01-5DB2087C570B}"/>
              </a:ext>
            </a:extLst>
          </p:cNvPr>
          <p:cNvSpPr txBox="1">
            <a:spLocks noChangeArrowheads="1"/>
          </p:cNvSpPr>
          <p:nvPr/>
        </p:nvSpPr>
        <p:spPr>
          <a:xfrm>
            <a:off x="-1" y="0"/>
            <a:ext cx="9136571" cy="764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3600" b="1" kern="0" dirty="0">
                <a:solidFill>
                  <a:srgbClr val="FF0000"/>
                </a:solidFill>
              </a:rPr>
              <a:t>Muito obrigado !!!!</a:t>
            </a:r>
          </a:p>
        </p:txBody>
      </p:sp>
    </p:spTree>
    <p:extLst>
      <p:ext uri="{BB962C8B-B14F-4D97-AF65-F5344CB8AC3E}">
        <p14:creationId xmlns:p14="http://schemas.microsoft.com/office/powerpoint/2010/main" val="18799463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1115616" y="5661248"/>
            <a:ext cx="68407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b="1" dirty="0">
                <a:solidFill>
                  <a:srgbClr val="FF0000"/>
                </a:solidFill>
              </a:rPr>
              <a:t>www.scarpinellabueno.com</a:t>
            </a:r>
          </a:p>
          <a:p>
            <a:pPr algn="ctr"/>
            <a:r>
              <a:rPr lang="en-US" altLang="pt-BR" sz="2000" b="1" dirty="0">
                <a:solidFill>
                  <a:srgbClr val="C00000"/>
                </a:solidFill>
              </a:rPr>
              <a:t>www.facebook.com/cassioscarpinellabueno</a:t>
            </a:r>
            <a:endParaRPr lang="pt-BR" altLang="pt-BR" sz="2000" b="1" dirty="0">
              <a:solidFill>
                <a:srgbClr val="C00000"/>
              </a:solidFill>
            </a:endParaRPr>
          </a:p>
          <a:p>
            <a:endParaRPr lang="pt-BR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-1" y="0"/>
            <a:ext cx="9136571" cy="764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3600" b="1" kern="0" dirty="0">
                <a:solidFill>
                  <a:srgbClr val="FF0000"/>
                </a:solidFill>
              </a:rPr>
              <a:t>Muito obrigado !!!!</a:t>
            </a:r>
            <a:endParaRPr lang="pt-BR" sz="4000" b="1" kern="0" dirty="0">
              <a:solidFill>
                <a:srgbClr val="FF0000"/>
              </a:solidFill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10" name="Picture 2" descr="http://images.livrariasaraiva.com.br/imagemnet/imagem.aspx/?pro_id=9416826&amp;qld=90&amp;l=430&amp;a=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134" y="1036784"/>
            <a:ext cx="3453834" cy="4480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http://images.livrariasaraiva.com.br/imagemnet/imagem.aspx/?pro_id=9416306&amp;qld=90&amp;l=430&amp;a=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036784"/>
            <a:ext cx="3096344" cy="4480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0655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-38724"/>
            <a:ext cx="9144000" cy="1196751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FF0000"/>
                </a:solidFill>
              </a:rPr>
              <a:t>Considerações iniciais</a:t>
            </a:r>
            <a:endParaRPr lang="pt-BR" sz="3600" b="1" dirty="0">
              <a:solidFill>
                <a:srgbClr val="FF0000"/>
              </a:solidFill>
            </a:endParaRP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14288" y="1124744"/>
            <a:ext cx="9107994" cy="40293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>
              <a:lnSpc>
                <a:spcPts val="3100"/>
              </a:lnSpc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Os encontros científicos em torno dos novo CPC</a:t>
            </a:r>
          </a:p>
          <a:p>
            <a:pPr marL="457200" indent="-457200">
              <a:lnSpc>
                <a:spcPts val="3100"/>
              </a:lnSpc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altLang="pt-BR" sz="2800" dirty="0">
                <a:latin typeface="Arial" panose="020B0604020202020204" pitchFamily="34" charset="0"/>
                <a:cs typeface="Arial" panose="020B0604020202020204" pitchFamily="34" charset="0"/>
              </a:rPr>
              <a:t>Especialmente o CJF e suas Jornadas</a:t>
            </a:r>
          </a:p>
          <a:p>
            <a:pPr marL="457200" indent="-457200">
              <a:lnSpc>
                <a:spcPts val="3100"/>
              </a:lnSpc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altLang="pt-BR" sz="2800" dirty="0">
                <a:latin typeface="Arial" panose="020B0604020202020204" pitchFamily="34" charset="0"/>
                <a:cs typeface="Arial" panose="020B0604020202020204" pitchFamily="34" charset="0"/>
              </a:rPr>
              <a:t>Proposta de exame: as I Jornadas de Direito Processual Civil e seus 107 Enunciados</a:t>
            </a:r>
          </a:p>
          <a:p>
            <a:pPr marL="1200150" lvl="1" indent="-457200">
              <a:lnSpc>
                <a:spcPts val="3100"/>
              </a:lnSpc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altLang="pt-BR" sz="2800" dirty="0">
                <a:latin typeface="Arial" panose="020B0604020202020204" pitchFamily="34" charset="0"/>
                <a:cs typeface="Arial" panose="020B0604020202020204" pitchFamily="34" charset="0"/>
              </a:rPr>
              <a:t>Parte Geral</a:t>
            </a:r>
          </a:p>
          <a:p>
            <a:pPr marL="1200150" lvl="1" indent="-457200">
              <a:lnSpc>
                <a:spcPts val="3100"/>
              </a:lnSpc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altLang="pt-BR" sz="2800" dirty="0">
                <a:latin typeface="Arial" panose="020B0604020202020204" pitchFamily="34" charset="0"/>
                <a:cs typeface="Arial" panose="020B0604020202020204" pitchFamily="34" charset="0"/>
              </a:rPr>
              <a:t>Processo de conhecimento</a:t>
            </a:r>
          </a:p>
          <a:p>
            <a:pPr marL="1200150" lvl="1" indent="-457200">
              <a:lnSpc>
                <a:spcPts val="3100"/>
              </a:lnSpc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altLang="pt-BR" sz="2800" dirty="0">
                <a:latin typeface="Arial" panose="020B0604020202020204" pitchFamily="34" charset="0"/>
                <a:cs typeface="Arial" panose="020B0604020202020204" pitchFamily="34" charset="0"/>
              </a:rPr>
              <a:t>Tutelas de urgência e procedimentos especiais</a:t>
            </a:r>
          </a:p>
          <a:p>
            <a:pPr marL="1200150" lvl="1" indent="-457200">
              <a:lnSpc>
                <a:spcPts val="3100"/>
              </a:lnSpc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alt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Recursos e precedentes judiciais</a:t>
            </a:r>
          </a:p>
          <a:p>
            <a:pPr marL="1200150" lvl="1" indent="-457200">
              <a:lnSpc>
                <a:spcPts val="3100"/>
              </a:lnSpc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alt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Execução e cumprimento de sentença</a:t>
            </a:r>
            <a:endParaRPr lang="pt-BR" altLang="pt-BR" sz="2000" b="1" dirty="0"/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61977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-38724"/>
            <a:ext cx="9144000" cy="1196751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FF0000"/>
                </a:solidFill>
              </a:rPr>
              <a:t>Recursos e precedentes judiciais (1)  </a:t>
            </a:r>
            <a:endParaRPr lang="pt-BR" sz="3600" b="1" dirty="0">
              <a:solidFill>
                <a:srgbClr val="FF0000"/>
              </a:solidFill>
            </a:endParaRP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14288" y="1103838"/>
            <a:ext cx="9107994" cy="5914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>
              <a:lnSpc>
                <a:spcPts val="3100"/>
              </a:lnSpc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alt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58: </a:t>
            </a:r>
            <a:r>
              <a:rPr lang="pt-BR" sz="2000" dirty="0"/>
              <a:t>O prazo para interposição do agravo previsto na Lei n. 8.437/92 é de quinze dias, conforme o disposto no art. 1.070 do CPC. </a:t>
            </a:r>
          </a:p>
          <a:p>
            <a:pPr marL="457200" indent="-457200">
              <a:lnSpc>
                <a:spcPts val="3100"/>
              </a:lnSpc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alt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60: </a:t>
            </a:r>
            <a:r>
              <a:rPr lang="pt-BR" sz="2000" dirty="0"/>
              <a:t>É direito das partes a manifestação por escrito, no prazo de cinco dias, sobre fato superveniente ou questão de ofício na hipótese do art. 933, § 1º, do CPC, ressalvada a concordância expressa com a forma oral em sessão. </a:t>
            </a:r>
          </a:p>
          <a:p>
            <a:pPr marL="457200" indent="-457200">
              <a:lnSpc>
                <a:spcPts val="3100"/>
              </a:lnSpc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altLang="pt-BR" sz="2000" b="1" dirty="0"/>
              <a:t>61:</a:t>
            </a:r>
            <a:r>
              <a:rPr lang="en-US" altLang="pt-BR" sz="2000" dirty="0"/>
              <a:t> </a:t>
            </a:r>
            <a:r>
              <a:rPr lang="pt-BR" sz="2000" dirty="0"/>
              <a:t>Deve ser franqueado às partes sustentar oralmente as suas razões, na forma e pelo prazo previsto no art. 937, </a:t>
            </a:r>
            <a:r>
              <a:rPr lang="pt-BR" sz="2000" i="1" dirty="0"/>
              <a:t>caput</a:t>
            </a:r>
            <a:r>
              <a:rPr lang="pt-BR" sz="2000" dirty="0"/>
              <a:t>, do CPC, no agravo de instrumento que impugne decisão de resolução parcial de mérito (art. 356, § 5º, do CPC). </a:t>
            </a:r>
          </a:p>
          <a:p>
            <a:pPr marL="457200" indent="-457200">
              <a:lnSpc>
                <a:spcPts val="3100"/>
              </a:lnSpc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alt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62: </a:t>
            </a:r>
            <a:r>
              <a:rPr lang="pt-BR" sz="2000" dirty="0"/>
              <a:t>Aplica-se a técnica prevista no art. 942 do CPC no julgamento de recurso de apelação interposto em mandado de segurança. </a:t>
            </a:r>
          </a:p>
          <a:p>
            <a:pPr marL="457200" indent="-457200">
              <a:lnSpc>
                <a:spcPts val="3100"/>
              </a:lnSpc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pt-BR" altLang="pt-BR" sz="2000" dirty="0"/>
          </a:p>
          <a:p>
            <a:pPr marL="457200" indent="-457200">
              <a:lnSpc>
                <a:spcPts val="3100"/>
              </a:lnSpc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pt-BR" altLang="pt-BR" sz="2000" dirty="0"/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73675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-38724"/>
            <a:ext cx="9144000" cy="1196751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FF0000"/>
                </a:solidFill>
              </a:rPr>
              <a:t>Recursos e precedentes judiciais (2)</a:t>
            </a:r>
            <a:endParaRPr lang="pt-BR" sz="3600" b="1" dirty="0">
              <a:solidFill>
                <a:srgbClr val="FF0000"/>
              </a:solidFill>
            </a:endParaRP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14288" y="1103838"/>
            <a:ext cx="9107994" cy="5068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>
              <a:lnSpc>
                <a:spcPts val="3100"/>
              </a:lnSpc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altLang="pt-BR" sz="2000" b="1" dirty="0"/>
              <a:t>66:</a:t>
            </a:r>
            <a:r>
              <a:rPr lang="en-US" altLang="pt-BR" sz="2000" dirty="0"/>
              <a:t> </a:t>
            </a:r>
            <a:r>
              <a:rPr lang="pt-BR" sz="2000" dirty="0"/>
              <a:t>Admite-se a correção da falta de comprovação do feriado local ou da suspensão do expediente forense, posteriormente à interposição do recurso, com fundamento no art. 932, parágrafo único, do CPC.</a:t>
            </a:r>
            <a:endParaRPr lang="en-US" altLang="pt-B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ts val="3100"/>
              </a:lnSpc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alt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67: </a:t>
            </a:r>
            <a:r>
              <a:rPr lang="pt-BR" sz="2000" dirty="0"/>
              <a:t>Há interesse recursal no pleito da parte para impugnar a multa do art. 334, § 8º, do CPC por meio de apelação, embora tenha sido vitoriosa na demanda. </a:t>
            </a:r>
            <a:endParaRPr lang="en-US" altLang="pt-B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ts val="3100"/>
              </a:lnSpc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altLang="pt-BR" sz="2000" b="1" dirty="0"/>
              <a:t>68:</a:t>
            </a:r>
            <a:r>
              <a:rPr lang="en-US" altLang="pt-BR" sz="2000" dirty="0"/>
              <a:t> </a:t>
            </a:r>
            <a:r>
              <a:rPr lang="pt-BR" sz="2000" dirty="0"/>
              <a:t>A intempestividade da apelação desautoriza o órgão </a:t>
            </a:r>
            <a:r>
              <a:rPr lang="pt-BR" sz="2000" i="1" dirty="0"/>
              <a:t>a quo </a:t>
            </a:r>
            <a:r>
              <a:rPr lang="pt-BR" sz="2000" dirty="0"/>
              <a:t>a proferir juízo positivo de retratação. </a:t>
            </a:r>
          </a:p>
          <a:p>
            <a:pPr marL="457200" indent="-457200">
              <a:lnSpc>
                <a:spcPts val="3100"/>
              </a:lnSpc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altLang="pt-BR" sz="2000" b="1" dirty="0"/>
              <a:t>69:</a:t>
            </a:r>
            <a:r>
              <a:rPr lang="en-US" altLang="pt-BR" sz="2000" dirty="0"/>
              <a:t> </a:t>
            </a:r>
            <a:r>
              <a:rPr lang="pt-BR" sz="2000" dirty="0"/>
              <a:t>A hipótese do art. 1.015, parágrafo único, do CPC abrange os processos concursais, de falência e recuperação. </a:t>
            </a:r>
          </a:p>
          <a:p>
            <a:pPr marL="457200" indent="-457200">
              <a:lnSpc>
                <a:spcPts val="3100"/>
              </a:lnSpc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altLang="pt-BR" sz="2000" b="1" dirty="0"/>
              <a:t>70:</a:t>
            </a:r>
            <a:r>
              <a:rPr lang="en-US" altLang="pt-BR" sz="2000" dirty="0"/>
              <a:t> </a:t>
            </a:r>
            <a:r>
              <a:rPr lang="pt-BR" sz="2000" dirty="0"/>
              <a:t>É agravável o pronunciamento judicial que postergar a análise de pedido de tutela provisória ou condicioná-la a qualquer exigência. </a:t>
            </a: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65324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-38724"/>
            <a:ext cx="9144000" cy="1196751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FF0000"/>
                </a:solidFill>
              </a:rPr>
              <a:t>Recursos e precedentes judiciais (3)</a:t>
            </a:r>
            <a:endParaRPr lang="pt-BR" sz="3600" b="1" dirty="0">
              <a:solidFill>
                <a:srgbClr val="FF0000"/>
              </a:solidFill>
            </a:endParaRP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14288" y="1103838"/>
            <a:ext cx="9107994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>
              <a:lnSpc>
                <a:spcPts val="3100"/>
              </a:lnSpc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altLang="pt-BR" sz="2000" b="1" dirty="0"/>
              <a:t>71:</a:t>
            </a:r>
            <a:r>
              <a:rPr lang="en-US" altLang="pt-BR" sz="2000" dirty="0"/>
              <a:t> </a:t>
            </a:r>
            <a:r>
              <a:rPr lang="pt-BR" sz="2000" dirty="0"/>
              <a:t>É cabível o recurso de agravo de instrumento contra a decisão que indefere o pedido de atribuição de efeito suspensivo a Embargos à Execução, nos termos do art. 1.015, X, do CPC. </a:t>
            </a:r>
            <a:endParaRPr lang="pt-BR" altLang="pt-BR" sz="2000" dirty="0"/>
          </a:p>
          <a:p>
            <a:pPr marL="457200" indent="-457200">
              <a:lnSpc>
                <a:spcPts val="3100"/>
              </a:lnSpc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alt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72: </a:t>
            </a:r>
            <a:r>
              <a:rPr lang="pt-BR" sz="2000" dirty="0"/>
              <a:t>É admissível a interposição de agravo de instrumento tanto para a decisão interlocutória que rejeita a inversão do ônus da prova, como para a que a defere. </a:t>
            </a:r>
          </a:p>
          <a:p>
            <a:pPr marL="457200" indent="-457200">
              <a:lnSpc>
                <a:spcPts val="3100"/>
              </a:lnSpc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altLang="pt-BR" sz="2000" b="1" dirty="0"/>
              <a:t>73:</a:t>
            </a:r>
            <a:r>
              <a:rPr lang="en-US" altLang="pt-BR" sz="2000" dirty="0"/>
              <a:t> </a:t>
            </a:r>
            <a:r>
              <a:rPr lang="pt-BR" sz="2000" dirty="0"/>
              <a:t>Para efeito de não conhecimento do agravo de instrumento por força da regra prevista no § 3º do art. 1.018 do CPC, deve o juiz, previamente, atender ao art. 932, parágrafo único, e art. 1.017, § 3º, do CPC, intimando o agravante para sanar o vício ou complementar a documentação exigível. </a:t>
            </a:r>
          </a:p>
          <a:p>
            <a:pPr marL="457200" indent="-457200">
              <a:lnSpc>
                <a:spcPts val="3100"/>
              </a:lnSpc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altLang="pt-BR" sz="2000" b="1" dirty="0"/>
              <a:t>74:</a:t>
            </a:r>
            <a:r>
              <a:rPr lang="en-US" altLang="pt-BR" sz="2000" dirty="0"/>
              <a:t> </a:t>
            </a:r>
            <a:r>
              <a:rPr lang="pt-BR" sz="2000" dirty="0"/>
              <a:t>O termo “manifestamente” previsto no § 4º do art. 1.021 do CPC se refere tanto à improcedência quanto à inadmissibilidade do agravo. </a:t>
            </a: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29709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-38724"/>
            <a:ext cx="9144000" cy="1196751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FF0000"/>
                </a:solidFill>
              </a:rPr>
              <a:t>Recursos e precedentes judiciais (4)</a:t>
            </a:r>
            <a:endParaRPr lang="pt-BR" sz="3600" b="1" dirty="0">
              <a:solidFill>
                <a:srgbClr val="FF0000"/>
              </a:solidFill>
            </a:endParaRP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14288" y="1103838"/>
            <a:ext cx="9107994" cy="41190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>
              <a:lnSpc>
                <a:spcPts val="3100"/>
              </a:lnSpc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altLang="pt-BR" sz="2000" b="1" dirty="0"/>
              <a:t>79:</a:t>
            </a:r>
            <a:r>
              <a:rPr lang="en-US" altLang="pt-BR" sz="2000" dirty="0"/>
              <a:t> </a:t>
            </a:r>
            <a:r>
              <a:rPr lang="pt-BR" sz="2000" dirty="0"/>
              <a:t>Na hipótese do art. 1.032 do CPC, cabe ao relator, após possibilitar que o recorrente adite o seu recurso para inclusão de preliminar sustentando a existência de repercussão geral, oportunizar ao recorrido que, igualmente, adite suas contrarrazões para sustentar a inexistência da repercussão. </a:t>
            </a:r>
          </a:p>
          <a:p>
            <a:pPr marL="457200" indent="-457200">
              <a:lnSpc>
                <a:spcPts val="3100"/>
              </a:lnSpc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altLang="pt-BR" sz="2000" b="1" dirty="0"/>
              <a:t>80:</a:t>
            </a:r>
            <a:r>
              <a:rPr lang="en-US" altLang="pt-BR" sz="2000" dirty="0"/>
              <a:t> </a:t>
            </a:r>
            <a:r>
              <a:rPr lang="pt-BR" sz="2000" dirty="0"/>
              <a:t>Quando o STF considerar como reflexa a ofensa à Constituição afirmada no recurso extraordinário, deverá, antes de remetê-lo ao Superior Tribunal de Justiça para julgamento como recurso especial, conceder prazo de quinze dias para que as partes complementem suas razões e contrarrazões de recurso. </a:t>
            </a:r>
            <a:endParaRPr lang="pt-BR" altLang="pt-BR" sz="2000" dirty="0"/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73913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-38724"/>
            <a:ext cx="9144000" cy="1196751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400" b="1" dirty="0">
                <a:solidFill>
                  <a:srgbClr val="FF0000"/>
                </a:solidFill>
              </a:rPr>
              <a:t>Execução e cumprimento de sentença (1)</a:t>
            </a:r>
            <a:endParaRPr lang="pt-BR" sz="3400" b="1" dirty="0">
              <a:solidFill>
                <a:srgbClr val="FF0000"/>
              </a:solidFill>
            </a:endParaRP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14288" y="1103838"/>
            <a:ext cx="9107994" cy="5965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>
              <a:lnSpc>
                <a:spcPts val="3100"/>
              </a:lnSpc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alt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84: </a:t>
            </a:r>
            <a:r>
              <a:rPr lang="pt-BR" sz="2000" dirty="0"/>
              <a:t>O comparecimento espontâneo da parte constitui termo inicial dos prazos para pagamento e, sucessivamente, impugnação ao cumprimento de sentença. </a:t>
            </a:r>
          </a:p>
          <a:p>
            <a:pPr marL="457200" indent="-457200">
              <a:lnSpc>
                <a:spcPts val="3100"/>
              </a:lnSpc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altLang="pt-BR" sz="2000" b="1" dirty="0"/>
              <a:t>85:</a:t>
            </a:r>
            <a:r>
              <a:rPr lang="pt-BR" sz="2000" dirty="0"/>
              <a:t>Na execução de título extrajudicial ou judicial (art. 515, § 1º, do CPC) é cabível a citação postal. </a:t>
            </a:r>
          </a:p>
          <a:p>
            <a:pPr marL="457200" indent="-457200">
              <a:lnSpc>
                <a:spcPts val="3100"/>
              </a:lnSpc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sz="2000" b="1" dirty="0"/>
              <a:t>89:</a:t>
            </a:r>
            <a:r>
              <a:rPr lang="en-US" sz="2000" dirty="0"/>
              <a:t> </a:t>
            </a:r>
            <a:r>
              <a:rPr lang="pt-BR" sz="2000" dirty="0"/>
              <a:t>Conta-se em dias úteis o prazo do </a:t>
            </a:r>
            <a:r>
              <a:rPr lang="pt-BR" sz="2000" i="1" dirty="0"/>
              <a:t>caput </a:t>
            </a:r>
            <a:r>
              <a:rPr lang="pt-BR" sz="2000" dirty="0"/>
              <a:t>do art. 523 do CPC. </a:t>
            </a:r>
          </a:p>
          <a:p>
            <a:pPr marL="457200" indent="-457200">
              <a:lnSpc>
                <a:spcPts val="3100"/>
              </a:lnSpc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alt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92: </a:t>
            </a:r>
            <a:r>
              <a:rPr lang="pt-BR" sz="2000" dirty="0"/>
              <a:t>A intimação prevista no </a:t>
            </a:r>
            <a:r>
              <a:rPr lang="pt-BR" sz="2000" i="1" dirty="0"/>
              <a:t>caput </a:t>
            </a:r>
            <a:r>
              <a:rPr lang="pt-BR" sz="2000" dirty="0"/>
              <a:t>do art. 523 do CPC deve contemplar, expressamente, o prazo sucessivo para impugnar o cumprimento de sentença. </a:t>
            </a:r>
          </a:p>
          <a:p>
            <a:pPr marL="457200" indent="-457200">
              <a:lnSpc>
                <a:spcPts val="3100"/>
              </a:lnSpc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sz="2000" b="1" dirty="0"/>
              <a:t>93:</a:t>
            </a:r>
            <a:r>
              <a:rPr lang="en-US" sz="2000" dirty="0"/>
              <a:t> </a:t>
            </a:r>
            <a:r>
              <a:rPr lang="pt-BR" sz="2000" dirty="0"/>
              <a:t>Da decisão que julga a impugnação ao cumprimento de sentença cabe apelação, se extinguir o processo, ou agravo de instrumento, se não o fizer. </a:t>
            </a:r>
          </a:p>
          <a:p>
            <a:pPr marL="457200" indent="-457200">
              <a:lnSpc>
                <a:spcPts val="3100"/>
              </a:lnSpc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pt-BR" sz="2000" dirty="0"/>
          </a:p>
          <a:p>
            <a:pPr marL="457200" indent="-457200">
              <a:lnSpc>
                <a:spcPts val="3100"/>
              </a:lnSpc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pt-BR" sz="2000" dirty="0"/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355428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-38724"/>
            <a:ext cx="9144000" cy="1196751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400" b="1" dirty="0">
                <a:solidFill>
                  <a:srgbClr val="FF0000"/>
                </a:solidFill>
              </a:rPr>
              <a:t>Execução e cumprimento de sentença (2)</a:t>
            </a:r>
            <a:endParaRPr lang="pt-BR" sz="3400" b="1" dirty="0">
              <a:solidFill>
                <a:srgbClr val="FF0000"/>
              </a:solidFill>
            </a:endParaRP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14288" y="1103838"/>
            <a:ext cx="9107994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>
              <a:lnSpc>
                <a:spcPts val="3100"/>
              </a:lnSpc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alt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96: </a:t>
            </a:r>
            <a:r>
              <a:rPr lang="pt-BR" sz="2000" dirty="0"/>
              <a:t>Os critérios referidos no </a:t>
            </a:r>
            <a:r>
              <a:rPr lang="pt-BR" sz="2000" i="1" dirty="0"/>
              <a:t>caput </a:t>
            </a:r>
            <a:r>
              <a:rPr lang="pt-BR" sz="2000" dirty="0"/>
              <a:t>do art. 537 do CPC devem ser observados no momento da fixação da multa, que não está limitada ao valor da obrigação principal e não pode ter sua exigibilidade postergada para depois do trânsito em julgado. </a:t>
            </a:r>
          </a:p>
          <a:p>
            <a:pPr marL="457200" indent="-457200">
              <a:lnSpc>
                <a:spcPts val="3100"/>
              </a:lnSpc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sz="2000" b="1" dirty="0"/>
              <a:t>98:</a:t>
            </a:r>
            <a:r>
              <a:rPr lang="en-US" sz="2000" dirty="0"/>
              <a:t> </a:t>
            </a:r>
            <a:r>
              <a:rPr lang="pt-BR" sz="2000" dirty="0"/>
              <a:t>O art. 782, § 3º, do CPC não veda a possibilidade de o credor, ou mesmo o órgão de proteção ao crédito, fazer a inclusão extrajudicial do nome do executado em cadastros de inadimplentes. </a:t>
            </a:r>
          </a:p>
          <a:p>
            <a:pPr marL="457200" indent="-457200">
              <a:lnSpc>
                <a:spcPts val="3100"/>
              </a:lnSpc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sz="2000" b="1" dirty="0"/>
              <a:t>99:</a:t>
            </a:r>
            <a:r>
              <a:rPr lang="en-US" sz="2000" dirty="0"/>
              <a:t> </a:t>
            </a:r>
            <a:r>
              <a:rPr lang="pt-BR" sz="2000" dirty="0"/>
              <a:t>A inclusão do nome do executado em cadastros de inadimplentes poderá se dar na execução definitiva de título judicial ou extrajudicial.</a:t>
            </a:r>
          </a:p>
          <a:p>
            <a:pPr marL="457200" indent="-457200">
              <a:lnSpc>
                <a:spcPts val="3100"/>
              </a:lnSpc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sz="2000" b="1" dirty="0"/>
              <a:t>102:</a:t>
            </a:r>
            <a:r>
              <a:rPr lang="en-US" sz="2000" dirty="0"/>
              <a:t> </a:t>
            </a:r>
            <a:r>
              <a:rPr lang="pt-BR" sz="2000" dirty="0"/>
              <a:t>A falta de oposição dos embargos de terceiro preventivos no prazo do art. 792, § 4º, do CPC não impede a propositura dos embargos de terceiro repressivos no prazo do art. 675 do mesmo Código. </a:t>
            </a: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189071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-38724"/>
            <a:ext cx="9144000" cy="1196751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400" b="1" dirty="0">
                <a:solidFill>
                  <a:srgbClr val="FF0000"/>
                </a:solidFill>
              </a:rPr>
              <a:t>Execução e cumprimento de sentença (3)</a:t>
            </a:r>
            <a:endParaRPr lang="pt-BR" sz="3400" b="1" dirty="0">
              <a:solidFill>
                <a:srgbClr val="FF0000"/>
              </a:solidFill>
            </a:endParaRP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14288" y="1103838"/>
            <a:ext cx="9107994" cy="2131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>
              <a:lnSpc>
                <a:spcPts val="3100"/>
              </a:lnSpc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alt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104: </a:t>
            </a:r>
            <a:r>
              <a:rPr lang="pt-BR" sz="2000" dirty="0"/>
              <a:t>O fornecimento de certidão para fins de averbação premonitória (art. 799, IX, do CPC) independe de prévio despacho ou autorização do juiz. </a:t>
            </a:r>
          </a:p>
          <a:p>
            <a:pPr marL="457200" indent="-457200">
              <a:lnSpc>
                <a:spcPts val="3100"/>
              </a:lnSpc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sz="2000" b="1" dirty="0"/>
              <a:t>105:</a:t>
            </a:r>
            <a:r>
              <a:rPr lang="en-US" sz="2000" dirty="0"/>
              <a:t> </a:t>
            </a:r>
            <a:r>
              <a:rPr lang="pt-BR" sz="2000" dirty="0"/>
              <a:t>As hipóteses de penhora do art. 833, § 2º, do CPC aplicam-se ao cumprimento da sentença ou à execução de título extrajudicial relativo a honorários advocatícios, em razão de sua natureza alimentar. </a:t>
            </a: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5379921"/>
      </p:ext>
    </p:extLst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1035</TotalTime>
  <Words>1114</Words>
  <Application>Microsoft Office PowerPoint</Application>
  <PresentationFormat>Apresentação na tela (4:3)</PresentationFormat>
  <Paragraphs>65</Paragraphs>
  <Slides>12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7" baseType="lpstr">
      <vt:lpstr>Arial</vt:lpstr>
      <vt:lpstr>Calibri</vt:lpstr>
      <vt:lpstr>Helvetica Light</vt:lpstr>
      <vt:lpstr>Wingdings</vt:lpstr>
      <vt:lpstr>Design padrão</vt:lpstr>
      <vt:lpstr>As novidades do sistema recursal e do cumprimento de sentença/execução do CPC 2015</vt:lpstr>
      <vt:lpstr>Considerações iniciais</vt:lpstr>
      <vt:lpstr>Recursos e precedentes judiciais (1)  </vt:lpstr>
      <vt:lpstr>Recursos e precedentes judiciais (2)</vt:lpstr>
      <vt:lpstr>Recursos e precedentes judiciais (3)</vt:lpstr>
      <vt:lpstr>Recursos e precedentes judiciais (4)</vt:lpstr>
      <vt:lpstr>Execução e cumprimento de sentença (1)</vt:lpstr>
      <vt:lpstr>Execução e cumprimento de sentença (2)</vt:lpstr>
      <vt:lpstr>Execução e cumprimento de sentença (3)</vt:lpstr>
      <vt:lpstr>Reflexões finais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.</dc:creator>
  <cp:lastModifiedBy>Cassio</cp:lastModifiedBy>
  <cp:revision>280</cp:revision>
  <cp:lastPrinted>2017-08-03T21:46:04Z</cp:lastPrinted>
  <dcterms:created xsi:type="dcterms:W3CDTF">2007-03-23T14:32:10Z</dcterms:created>
  <dcterms:modified xsi:type="dcterms:W3CDTF">2017-11-24T10:32:19Z</dcterms:modified>
</cp:coreProperties>
</file>