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0" r:id="rId2"/>
    <p:sldId id="320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48" r:id="rId12"/>
    <p:sldId id="349" r:id="rId13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234"/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24/11/2017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24/11/2017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6" y="4716696"/>
            <a:ext cx="5438767" cy="4467702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1" y="2"/>
            <a:ext cx="9151429" cy="188927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novidades do sistema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recursal e do cumprimento de sentença/execução do CPC 2015</a:t>
            </a:r>
            <a:endParaRPr lang="pt-B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07504" y="2348880"/>
            <a:ext cx="9036496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BF9A2EF-CEAB-47DD-B01E-1E6D940817DD}"/>
              </a:ext>
            </a:extLst>
          </p:cNvPr>
          <p:cNvSpPr/>
          <p:nvPr/>
        </p:nvSpPr>
        <p:spPr>
          <a:xfrm>
            <a:off x="0" y="162880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3º Encontro Técnico da ADVOCEF</a:t>
            </a:r>
            <a:endParaRPr lang="en-US" altLang="pt-BR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</a:rPr>
              <a:t>São Paulo, SP, 28 de novembro de 2017</a:t>
            </a:r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endParaRPr lang="en-US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chemeClr val="accent2">
                    <a:lumMod val="75000"/>
                  </a:schemeClr>
                </a:solidFill>
              </a:rPr>
              <a:t>Cassio Scarpinella Bueno</a:t>
            </a:r>
            <a:endParaRPr lang="en-US" altLang="pt-BR" sz="2400" b="1" dirty="0">
              <a:solidFill>
                <a:srgbClr val="C00000"/>
              </a:solidFill>
              <a:hlinkClick r:id="rId2"/>
            </a:endParaRP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rgbClr val="FF0000"/>
                </a:solidFill>
              </a:rPr>
              <a:t>Reflexões finais</a:t>
            </a:r>
            <a:endParaRPr lang="pt-BR" sz="34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03838"/>
            <a:ext cx="9107994" cy="345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atuação do advogado: as certezas e as incertezas decorrentes do CPC de 2015 </a:t>
            </a: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Um possível papel para para os enunciados, a boa-fé processual (art. 5º) e o modelo de processo cooperativo (art. 6º)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9745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604083"/>
            <a:ext cx="64250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000" b="1" kern="0" dirty="0">
                <a:solidFill>
                  <a:srgbClr val="FF0000"/>
                </a:solidFill>
                <a:latin typeface="+mj-l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000" b="1" kern="0" dirty="0">
                <a:solidFill>
                  <a:srgbClr val="C00000"/>
                </a:solidFill>
                <a:latin typeface="+mj-l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+mj-l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FF0000"/>
                </a:solidFill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187994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FF0000"/>
                </a:solidFill>
              </a:rPr>
              <a:t>Muito obrigado !!!!</a:t>
            </a:r>
            <a:endParaRPr lang="pt-BR" sz="4000" b="1" kern="0" dirty="0">
              <a:solidFill>
                <a:srgbClr val="FF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2" descr="http://images.livrariasaraiva.com.br/imagemnet/imagem.aspx/?pro_id=9416826&amp;qld=90&amp;l=430&amp;a=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4" y="1036784"/>
            <a:ext cx="3453834" cy="448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images.livrariasaraiva.com.br/imagemnet/imagem.aspx/?pro_id=9416306&amp;qld=90&amp;l=430&amp;a=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36784"/>
            <a:ext cx="3096344" cy="448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65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Considerações iniciais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24744"/>
            <a:ext cx="9107994" cy="4029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Os encontros científicos em torno dos novo CPC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Especialmente o CJF e suas Jornadas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Proposta de exame: as I Jornadas de Direito Processual Civil e seus 107 Enunciados</a:t>
            </a:r>
          </a:p>
          <a:p>
            <a:pPr marL="1200150" lvl="1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Parte Geral</a:t>
            </a:r>
          </a:p>
          <a:p>
            <a:pPr marL="1200150" lvl="1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Processo de conhecimento</a:t>
            </a:r>
          </a:p>
          <a:p>
            <a:pPr marL="1200150" lvl="1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Tutelas de urgência e procedimentos especiais</a:t>
            </a:r>
          </a:p>
          <a:p>
            <a:pPr marL="1200150" lvl="1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Recursos e precedentes judiciais</a:t>
            </a:r>
          </a:p>
          <a:p>
            <a:pPr marL="1200150" lvl="1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Execução e cumprimento de sentença</a:t>
            </a:r>
            <a:endParaRPr lang="pt-BR" altLang="pt-BR" sz="2000" b="1" dirty="0"/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197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Recursos e precedentes judiciais (1)  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03838"/>
            <a:ext cx="9107994" cy="5914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58: </a:t>
            </a:r>
            <a:r>
              <a:rPr lang="pt-BR" sz="2000" dirty="0"/>
              <a:t>O prazo para interposição do agravo previsto na Lei n. 8.437/92 é de quinze dias, conforme o disposto no art. 1.070 do CPC.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60: </a:t>
            </a:r>
            <a:r>
              <a:rPr lang="pt-BR" sz="2000" dirty="0"/>
              <a:t>É direito das partes a manifestação por escrito, no prazo de cinco dias, sobre fato superveniente ou questão de ofício na hipótese do art. 933, § 1º, do CPC, ressalvada a concordância expressa com a forma oral em sessão.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/>
              <a:t>61:</a:t>
            </a:r>
            <a:r>
              <a:rPr lang="en-US" altLang="pt-BR" sz="2000" dirty="0"/>
              <a:t> </a:t>
            </a:r>
            <a:r>
              <a:rPr lang="pt-BR" sz="2000" dirty="0"/>
              <a:t>Deve ser franqueado às partes sustentar oralmente as suas razões, na forma e pelo prazo previsto no art. 937, </a:t>
            </a:r>
            <a:r>
              <a:rPr lang="pt-BR" sz="2000" i="1" dirty="0"/>
              <a:t>caput</a:t>
            </a:r>
            <a:r>
              <a:rPr lang="pt-BR" sz="2000" dirty="0"/>
              <a:t>, do CPC, no agravo de instrumento que impugne decisão de resolução parcial de mérito (art. 356, § 5º, do CPC).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62: </a:t>
            </a:r>
            <a:r>
              <a:rPr lang="pt-BR" sz="2000" dirty="0"/>
              <a:t>Aplica-se a técnica prevista no art. 942 do CPC no julgamento de recurso de apelação interposto em mandado de segurança.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altLang="pt-BR" sz="2000" dirty="0"/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altLang="pt-BR" sz="2000" dirty="0"/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367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Recursos e precedentes judiciais (2)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03838"/>
            <a:ext cx="9107994" cy="506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/>
              <a:t>66:</a:t>
            </a:r>
            <a:r>
              <a:rPr lang="en-US" altLang="pt-BR" sz="2000" dirty="0"/>
              <a:t> </a:t>
            </a:r>
            <a:r>
              <a:rPr lang="pt-BR" sz="2000" dirty="0"/>
              <a:t>Admite-se a correção da falta de comprovação do feriado local ou da suspensão do expediente forense, posteriormente à interposição do recurso, com fundamento no art. 932, parágrafo único, do CPC.</a:t>
            </a:r>
            <a:endParaRPr lang="en-US" alt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67: </a:t>
            </a:r>
            <a:r>
              <a:rPr lang="pt-BR" sz="2000" dirty="0"/>
              <a:t>Há interesse recursal no pleito da parte para impugnar a multa do art. 334, § 8º, do CPC por meio de apelação, embora tenha sido vitoriosa na demanda. </a:t>
            </a:r>
            <a:endParaRPr lang="en-US" alt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/>
              <a:t>68:</a:t>
            </a:r>
            <a:r>
              <a:rPr lang="en-US" altLang="pt-BR" sz="2000" dirty="0"/>
              <a:t> </a:t>
            </a:r>
            <a:r>
              <a:rPr lang="pt-BR" sz="2000" dirty="0"/>
              <a:t>A intempestividade da apelação desautoriza o órgão </a:t>
            </a:r>
            <a:r>
              <a:rPr lang="pt-BR" sz="2000" i="1" dirty="0"/>
              <a:t>a quo </a:t>
            </a:r>
            <a:r>
              <a:rPr lang="pt-BR" sz="2000" dirty="0"/>
              <a:t>a proferir juízo positivo de retratação.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/>
              <a:t>69:</a:t>
            </a:r>
            <a:r>
              <a:rPr lang="en-US" altLang="pt-BR" sz="2000" dirty="0"/>
              <a:t> </a:t>
            </a:r>
            <a:r>
              <a:rPr lang="pt-BR" sz="2000" dirty="0"/>
              <a:t>A hipótese do art. 1.015, parágrafo único, do CPC abrange os processos concursais, de falência e recuperação.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/>
              <a:t>70:</a:t>
            </a:r>
            <a:r>
              <a:rPr lang="en-US" altLang="pt-BR" sz="2000" dirty="0"/>
              <a:t> </a:t>
            </a:r>
            <a:r>
              <a:rPr lang="pt-BR" sz="2000" dirty="0"/>
              <a:t>É agravável o pronunciamento judicial que postergar a análise de pedido de tutela provisória ou condicioná-la a qualquer exigência.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532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Recursos e precedentes judiciais (3)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03838"/>
            <a:ext cx="910799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/>
              <a:t>71:</a:t>
            </a:r>
            <a:r>
              <a:rPr lang="en-US" altLang="pt-BR" sz="2000" dirty="0"/>
              <a:t> </a:t>
            </a:r>
            <a:r>
              <a:rPr lang="pt-BR" sz="2000" dirty="0"/>
              <a:t>É cabível o recurso de agravo de instrumento contra a decisão que indefere o pedido de atribuição de efeito suspensivo a Embargos à Execução, nos termos do art. 1.015, X, do CPC. </a:t>
            </a:r>
            <a:endParaRPr lang="pt-BR" altLang="pt-BR" sz="2000" dirty="0"/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72: </a:t>
            </a:r>
            <a:r>
              <a:rPr lang="pt-BR" sz="2000" dirty="0"/>
              <a:t>É admissível a interposição de agravo de instrumento tanto para a decisão interlocutória que rejeita a inversão do ônus da prova, como para a que a defere.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/>
              <a:t>73:</a:t>
            </a:r>
            <a:r>
              <a:rPr lang="en-US" altLang="pt-BR" sz="2000" dirty="0"/>
              <a:t> </a:t>
            </a:r>
            <a:r>
              <a:rPr lang="pt-BR" sz="2000" dirty="0"/>
              <a:t>Para efeito de não conhecimento do agravo de instrumento por força da regra prevista no § 3º do art. 1.018 do CPC, deve o juiz, previamente, atender ao art. 932, parágrafo único, e art. 1.017, § 3º, do CPC, intimando o agravante para sanar o vício ou complementar a documentação exigível.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/>
              <a:t>74:</a:t>
            </a:r>
            <a:r>
              <a:rPr lang="en-US" altLang="pt-BR" sz="2000" dirty="0"/>
              <a:t> </a:t>
            </a:r>
            <a:r>
              <a:rPr lang="pt-BR" sz="2000" dirty="0"/>
              <a:t>O termo “manifestamente” previsto no § 4º do art. 1.021 do CPC se refere tanto à improcedência quanto à inadmissibilidade do agravo.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970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0000"/>
                </a:solidFill>
              </a:rPr>
              <a:t>Recursos e precedentes judiciais (4)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03838"/>
            <a:ext cx="9107994" cy="411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/>
              <a:t>79:</a:t>
            </a:r>
            <a:r>
              <a:rPr lang="en-US" altLang="pt-BR" sz="2000" dirty="0"/>
              <a:t> </a:t>
            </a:r>
            <a:r>
              <a:rPr lang="pt-BR" sz="2000" dirty="0"/>
              <a:t>Na hipótese do art. 1.032 do CPC, cabe ao relator, após possibilitar que o recorrente adite o seu recurso para inclusão de preliminar sustentando a existência de repercussão geral, oportunizar ao recorrido que, igualmente, adite suas contrarrazões para sustentar a inexistência da repercussão.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/>
              <a:t>80:</a:t>
            </a:r>
            <a:r>
              <a:rPr lang="en-US" altLang="pt-BR" sz="2000" dirty="0"/>
              <a:t> </a:t>
            </a:r>
            <a:r>
              <a:rPr lang="pt-BR" sz="2000" dirty="0"/>
              <a:t>Quando o STF considerar como reflexa a ofensa à Constituição afirmada no recurso extraordinário, deverá, antes de remetê-lo ao Superior Tribunal de Justiça para julgamento como recurso especial, conceder prazo de quinze dias para que as partes complementem suas razões e contrarrazões de recurso. </a:t>
            </a:r>
            <a:endParaRPr lang="pt-BR" altLang="pt-BR" sz="2000" dirty="0"/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391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rgbClr val="FF0000"/>
                </a:solidFill>
              </a:rPr>
              <a:t>Execução e cumprimento de sentença (1)</a:t>
            </a:r>
            <a:endParaRPr lang="pt-BR" sz="34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03838"/>
            <a:ext cx="9107994" cy="5965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84: </a:t>
            </a:r>
            <a:r>
              <a:rPr lang="pt-BR" sz="2000" dirty="0"/>
              <a:t>O comparecimento espontâneo da parte constitui termo inicial dos prazos para pagamento e, sucessivamente, impugnação ao cumprimento de sentença.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/>
              <a:t>85:</a:t>
            </a:r>
            <a:r>
              <a:rPr lang="pt-BR" sz="2000" dirty="0"/>
              <a:t>Na execução de título extrajudicial ou judicial (art. 515, § 1º, do CPC) é cabível a citação postal.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b="1" dirty="0"/>
              <a:t>89:</a:t>
            </a:r>
            <a:r>
              <a:rPr lang="en-US" sz="2000" dirty="0"/>
              <a:t> </a:t>
            </a:r>
            <a:r>
              <a:rPr lang="pt-BR" sz="2000" dirty="0"/>
              <a:t>Conta-se em dias úteis o prazo do </a:t>
            </a:r>
            <a:r>
              <a:rPr lang="pt-BR" sz="2000" i="1" dirty="0"/>
              <a:t>caput </a:t>
            </a:r>
            <a:r>
              <a:rPr lang="pt-BR" sz="2000" dirty="0"/>
              <a:t>do art. 523 do CPC.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92: </a:t>
            </a:r>
            <a:r>
              <a:rPr lang="pt-BR" sz="2000" dirty="0"/>
              <a:t>A intimação prevista no </a:t>
            </a:r>
            <a:r>
              <a:rPr lang="pt-BR" sz="2000" i="1" dirty="0"/>
              <a:t>caput </a:t>
            </a:r>
            <a:r>
              <a:rPr lang="pt-BR" sz="2000" dirty="0"/>
              <a:t>do art. 523 do CPC deve contemplar, expressamente, o prazo sucessivo para impugnar o cumprimento de sentença.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b="1" dirty="0"/>
              <a:t>93:</a:t>
            </a:r>
            <a:r>
              <a:rPr lang="en-US" sz="2000" dirty="0"/>
              <a:t> </a:t>
            </a:r>
            <a:r>
              <a:rPr lang="pt-BR" sz="2000" dirty="0"/>
              <a:t>Da decisão que julga a impugnação ao cumprimento de sentença cabe apelação, se extinguir o processo, ou agravo de instrumento, se não o fizer.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000" dirty="0"/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000" dirty="0"/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5542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rgbClr val="FF0000"/>
                </a:solidFill>
              </a:rPr>
              <a:t>Execução e cumprimento de sentença (2)</a:t>
            </a:r>
            <a:endParaRPr lang="pt-BR" sz="34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03838"/>
            <a:ext cx="910799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96: </a:t>
            </a:r>
            <a:r>
              <a:rPr lang="pt-BR" sz="2000" dirty="0"/>
              <a:t>Os critérios referidos no </a:t>
            </a:r>
            <a:r>
              <a:rPr lang="pt-BR" sz="2000" i="1" dirty="0"/>
              <a:t>caput </a:t>
            </a:r>
            <a:r>
              <a:rPr lang="pt-BR" sz="2000" dirty="0"/>
              <a:t>do art. 537 do CPC devem ser observados no momento da fixação da multa, que não está limitada ao valor da obrigação principal e não pode ter sua exigibilidade postergada para depois do trânsito em julgado.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b="1" dirty="0"/>
              <a:t>98:</a:t>
            </a:r>
            <a:r>
              <a:rPr lang="en-US" sz="2000" dirty="0"/>
              <a:t> </a:t>
            </a:r>
            <a:r>
              <a:rPr lang="pt-BR" sz="2000" dirty="0"/>
              <a:t>O art. 782, § 3º, do CPC não veda a possibilidade de o credor, ou mesmo o órgão de proteção ao crédito, fazer a inclusão extrajudicial do nome do executado em cadastros de inadimplentes.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b="1" dirty="0"/>
              <a:t>99:</a:t>
            </a:r>
            <a:r>
              <a:rPr lang="en-US" sz="2000" dirty="0"/>
              <a:t> </a:t>
            </a:r>
            <a:r>
              <a:rPr lang="pt-BR" sz="2000" dirty="0"/>
              <a:t>A inclusão do nome do executado em cadastros de inadimplentes poderá se dar na execução definitiva de título judicial ou extrajudicial.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b="1" dirty="0"/>
              <a:t>102:</a:t>
            </a:r>
            <a:r>
              <a:rPr lang="en-US" sz="2000" dirty="0"/>
              <a:t> </a:t>
            </a:r>
            <a:r>
              <a:rPr lang="pt-BR" sz="2000" dirty="0"/>
              <a:t>A falta de oposição dos embargos de terceiro preventivos no prazo do art. 792, § 4º, do CPC não impede a propositura dos embargos de terceiro repressivos no prazo do art. 675 do mesmo Código.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890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rgbClr val="FF0000"/>
                </a:solidFill>
              </a:rPr>
              <a:t>Execução e cumprimento de sentença (3)</a:t>
            </a:r>
            <a:endParaRPr lang="pt-BR" sz="34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03838"/>
            <a:ext cx="9107994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104: </a:t>
            </a:r>
            <a:r>
              <a:rPr lang="pt-BR" sz="2000" dirty="0"/>
              <a:t>O fornecimento de certidão para fins de averbação premonitória (art. 799, IX, do CPC) independe de prévio despacho ou autorização do juiz.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b="1" dirty="0"/>
              <a:t>105:</a:t>
            </a:r>
            <a:r>
              <a:rPr lang="en-US" sz="2000" dirty="0"/>
              <a:t> </a:t>
            </a:r>
            <a:r>
              <a:rPr lang="pt-BR" sz="2000" dirty="0"/>
              <a:t>As hipóteses de penhora do art. 833, § 2º, do CPC aplicam-se ao cumprimento da sentença ou à execução de título extrajudicial relativo a honorários advocatícios, em razão de sua natureza alimentar.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5379921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</TotalTime>
  <Words>1114</Words>
  <Application>Microsoft Office PowerPoint</Application>
  <PresentationFormat>Apresentação na tela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Light</vt:lpstr>
      <vt:lpstr>Wingdings</vt:lpstr>
      <vt:lpstr>Design padrão</vt:lpstr>
      <vt:lpstr>As novidades do sistema recursal e do cumprimento de sentença/execução do CPC 2015</vt:lpstr>
      <vt:lpstr>Considerações iniciais</vt:lpstr>
      <vt:lpstr>Recursos e precedentes judiciais (1)  </vt:lpstr>
      <vt:lpstr>Recursos e precedentes judiciais (2)</vt:lpstr>
      <vt:lpstr>Recursos e precedentes judiciais (3)</vt:lpstr>
      <vt:lpstr>Recursos e precedentes judiciais (4)</vt:lpstr>
      <vt:lpstr>Execução e cumprimento de sentença (1)</vt:lpstr>
      <vt:lpstr>Execução e cumprimento de sentença (2)</vt:lpstr>
      <vt:lpstr>Execução e cumprimento de sentença (3)</vt:lpstr>
      <vt:lpstr>Reflexões finais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280</cp:revision>
  <cp:lastPrinted>2017-08-03T21:46:04Z</cp:lastPrinted>
  <dcterms:created xsi:type="dcterms:W3CDTF">2007-03-23T14:32:10Z</dcterms:created>
  <dcterms:modified xsi:type="dcterms:W3CDTF">2017-11-24T10:32:19Z</dcterms:modified>
</cp:coreProperties>
</file>