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339" r:id="rId3"/>
    <p:sldId id="310" r:id="rId4"/>
    <p:sldId id="329" r:id="rId5"/>
    <p:sldId id="348" r:id="rId6"/>
    <p:sldId id="347" r:id="rId7"/>
    <p:sldId id="349" r:id="rId8"/>
  </p:sldIdLst>
  <p:sldSz cx="9144000" cy="6858000" type="screen4x3"/>
  <p:notesSz cx="6797675" cy="9928225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A977C"/>
    <a:srgbClr val="AC978A"/>
    <a:srgbClr val="C19015"/>
    <a:srgbClr val="996600"/>
    <a:srgbClr val="E9B637"/>
    <a:srgbClr val="9F7611"/>
    <a:srgbClr val="FE3000"/>
    <a:srgbClr val="3A2C00"/>
    <a:srgbClr val="D02800"/>
    <a:srgbClr val="463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760" y="0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r">
              <a:defRPr sz="1200"/>
            </a:lvl1pPr>
          </a:lstStyle>
          <a:p>
            <a:fld id="{1CA60BC7-EA36-49C2-99DA-91F6FCF67A06}" type="datetimeFigureOut">
              <a:rPr lang="pt-BR" smtClean="0"/>
              <a:t>26/05/2020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30238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760" y="9430238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r">
              <a:defRPr sz="1200"/>
            </a:lvl1pPr>
          </a:lstStyle>
          <a:p>
            <a:fld id="{DB185F30-E168-4037-9A7D-F7DF881A026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225842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760" y="0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r">
              <a:defRPr sz="1200"/>
            </a:lvl1pPr>
          </a:lstStyle>
          <a:p>
            <a:fld id="{6711E88D-1E45-48B0-A29D-91C098405C87}" type="datetimeFigureOut">
              <a:rPr lang="pt-BR" smtClean="0"/>
              <a:t>26/05/2020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08" tIns="45304" rIns="90608" bIns="45304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454" y="4716695"/>
            <a:ext cx="5438768" cy="4467701"/>
          </a:xfrm>
          <a:prstGeom prst="rect">
            <a:avLst/>
          </a:prstGeom>
        </p:spPr>
        <p:txBody>
          <a:bodyPr vert="horz" lIns="90608" tIns="45304" rIns="90608" bIns="45304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30238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760" y="9430238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r">
              <a:defRPr sz="1200"/>
            </a:lvl1pPr>
          </a:lstStyle>
          <a:p>
            <a:fld id="{14A8353C-1DA7-4723-ADE9-15749BF3BD0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37887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F7562-9F8B-4E18-A59C-F4746134AF87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576585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78B294-D640-4161-9C15-6D613B158C9D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312178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AF5303-A126-4ED9-A160-4761DDE3D856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122221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95A82-FD4A-4178-A50E-CDBBCB644ED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03987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BF62C-E0FF-4A7D-991B-FCBCB3B903C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348518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F93B4-086F-4533-914F-01956722E5F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051605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7BF7E-7321-484C-89B3-3E5E3EE414FA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121691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925D92-756F-4866-95E2-848CF862967F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5079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7E0F3-98E3-47E5-9545-44F90C2BBBC9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698562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714DC-82EA-4987-B374-54FDCB1B9DC2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78646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D5D5D-D045-4B32-A03E-A4BE2B0D774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869436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119B8AB-FD0F-4476-85B6-843375BF270E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7429" y="1"/>
            <a:ext cx="9143999" cy="1484783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Métodos de solução de conflitos  repetitivos e o </a:t>
            </a:r>
            <a:r>
              <a:rPr lang="en-US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direito jurisprudencial</a:t>
            </a:r>
            <a:endParaRPr lang="pt-BR" sz="40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784149" y="1746922"/>
            <a:ext cx="7560839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en-US" altLang="pt-BR" sz="2800" b="1" dirty="0">
              <a:solidFill>
                <a:srgbClr val="C00000"/>
              </a:solidFill>
            </a:endParaRPr>
          </a:p>
          <a:p>
            <a:pPr algn="ctr" eaLnBrk="1" hangingPunct="1"/>
            <a:r>
              <a:rPr lang="en-US" altLang="pt-BR" sz="3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XIV Fórum Jurídico</a:t>
            </a:r>
            <a:endParaRPr lang="en-US" altLang="pt-BR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 eaLnBrk="1" hangingPunct="1"/>
            <a:endParaRPr lang="pt-BR" altLang="pt-BR" sz="3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 eaLnBrk="1" hangingPunct="1"/>
            <a:endParaRPr lang="en-US" altLang="pt-BR" sz="2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/>
            <a:r>
              <a:rPr lang="pt-BR" altLang="pt-BR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UNIPAM, MG, 29 de maio de 2020</a:t>
            </a:r>
          </a:p>
          <a:p>
            <a:pPr algn="ctr" eaLnBrk="1" hangingPunct="1"/>
            <a:endParaRPr lang="pt-BR" altLang="pt-BR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/>
            <a:r>
              <a:rPr lang="pt-BR" altLang="pt-BR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Cassio Scarpinella Bueno</a:t>
            </a:r>
          </a:p>
          <a:p>
            <a:pPr algn="ctr" eaLnBrk="1" hangingPunct="1"/>
            <a:r>
              <a:rPr lang="en-US" altLang="pt-BR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www.scarpinellabueno.com</a:t>
            </a:r>
          </a:p>
          <a:p>
            <a:pPr algn="ctr" eaLnBrk="1" hangingPunct="1"/>
            <a:r>
              <a:rPr lang="en-US" altLang="pt-BR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www.facebook.com/cassioscarpinellabueno</a:t>
            </a:r>
            <a:endParaRPr lang="pt-BR" altLang="pt-BR" sz="24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878" y="1"/>
            <a:ext cx="9135122" cy="99386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Considerações iniciais</a:t>
            </a:r>
            <a:endParaRPr lang="pt-BR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36006" y="993868"/>
            <a:ext cx="9107994" cy="5232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514350" indent="-457200">
              <a:spcBef>
                <a:spcPts val="600"/>
              </a:spcBef>
              <a:spcAft>
                <a:spcPts val="600"/>
              </a:spcAft>
              <a:buClr>
                <a:srgbClr val="D02800"/>
              </a:buClr>
              <a:buFont typeface="Wingdings" panose="05000000000000000000" pitchFamily="2" charset="2"/>
              <a:buChar char="q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As “apostas” do CPC para reduzir o número de processos e para tornar mais eficiente seu manejo</a:t>
            </a:r>
          </a:p>
          <a:p>
            <a:pPr marL="1257300" lvl="1" indent="-457200">
              <a:spcBef>
                <a:spcPts val="600"/>
              </a:spcBef>
              <a:spcAft>
                <a:spcPts val="60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Os “casos repetitivos” (art. 928 CPC)</a:t>
            </a:r>
          </a:p>
          <a:p>
            <a:pPr marL="1257300" lvl="1" indent="-457200">
              <a:spcBef>
                <a:spcPts val="600"/>
              </a:spcBef>
              <a:spcAft>
                <a:spcPts val="60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E o IAC </a:t>
            </a:r>
            <a:r>
              <a:rPr lang="en-US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(?)</a:t>
            </a:r>
          </a:p>
          <a:p>
            <a:pPr marL="514350" indent="-457200">
              <a:spcBef>
                <a:spcPts val="600"/>
              </a:spcBef>
              <a:spcAft>
                <a:spcPts val="600"/>
              </a:spcAft>
              <a:buClr>
                <a:srgbClr val="D02800"/>
              </a:buClr>
              <a:buFont typeface="Wingdings" panose="05000000000000000000" pitchFamily="2" charset="2"/>
              <a:buChar char="q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Uma palavra sobre a terminologia</a:t>
            </a:r>
          </a:p>
          <a:p>
            <a:pPr marL="1257300" lvl="1" indent="-457200">
              <a:spcBef>
                <a:spcPts val="600"/>
              </a:spcBef>
              <a:spcAft>
                <a:spcPts val="60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Precedentes</a:t>
            </a:r>
          </a:p>
          <a:p>
            <a:pPr marL="1257300" lvl="1" indent="-457200">
              <a:spcBef>
                <a:spcPts val="600"/>
              </a:spcBef>
              <a:spcAft>
                <a:spcPts val="60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ireito jurisprudencial </a:t>
            </a:r>
          </a:p>
          <a:p>
            <a:pPr marL="1257300" lvl="1" indent="-457200">
              <a:spcBef>
                <a:spcPts val="600"/>
              </a:spcBef>
              <a:spcAft>
                <a:spcPts val="60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2800" i="1" dirty="0">
                <a:latin typeface="Calibri" panose="020F0502020204030204" pitchFamily="34" charset="0"/>
                <a:cs typeface="Calibri" panose="020F0502020204030204" pitchFamily="34" charset="0"/>
              </a:rPr>
              <a:t>Indexadores jurisprudenciais</a:t>
            </a:r>
          </a:p>
          <a:p>
            <a:pPr algn="ctr" eaLnBrk="1" hangingPunct="1">
              <a:spcBef>
                <a:spcPts val="600"/>
              </a:spcBef>
              <a:spcAft>
                <a:spcPts val="600"/>
              </a:spcAft>
            </a:pPr>
            <a:endParaRPr lang="pt-BR" altLang="pt-BR" sz="2000" b="1" dirty="0">
              <a:solidFill>
                <a:srgbClr val="C00000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876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Os indexadores e seu papel no CPC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429" y="764704"/>
            <a:ext cx="9136571" cy="5488560"/>
          </a:xfrm>
        </p:spPr>
        <p:txBody>
          <a:bodyPr/>
          <a:lstStyle/>
          <a:p>
            <a:pPr marL="342900" lvl="1" indent="-342900" algn="just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Jurisprudência </a:t>
            </a:r>
            <a:r>
              <a:rPr lang="pt-BR" sz="2400" i="1" dirty="0">
                <a:latin typeface="Arial" panose="020B0604020202020204" pitchFamily="34" charset="0"/>
                <a:cs typeface="Arial" panose="020B0604020202020204" pitchFamily="34" charset="0"/>
              </a:rPr>
              <a:t>estável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400" i="1" dirty="0">
                <a:latin typeface="Arial" panose="020B0604020202020204" pitchFamily="34" charset="0"/>
                <a:cs typeface="Arial" panose="020B0604020202020204" pitchFamily="34" charset="0"/>
              </a:rPr>
              <a:t>íntegra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pt-BR" sz="2400" i="1" dirty="0">
                <a:latin typeface="Arial" panose="020B0604020202020204" pitchFamily="34" charset="0"/>
                <a:cs typeface="Arial" panose="020B0604020202020204" pitchFamily="34" charset="0"/>
              </a:rPr>
              <a:t>coerente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(926 </a:t>
            </a:r>
            <a:r>
              <a:rPr lang="pt-BR" sz="2400" i="1" dirty="0">
                <a:latin typeface="Arial" panose="020B0604020202020204" pitchFamily="34" charset="0"/>
                <a:cs typeface="Arial" panose="020B0604020202020204" pitchFamily="34" charset="0"/>
              </a:rPr>
              <a:t>caput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-342900" algn="just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Edição de súmulas (926 §§1º e 2º)</a:t>
            </a: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-342900" algn="just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Os juízes e os Tribunais “</a:t>
            </a:r>
            <a:r>
              <a:rPr lang="pt-BR" sz="2400" i="1" u="sng" dirty="0">
                <a:latin typeface="Arial" panose="020B0604020202020204" pitchFamily="34" charset="0"/>
                <a:cs typeface="Arial" panose="020B0604020202020204" pitchFamily="34" charset="0"/>
              </a:rPr>
              <a:t>observarão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” (927)</a:t>
            </a:r>
          </a:p>
          <a:p>
            <a:pPr marL="742950" lvl="2" indent="-342900" algn="just">
              <a:spcBef>
                <a:spcPts val="400"/>
              </a:spcBef>
              <a:spcAft>
                <a:spcPts val="40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2300" dirty="0">
                <a:latin typeface="Arial" panose="020B0604020202020204" pitchFamily="34" charset="0"/>
                <a:cs typeface="Arial" panose="020B0604020202020204" pitchFamily="34" charset="0"/>
              </a:rPr>
              <a:t>I e II: STF em controle concentrado + SV</a:t>
            </a:r>
          </a:p>
          <a:p>
            <a:pPr marL="742950" lvl="2" indent="-342900" algn="just">
              <a:spcBef>
                <a:spcPts val="400"/>
              </a:spcBef>
              <a:spcAft>
                <a:spcPts val="40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2300" dirty="0">
                <a:latin typeface="Arial" panose="020B0604020202020204" pitchFamily="34" charset="0"/>
                <a:cs typeface="Arial" panose="020B0604020202020204" pitchFamily="34" charset="0"/>
              </a:rPr>
              <a:t>III: IAC, IRDR e recursos repetitivos</a:t>
            </a:r>
          </a:p>
          <a:p>
            <a:pPr marL="742950" lvl="2" indent="-342900" algn="just">
              <a:spcBef>
                <a:spcPts val="400"/>
              </a:spcBef>
              <a:spcAft>
                <a:spcPts val="40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2300" dirty="0">
                <a:latin typeface="Arial" panose="020B0604020202020204" pitchFamily="34" charset="0"/>
                <a:cs typeface="Arial" panose="020B0604020202020204" pitchFamily="34" charset="0"/>
              </a:rPr>
              <a:t>IV: STF e STJ e </a:t>
            </a:r>
            <a:r>
              <a:rPr lang="pt-BR" sz="2300" i="1" dirty="0">
                <a:latin typeface="Arial" panose="020B0604020202020204" pitchFamily="34" charset="0"/>
                <a:cs typeface="Arial" panose="020B0604020202020204" pitchFamily="34" charset="0"/>
              </a:rPr>
              <a:t>suas</a:t>
            </a:r>
            <a:r>
              <a:rPr lang="pt-BR" sz="2300" dirty="0">
                <a:latin typeface="Arial" panose="020B0604020202020204" pitchFamily="34" charset="0"/>
                <a:cs typeface="Arial" panose="020B0604020202020204" pitchFamily="34" charset="0"/>
              </a:rPr>
              <a:t> súmulas</a:t>
            </a:r>
          </a:p>
          <a:p>
            <a:pPr marL="742950" lvl="2" indent="-342900" algn="just">
              <a:spcBef>
                <a:spcPts val="400"/>
              </a:spcBef>
              <a:spcAft>
                <a:spcPts val="40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2300" dirty="0">
                <a:latin typeface="Arial" panose="020B0604020202020204" pitchFamily="34" charset="0"/>
                <a:cs typeface="Arial" panose="020B0604020202020204" pitchFamily="34" charset="0"/>
              </a:rPr>
              <a:t>V: orientação do plenário ou OE a que estão </a:t>
            </a:r>
            <a:r>
              <a:rPr lang="pt-BR" sz="2300" i="1" dirty="0">
                <a:latin typeface="Arial" panose="020B0604020202020204" pitchFamily="34" charset="0"/>
                <a:cs typeface="Arial" panose="020B0604020202020204" pitchFamily="34" charset="0"/>
              </a:rPr>
              <a:t>vinculados</a:t>
            </a:r>
            <a:r>
              <a:rPr lang="pt-BR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742950" lvl="2" indent="-342900" algn="just">
              <a:spcBef>
                <a:spcPts val="400"/>
              </a:spcBef>
              <a:spcAft>
                <a:spcPts val="40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2300" dirty="0">
                <a:latin typeface="Arial" panose="020B0604020202020204" pitchFamily="34" charset="0"/>
                <a:cs typeface="Arial" panose="020B0604020202020204" pitchFamily="34" charset="0"/>
              </a:rPr>
              <a:t>§ 1º: Incidência dos arts. 10 e 489 § 1º </a:t>
            </a:r>
          </a:p>
          <a:p>
            <a:pPr marL="742950" lvl="2" indent="-342900" algn="just">
              <a:spcBef>
                <a:spcPts val="400"/>
              </a:spcBef>
              <a:spcAft>
                <a:spcPts val="40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2300" dirty="0">
                <a:latin typeface="Arial" panose="020B0604020202020204" pitchFamily="34" charset="0"/>
                <a:cs typeface="Arial" panose="020B0604020202020204" pitchFamily="34" charset="0"/>
              </a:rPr>
              <a:t>§ 2º: Alteração precedida de audiências públicas</a:t>
            </a:r>
          </a:p>
          <a:p>
            <a:pPr marL="742950" lvl="2" indent="-342900" algn="just">
              <a:spcBef>
                <a:spcPts val="400"/>
              </a:spcBef>
              <a:spcAft>
                <a:spcPts val="40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2300" dirty="0">
                <a:latin typeface="Arial" panose="020B0604020202020204" pitchFamily="34" charset="0"/>
                <a:cs typeface="Arial" panose="020B0604020202020204" pitchFamily="34" charset="0"/>
              </a:rPr>
              <a:t>§ 3º: Possibilidade de modulação</a:t>
            </a:r>
          </a:p>
          <a:p>
            <a:pPr marL="742950" lvl="2" indent="-342900" algn="just">
              <a:spcBef>
                <a:spcPts val="400"/>
              </a:spcBef>
              <a:spcAft>
                <a:spcPts val="40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2300" dirty="0">
                <a:latin typeface="Arial" panose="020B0604020202020204" pitchFamily="34" charset="0"/>
                <a:cs typeface="Arial" panose="020B0604020202020204" pitchFamily="34" charset="0"/>
              </a:rPr>
              <a:t>§ 4º: Alteração e fundamentação adequada e específica</a:t>
            </a:r>
          </a:p>
          <a:p>
            <a:pPr marL="742950" lvl="2" indent="-342900" algn="just">
              <a:spcBef>
                <a:spcPts val="400"/>
              </a:spcBef>
              <a:spcAft>
                <a:spcPts val="40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2300" dirty="0">
                <a:latin typeface="Arial" panose="020B0604020202020204" pitchFamily="34" charset="0"/>
                <a:cs typeface="Arial" panose="020B0604020202020204" pitchFamily="34" charset="0"/>
              </a:rPr>
              <a:t>§ 5º: Publicidade e organização dos precedentes</a:t>
            </a:r>
          </a:p>
          <a:p>
            <a:pPr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ü"/>
            </a:pPr>
            <a:endParaRPr lang="pt-BR" sz="2800" dirty="0"/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69774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Dinâmica</a:t>
            </a:r>
            <a:endParaRPr lang="pt-BR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836712"/>
            <a:ext cx="9136571" cy="5488560"/>
          </a:xfrm>
        </p:spPr>
        <p:txBody>
          <a:bodyPr/>
          <a:lstStyle/>
          <a:p>
            <a:pPr marL="342900" lvl="1" indent="-34290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feito vinculante</a:t>
            </a:r>
          </a:p>
          <a:p>
            <a:pPr marL="742950" lvl="2" indent="-342900">
              <a:spcBef>
                <a:spcPts val="300"/>
              </a:spcBef>
              <a:spcAft>
                <a:spcPts val="30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§"/>
            </a:pP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Uma palavra sobre o “modelo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constitucional”</a:t>
            </a:r>
            <a:endParaRPr lang="pt-BR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1" indent="-34290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eflexos no procedimento e na atuação dos sujeitos do processo</a:t>
            </a:r>
          </a:p>
          <a:p>
            <a:pPr marL="742950" lvl="2" indent="-342900">
              <a:spcBef>
                <a:spcPts val="300"/>
              </a:spcBef>
              <a:spcAft>
                <a:spcPts val="30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§"/>
            </a:pP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Tutela providência da evidência (art. 311 II) </a:t>
            </a:r>
          </a:p>
          <a:p>
            <a:pPr marL="742950" lvl="2" indent="-342900">
              <a:spcBef>
                <a:spcPts val="300"/>
              </a:spcBef>
              <a:spcAft>
                <a:spcPts val="30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§"/>
            </a:pP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Improcedência liminar do pedido (332) </a:t>
            </a:r>
          </a:p>
          <a:p>
            <a:pPr marL="742950" lvl="2" indent="-342900">
              <a:spcBef>
                <a:spcPts val="300"/>
              </a:spcBef>
              <a:spcAft>
                <a:spcPts val="30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§"/>
            </a:pP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Dispensa de remessa necessária (496 § 4º)</a:t>
            </a:r>
          </a:p>
          <a:p>
            <a:pPr marL="742950" lvl="2" indent="-342900">
              <a:spcBef>
                <a:spcPts val="300"/>
              </a:spcBef>
              <a:spcAft>
                <a:spcPts val="30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§"/>
            </a:pP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Dispensa de caução para cumprimento provisório (art. 521 IV) </a:t>
            </a:r>
          </a:p>
          <a:p>
            <a:pPr marL="742950" lvl="2" indent="-342900">
              <a:spcBef>
                <a:spcPts val="300"/>
              </a:spcBef>
              <a:spcAft>
                <a:spcPts val="30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§"/>
            </a:pP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Atuação monocrática do relator (932) </a:t>
            </a:r>
          </a:p>
          <a:p>
            <a:pPr marL="742950" lvl="2" indent="-342900">
              <a:spcBef>
                <a:spcPts val="300"/>
              </a:spcBef>
              <a:spcAft>
                <a:spcPts val="30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§"/>
            </a:pP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Julgamento monocrático de conflito de competência (955 par ún) </a:t>
            </a:r>
          </a:p>
          <a:p>
            <a:pPr marL="742950" lvl="2" indent="-342900">
              <a:spcBef>
                <a:spcPts val="300"/>
              </a:spcBef>
              <a:spcAft>
                <a:spcPts val="30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§"/>
            </a:pP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Cabimento da reclamação (988)</a:t>
            </a:r>
          </a:p>
          <a:p>
            <a:pPr marL="742950" lvl="2" indent="-342900">
              <a:spcBef>
                <a:spcPts val="300"/>
              </a:spcBef>
              <a:spcAft>
                <a:spcPts val="30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§"/>
            </a:pP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Desistência da ação (1040 §§ 1º a 3º) 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409780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Dinâmica (cont.)</a:t>
            </a:r>
            <a:endParaRPr lang="pt-BR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836712"/>
            <a:ext cx="9136571" cy="5488560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Motivação (489 § 1º V e VI)</a:t>
            </a:r>
          </a:p>
          <a:p>
            <a:pPr>
              <a:lnSpc>
                <a:spcPct val="150000"/>
              </a:lnSpc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Omissão “qualificada” para fins de ED (1022 par ún I)</a:t>
            </a:r>
            <a:endParaRPr lang="pt-B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O </a:t>
            </a:r>
            <a:r>
              <a:rPr lang="en-US" sz="2800" i="1" u="sng" dirty="0">
                <a:latin typeface="Calibri" panose="020F0502020204030204" pitchFamily="34" charset="0"/>
                <a:cs typeface="Calibri" panose="020F0502020204030204" pitchFamily="34" charset="0"/>
              </a:rPr>
              <a:t>processo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de formação do direito jurisprudencial</a:t>
            </a:r>
          </a:p>
          <a:p>
            <a:pPr lvl="1">
              <a:lnSpc>
                <a:spcPct val="150000"/>
              </a:lnSpc>
              <a:spcBef>
                <a:spcPts val="200"/>
              </a:spcBef>
              <a:spcAft>
                <a:spcPts val="20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O papel (essencial) do 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amicus curiae</a:t>
            </a:r>
          </a:p>
          <a:p>
            <a:pPr lvl="1">
              <a:lnSpc>
                <a:spcPct val="150000"/>
              </a:lnSpc>
              <a:spcBef>
                <a:spcPts val="200"/>
              </a:spcBef>
              <a:spcAft>
                <a:spcPts val="20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Audiências públicas</a:t>
            </a:r>
          </a:p>
          <a:p>
            <a:pPr lvl="1">
              <a:lnSpc>
                <a:spcPct val="150000"/>
              </a:lnSpc>
              <a:spcBef>
                <a:spcPts val="200"/>
              </a:spcBef>
              <a:spcAft>
                <a:spcPts val="20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Paridade de armas</a:t>
            </a:r>
            <a:endParaRPr lang="pt-B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1" indent="-342900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pt-B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70482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7430" y="1"/>
            <a:ext cx="9151430" cy="1196751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Reflexões finais</a:t>
            </a: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36006" y="1212843"/>
            <a:ext cx="9107994" cy="33060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514350" indent="-4572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“Precedentes” à brasileira </a:t>
            </a:r>
            <a:r>
              <a:rPr lang="en-US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(?)</a:t>
            </a:r>
            <a:endParaRPr lang="pt-BR" sz="2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4572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Postura dos estudantes e dos profissionais diante do sistema processual civil em vigor</a:t>
            </a:r>
          </a:p>
          <a:p>
            <a:pPr marL="171450" indent="-457200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Interpretando e aplicando o art. 927 do CPC</a:t>
            </a:r>
          </a:p>
          <a:p>
            <a:pPr algn="ctr" eaLnBrk="1" hangingPunct="1"/>
            <a:endParaRPr lang="pt-BR" altLang="pt-BR" sz="20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673176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1266246" y="5664377"/>
            <a:ext cx="68407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b="1" dirty="0">
                <a:solidFill>
                  <a:srgbClr val="FF0000"/>
                </a:solidFill>
              </a:rPr>
              <a:t>www.scarpinellabueno.com</a:t>
            </a:r>
          </a:p>
          <a:p>
            <a:pPr algn="ctr"/>
            <a:r>
              <a:rPr lang="en-US" altLang="pt-BR" sz="2000" b="1" dirty="0">
                <a:solidFill>
                  <a:srgbClr val="C00000"/>
                </a:solidFill>
              </a:rPr>
              <a:t>www.facebook.com/cassioscarpinellabueno</a:t>
            </a:r>
            <a:endParaRPr lang="pt-BR" altLang="pt-BR" sz="2000" b="1" dirty="0">
              <a:solidFill>
                <a:srgbClr val="C00000"/>
              </a:solidFill>
            </a:endParaRPr>
          </a:p>
          <a:p>
            <a:endParaRPr lang="pt-BR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-1" y="0"/>
            <a:ext cx="9136571" cy="764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3600" b="1" kern="0" spc="1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Muito obrigado !!!!</a:t>
            </a:r>
            <a:endParaRPr lang="pt-BR" sz="4000" b="1" kern="0" spc="1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1026" name="Picture 2" descr="Curso-Sistematizado-de-Direito-Processual-Civil-Volume-1---10ª-Edicao">
            <a:extLst>
              <a:ext uri="{FF2B5EF4-FFF2-40B4-BE49-F238E27FC236}">
                <a16:creationId xmlns:a16="http://schemas.microsoft.com/office/drawing/2014/main" id="{BA201772-4E1D-4850-B104-04ADCE42B4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121" y="939545"/>
            <a:ext cx="2000250" cy="257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urso-Sistematizado-de-Direito-Processual-Civil-Volume-2---9ª-Edicao">
            <a:extLst>
              <a:ext uri="{FF2B5EF4-FFF2-40B4-BE49-F238E27FC236}">
                <a16:creationId xmlns:a16="http://schemas.microsoft.com/office/drawing/2014/main" id="{27BBB962-053C-4A8E-A2E3-D892F108E2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8035" y="2924944"/>
            <a:ext cx="2000250" cy="257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urso-Sistematizado-de-Direito-Processual-Civil-Volume-3---9ª-Edicao">
            <a:extLst>
              <a:ext uri="{FF2B5EF4-FFF2-40B4-BE49-F238E27FC236}">
                <a16:creationId xmlns:a16="http://schemas.microsoft.com/office/drawing/2014/main" id="{678783D8-AB1E-4555-BC6E-17A1DE479B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0376" y="925797"/>
            <a:ext cx="2000250" cy="2490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10" descr="Manual-de-Direito-Processual-Civil---6ª-Edicao">
            <a:extLst>
              <a:ext uri="{FF2B5EF4-FFF2-40B4-BE49-F238E27FC236}">
                <a16:creationId xmlns:a16="http://schemas.microsoft.com/office/drawing/2014/main" id="{13522537-B9C9-4B5B-9173-1BFE28163B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8266" y="3068960"/>
            <a:ext cx="2000250" cy="2490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6976784"/>
      </p:ext>
    </p:extLst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868</TotalTime>
  <Words>389</Words>
  <Application>Microsoft Office PowerPoint</Application>
  <PresentationFormat>Apresentação na tela (4:3)</PresentationFormat>
  <Paragraphs>57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Design padrão</vt:lpstr>
      <vt:lpstr>Métodos de solução de conflitos  repetitivos e o direito jurisprudencial</vt:lpstr>
      <vt:lpstr>Considerações iniciais</vt:lpstr>
      <vt:lpstr>Os indexadores e seu papel no CPC</vt:lpstr>
      <vt:lpstr>Dinâmica</vt:lpstr>
      <vt:lpstr>Dinâmica (cont.)</vt:lpstr>
      <vt:lpstr>Reflexões finais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.</dc:creator>
  <cp:lastModifiedBy>Cassio</cp:lastModifiedBy>
  <cp:revision>246</cp:revision>
  <cp:lastPrinted>2018-09-25T17:06:12Z</cp:lastPrinted>
  <dcterms:created xsi:type="dcterms:W3CDTF">2007-03-23T14:32:10Z</dcterms:created>
  <dcterms:modified xsi:type="dcterms:W3CDTF">2020-05-26T20:13:39Z</dcterms:modified>
</cp:coreProperties>
</file>