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90" r:id="rId2"/>
    <p:sldId id="303" r:id="rId3"/>
    <p:sldId id="293" r:id="rId4"/>
    <p:sldId id="296" r:id="rId5"/>
    <p:sldId id="297" r:id="rId6"/>
    <p:sldId id="298" r:id="rId7"/>
    <p:sldId id="299" r:id="rId8"/>
    <p:sldId id="300" r:id="rId9"/>
    <p:sldId id="301" r:id="rId10"/>
    <p:sldId id="354" r:id="rId11"/>
    <p:sldId id="353" r:id="rId12"/>
  </p:sldIdLst>
  <p:sldSz cx="9144000" cy="6858000" type="screen4x3"/>
  <p:notesSz cx="6888163" cy="1002188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3000"/>
    <a:srgbClr val="3A2C00"/>
    <a:srgbClr val="D02800"/>
    <a:srgbClr val="463500"/>
    <a:srgbClr val="66330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02020" y="0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24/03/2019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519203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02020" y="9519203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02020" y="0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/>
          <a:lstStyle>
            <a:lvl1pPr algn="r">
              <a:defRPr sz="1200"/>
            </a:lvl1pPr>
          </a:lstStyle>
          <a:p>
            <a:fld id="{F47A31FC-5FAA-4BA6-A104-22C6EF93FD36}" type="datetimeFigureOut">
              <a:rPr lang="pt-BR" smtClean="0"/>
              <a:t>24/03/2019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2475"/>
            <a:ext cx="5008563" cy="3757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05" tIns="45802" rIns="91605" bIns="45802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500" y="4761193"/>
            <a:ext cx="5511166" cy="4509849"/>
          </a:xfrm>
          <a:prstGeom prst="rect">
            <a:avLst/>
          </a:prstGeom>
        </p:spPr>
        <p:txBody>
          <a:bodyPr vert="horz" lIns="91605" tIns="45802" rIns="91605" bIns="45802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519203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02020" y="9519203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 anchor="b"/>
          <a:lstStyle>
            <a:lvl1pPr algn="r">
              <a:defRPr sz="1200"/>
            </a:lvl1pPr>
          </a:lstStyle>
          <a:p>
            <a:fld id="{DBFB4160-003B-44D4-A306-3E8058613C3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09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916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TUTELA PROVISÓRIA</a:t>
            </a:r>
            <a:b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(ação de) dissolução parcial de sociedade</a:t>
            </a:r>
            <a:endParaRPr lang="pt-BR" sz="2800" b="1" dirty="0">
              <a:solidFill>
                <a:srgbClr val="C0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29782" y="2188912"/>
            <a:ext cx="8484435" cy="366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4000" b="1" dirty="0">
                <a:solidFill>
                  <a:schemeClr val="accent2">
                    <a:lumMod val="75000"/>
                  </a:schemeClr>
                </a:solidFill>
              </a:rPr>
              <a:t>AASP</a:t>
            </a:r>
            <a:endParaRPr lang="pt-BR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sz="2400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pt-BR" altLang="pt-BR" sz="2400" b="1" dirty="0">
                <a:solidFill>
                  <a:srgbClr val="C00000"/>
                </a:solidFill>
              </a:rPr>
              <a:t>São Paulo, SP, 25 de março de 2019</a:t>
            </a:r>
          </a:p>
          <a:p>
            <a:pPr algn="ctr" eaLnBrk="1" hangingPunct="1"/>
            <a:endParaRPr lang="pt-BR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r>
              <a:rPr lang="pt-BR" altLang="pt-BR" sz="2800" b="1" dirty="0">
                <a:solidFill>
                  <a:schemeClr val="accent2">
                    <a:lumMod val="75000"/>
                  </a:schemeClr>
                </a:solidFill>
              </a:rPr>
              <a:t>Cassio Scarpinella Bueno</a:t>
            </a:r>
          </a:p>
          <a:p>
            <a:pPr algn="ctr" eaLnBrk="1" hangingPunct="1"/>
            <a:r>
              <a:rPr lang="en-US" altLang="pt-BR" sz="2000" b="1" dirty="0">
                <a:solidFill>
                  <a:srgbClr val="C00000"/>
                </a:solidFill>
              </a:rPr>
              <a:t>www.scarpinellabueno.com 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7876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Aplicações e desafios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4"/>
            <a:ext cx="9136571" cy="5488560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 “ação de dissolução parcial de sociedades”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Hipóteses de tutela </a:t>
            </a:r>
            <a:r>
              <a:rPr lang="en-US" sz="2800" i="1" dirty="0"/>
              <a:t>antecipada</a:t>
            </a:r>
            <a:endParaRPr lang="en-US" sz="2800" dirty="0"/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Hipóteses de tutela </a:t>
            </a:r>
            <a:r>
              <a:rPr lang="en-US" sz="2800" i="1" dirty="0"/>
              <a:t>cautelar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 insuficiência do art. 305 parágrafo único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 </a:t>
            </a:r>
            <a:r>
              <a:rPr lang="en-US" sz="2800" i="1" dirty="0"/>
              <a:t>indiferença</a:t>
            </a:r>
            <a:r>
              <a:rPr lang="en-US" sz="2800" dirty="0"/>
              <a:t> quando se tratar de tutela provisória requerida </a:t>
            </a:r>
            <a:r>
              <a:rPr lang="en-US" sz="2800" i="1" dirty="0"/>
              <a:t>incidentalmente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Mas: incidental a quê?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O (falso) problema da irreversibilidade (</a:t>
            </a:r>
            <a:r>
              <a:rPr lang="en-US" sz="2800" i="1" dirty="0"/>
              <a:t>periculum</a:t>
            </a:r>
            <a:r>
              <a:rPr lang="en-US" sz="2800" dirty="0"/>
              <a:t> inverso)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Vantagens da estabilização </a:t>
            </a:r>
            <a:r>
              <a:rPr lang="en-US" sz="2800" b="1" dirty="0">
                <a:solidFill>
                  <a:srgbClr val="FF0000"/>
                </a:solidFill>
              </a:rPr>
              <a:t>(?)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Problemas relacionados à </a:t>
            </a:r>
            <a:r>
              <a:rPr lang="en-US" sz="2800" i="1" dirty="0"/>
              <a:t>concretização</a:t>
            </a:r>
            <a:r>
              <a:rPr lang="en-US" sz="2800" dirty="0"/>
              <a:t> da TP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Meios de impugnação</a:t>
            </a:r>
            <a:endParaRPr lang="pt-BR" sz="28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6714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15616" y="5661248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  <a:endParaRPr lang="pt-BR" sz="4000" b="1" kern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8" name="Picture 4" descr="Manual-de-Direito-Processual-Civil---Volume-Unico---5Âª-Edicao">
            <a:extLst>
              <a:ext uri="{FF2B5EF4-FFF2-40B4-BE49-F238E27FC236}">
                <a16:creationId xmlns:a16="http://schemas.microsoft.com/office/drawing/2014/main" id="{7A1565EC-8853-48E0-AAEA-40A5A2836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267" y="2707494"/>
            <a:ext cx="2248218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urso-Sistematizado-de-Direito-Processual-Civil-Volume-2---8Âª-Edicao">
            <a:extLst>
              <a:ext uri="{FF2B5EF4-FFF2-40B4-BE49-F238E27FC236}">
                <a16:creationId xmlns:a16="http://schemas.microsoft.com/office/drawing/2014/main" id="{C3150C4E-A097-477F-94FA-8E2E9EB1C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861" y="2733746"/>
            <a:ext cx="2100058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urso-Sistematizado-de-Direto-Processual-Civil-Volume-1">
            <a:extLst>
              <a:ext uri="{FF2B5EF4-FFF2-40B4-BE49-F238E27FC236}">
                <a16:creationId xmlns:a16="http://schemas.microsoft.com/office/drawing/2014/main" id="{85D888E0-01FC-4C42-A950-D6408FBFB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76" y="918592"/>
            <a:ext cx="2147417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urso-Sistematizado-de-Direito-Processual-Civil-Volume-3---8Âª-Edicao">
            <a:extLst>
              <a:ext uri="{FF2B5EF4-FFF2-40B4-BE49-F238E27FC236}">
                <a16:creationId xmlns:a16="http://schemas.microsoft.com/office/drawing/2014/main" id="{8E1E3CCC-6EDC-4069-A8E2-CB2FB610E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588" y="936440"/>
            <a:ext cx="2248219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084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Visão estrutural do CPC 2015 (1)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Comparação com o CPC 1973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Livros I a V        </a:t>
            </a:r>
            <a:r>
              <a:rPr lang="en-US" sz="2400" b="1" dirty="0">
                <a:solidFill>
                  <a:srgbClr val="FF0000"/>
                </a:solidFill>
              </a:rPr>
              <a:t>Livro III = Processo Cautelar</a:t>
            </a:r>
          </a:p>
          <a:p>
            <a:pPr marL="457200" lvl="1" indent="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None/>
            </a:pPr>
            <a:r>
              <a:rPr lang="en-US" sz="2400" b="1" i="1" dirty="0">
                <a:solidFill>
                  <a:srgbClr val="FF0000"/>
                </a:solidFill>
              </a:rPr>
              <a:t>        </a:t>
            </a:r>
            <a:endParaRPr lang="en-US" sz="2400" b="1" dirty="0">
              <a:solidFill>
                <a:srgbClr val="FF0000"/>
              </a:solidFill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Partes Geral, Especial e Livro Complementar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Parte Geral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I:</a:t>
            </a:r>
            <a:r>
              <a:rPr lang="en-US" sz="2400" dirty="0"/>
              <a:t> Normas processuais civis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II:</a:t>
            </a:r>
            <a:r>
              <a:rPr lang="en-US" sz="2400" dirty="0"/>
              <a:t> Função jurisdicional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III:</a:t>
            </a:r>
            <a:r>
              <a:rPr lang="en-US" sz="2400" dirty="0"/>
              <a:t> Sujeitos do processo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IV:</a:t>
            </a:r>
            <a:r>
              <a:rPr lang="en-US" sz="2400" dirty="0"/>
              <a:t> Atos processuais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</a:rPr>
              <a:t>Livro V: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b="1" dirty="0">
                <a:solidFill>
                  <a:srgbClr val="C00000"/>
                </a:solidFill>
              </a:rPr>
              <a:t>Tutela provisória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VI:</a:t>
            </a:r>
            <a:r>
              <a:rPr lang="en-US" sz="2400" dirty="0"/>
              <a:t> Formação, suspensão e extinção do processo.</a:t>
            </a:r>
            <a:endParaRPr lang="pt-BR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eta para cima e para baixo 1"/>
          <p:cNvSpPr/>
          <p:nvPr/>
        </p:nvSpPr>
        <p:spPr>
          <a:xfrm>
            <a:off x="1541303" y="1916832"/>
            <a:ext cx="242316" cy="432048"/>
          </a:xfrm>
          <a:prstGeom prst="upDownArrow">
            <a:avLst>
              <a:gd name="adj1" fmla="val 50000"/>
              <a:gd name="adj2" fmla="val 48237"/>
            </a:avLst>
          </a:prstGeom>
          <a:solidFill>
            <a:srgbClr val="FF0000"/>
          </a:solidFill>
          <a:ln>
            <a:solidFill>
              <a:srgbClr val="AC97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Seta para a direita 3"/>
          <p:cNvSpPr/>
          <p:nvPr/>
        </p:nvSpPr>
        <p:spPr>
          <a:xfrm>
            <a:off x="2411760" y="1527945"/>
            <a:ext cx="504056" cy="268608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5448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Visão estrutural do CPC 2015 (2)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Parte Especial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I:</a:t>
            </a:r>
            <a:r>
              <a:rPr lang="en-US" sz="2400" dirty="0"/>
              <a:t> processo de conhecimento e do cumprimento de sentença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Título I: procedimento comum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Título II: cumprimento da sentença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Título III: procedimentos especiais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II:</a:t>
            </a:r>
            <a:r>
              <a:rPr lang="en-US" sz="2400" dirty="0"/>
              <a:t> processo de execução (título </a:t>
            </a:r>
            <a:r>
              <a:rPr lang="en-US" sz="2400" i="1" dirty="0"/>
              <a:t>extrajudicial</a:t>
            </a:r>
            <a:r>
              <a:rPr lang="en-US" sz="2400" dirty="0"/>
              <a:t>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III: </a:t>
            </a:r>
            <a:r>
              <a:rPr lang="en-US" sz="2400" dirty="0"/>
              <a:t>processos nos Tribunais e meios de impugnação</a:t>
            </a:r>
            <a:r>
              <a:rPr lang="pt-BR" sz="2400" dirty="0"/>
              <a:t> das decisões judiciais</a:t>
            </a:r>
            <a:endParaRPr lang="en-US" sz="2400" dirty="0"/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Título I: ordem dos processos nos Tribunais e processos de competência originária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Título II: recursos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Livro Complementar</a:t>
            </a:r>
          </a:p>
          <a:p>
            <a:pPr marL="0" indent="0">
              <a:buClr>
                <a:srgbClr val="C00000"/>
              </a:buClr>
              <a:buNone/>
            </a:pP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6445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Notas de processo legislativo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Os problemas do (in)devido processo legislativo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Anteprojeto: Tutela de urgência e tutela da evidência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PLS 166/2010: </a:t>
            </a:r>
            <a:r>
              <a:rPr lang="en-US" sz="2400" dirty="0">
                <a:solidFill>
                  <a:srgbClr val="C00000"/>
                </a:solidFill>
              </a:rPr>
              <a:t>Tutela de urgência e tutela da evidência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PL 8.046/2010: </a:t>
            </a:r>
            <a:r>
              <a:rPr lang="en-US" sz="2400" dirty="0">
                <a:solidFill>
                  <a:srgbClr val="C00000"/>
                </a:solidFill>
              </a:rPr>
              <a:t>Tutela antecipada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 volta ao Senado (art. 65 da CF): </a:t>
            </a:r>
            <a:r>
              <a:rPr lang="en-US" sz="2400" dirty="0">
                <a:solidFill>
                  <a:srgbClr val="C00000"/>
                </a:solidFill>
              </a:rPr>
              <a:t>Tutela provisória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Meras alterações redacionais </a:t>
            </a:r>
            <a:r>
              <a:rPr lang="en-US" sz="2400" b="1" dirty="0">
                <a:solidFill>
                  <a:srgbClr val="FF0000"/>
                </a:solidFill>
              </a:rPr>
              <a:t>(?)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Alocação do tema na Parte Geral do CPC de 2015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Consequências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Exemplo: cumprimento das obrigações de fazer, não-fazer e entrega de coisa (insubistência do art. 461 § 3º do CPC de 1973)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032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Disposições gerais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692696"/>
            <a:ext cx="9136571" cy="5488560"/>
          </a:xfrm>
        </p:spPr>
        <p:txBody>
          <a:bodyPr/>
          <a:lstStyle/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Tutela antecipada + processo cautelar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Fundamentos: urgência </a:t>
            </a:r>
            <a:r>
              <a:rPr lang="en-US" sz="2400" i="1" dirty="0"/>
              <a:t>x</a:t>
            </a:r>
            <a:r>
              <a:rPr lang="en-US" sz="2400" dirty="0"/>
              <a:t> evidência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Tipos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/>
              <a:t>Cautelar </a:t>
            </a:r>
            <a:r>
              <a:rPr lang="en-US" sz="2200" i="1" dirty="0"/>
              <a:t>x</a:t>
            </a:r>
            <a:r>
              <a:rPr lang="en-US" sz="2200" dirty="0"/>
              <a:t> antecipada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/>
              <a:t>Antecedente </a:t>
            </a:r>
            <a:r>
              <a:rPr lang="en-US" sz="2200" i="1" dirty="0"/>
              <a:t>x</a:t>
            </a:r>
            <a:r>
              <a:rPr lang="en-US" sz="2200" dirty="0"/>
              <a:t> incidental</a:t>
            </a:r>
            <a:endParaRPr lang="pt-BR" sz="2200" dirty="0"/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297: dever-poder geral de </a:t>
            </a:r>
            <a:r>
              <a:rPr lang="pt-BR" sz="2400" b="1" i="1" dirty="0">
                <a:solidFill>
                  <a:srgbClr val="C00000"/>
                </a:solidFill>
              </a:rPr>
              <a:t>antecipação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b="1" dirty="0">
                <a:solidFill>
                  <a:srgbClr val="C00000"/>
                </a:solidFill>
              </a:rPr>
              <a:t>Efetivação</a:t>
            </a:r>
            <a:r>
              <a:rPr lang="en-US" sz="2200" dirty="0"/>
              <a:t> = </a:t>
            </a:r>
            <a:r>
              <a:rPr lang="en-US" sz="2200" i="1" dirty="0"/>
              <a:t>cumprimento</a:t>
            </a:r>
            <a:r>
              <a:rPr lang="en-US" sz="2200" dirty="0"/>
              <a:t> provisório</a:t>
            </a:r>
            <a:endParaRPr lang="pt-BR" sz="2200" dirty="0"/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301: dever-poder geral de </a:t>
            </a:r>
            <a:r>
              <a:rPr lang="en-US" sz="2400" b="1" i="1" dirty="0">
                <a:solidFill>
                  <a:srgbClr val="C00000"/>
                </a:solidFill>
              </a:rPr>
              <a:t>cautela</a:t>
            </a:r>
          </a:p>
          <a:p>
            <a:pPr marL="742950" lvl="2" indent="-342900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“Qualquer outra medida idônea para </a:t>
            </a:r>
            <a:r>
              <a:rPr lang="pt-BR" sz="2200" b="1" dirty="0">
                <a:solidFill>
                  <a:srgbClr val="C00000"/>
                </a:solidFill>
              </a:rPr>
              <a:t>asseguração</a:t>
            </a:r>
            <a:r>
              <a:rPr lang="pt-BR" sz="2200" dirty="0"/>
              <a:t> do direito”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Responsabilização (302)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Cessação de eficácia (309)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Decadência ou prescrição (310)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Cabimento do agravo de instrumento (1015 I)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Sustentação oral (937 VIII)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Tutela provisória e Fazenda Pública (1059)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5530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Tutela de urgência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4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Elementos: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Probabilidade do direito e o </a:t>
            </a:r>
            <a:r>
              <a:rPr lang="pt-BR" sz="2400" b="1" dirty="0">
                <a:solidFill>
                  <a:srgbClr val="FF0000"/>
                </a:solidFill>
              </a:rPr>
              <a:t>perigo de dano ou o risco ao resultado útil do processo</a:t>
            </a:r>
            <a:r>
              <a:rPr lang="pt-BR" sz="2400" dirty="0"/>
              <a:t> (300 </a:t>
            </a:r>
            <a:r>
              <a:rPr lang="pt-BR" sz="2400" i="1" dirty="0"/>
              <a:t>caput</a:t>
            </a:r>
            <a:r>
              <a:rPr lang="pt-BR" sz="2400" dirty="0"/>
              <a:t>).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Caução (300 § 1º)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Liminarmente ou após justificação prévia (300 § 2º)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“Perigo de irreversibilidade dos efeitos da decisão” s</a:t>
            </a:r>
            <a:r>
              <a:rPr lang="en-US" sz="2800" dirty="0"/>
              <a:t>e </a:t>
            </a:r>
            <a:r>
              <a:rPr lang="en-US" sz="2800" b="1" i="1" dirty="0">
                <a:solidFill>
                  <a:srgbClr val="FF0000"/>
                </a:solidFill>
              </a:rPr>
              <a:t>antecipada</a:t>
            </a:r>
            <a:r>
              <a:rPr lang="en-US" sz="2800" dirty="0"/>
              <a:t> (300 § 3º)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10678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Tutela antecipada antecedente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4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Urgência contemporânea à propositura da ação (303)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Concedida, adita a petição inicial (nos mesmos autos) e cita o réu para ACM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Se não aditar, extingue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Petição inicial deve indicar o “benefício” do </a:t>
            </a:r>
            <a:r>
              <a:rPr lang="en-US" sz="2600" i="1" dirty="0"/>
              <a:t>caput</a:t>
            </a:r>
            <a:endParaRPr lang="en-US" sz="2600" dirty="0"/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Estabilização (304)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Se o réu não recorrer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dirty="0"/>
              <a:t>Outros comportamentos </a:t>
            </a:r>
            <a:r>
              <a:rPr lang="en-US" b="1" dirty="0">
                <a:solidFill>
                  <a:srgbClr val="FF0000"/>
                </a:solidFill>
              </a:rPr>
              <a:t>(?)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Demanda futura para rever, reformar ou invalidar em 2 anos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dirty="0"/>
              <a:t>Qual é o objeto dessa demanda </a:t>
            </a:r>
            <a:r>
              <a:rPr lang="en-US" b="1" dirty="0">
                <a:solidFill>
                  <a:srgbClr val="FF0000"/>
                </a:solidFill>
              </a:rPr>
              <a:t>(?)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Decisão é </a:t>
            </a:r>
            <a:r>
              <a:rPr lang="en-US" sz="2600" i="1" dirty="0"/>
              <a:t>estável,</a:t>
            </a:r>
            <a:r>
              <a:rPr lang="en-US" sz="2600" dirty="0"/>
              <a:t> mas </a:t>
            </a:r>
            <a:r>
              <a:rPr lang="en-US" sz="2600" i="1" dirty="0"/>
              <a:t>não</a:t>
            </a:r>
            <a:r>
              <a:rPr lang="en-US" sz="2600" dirty="0"/>
              <a:t> transita em julgado</a:t>
            </a:r>
            <a:endParaRPr lang="en-US" sz="2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4260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Tutela cautelar antecedente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4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Petição inicial com “direito que se pretende assegurar” e o “perigo de dano ou o risco ao resultado útil do processo” (305)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Conversão para TA e observância do 303 (305 par. único)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Cita o réu para contestar em 5 dias (306)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Se contestar, procedimento comum (307 par ún)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Efetivada a cautelar, pedido principal em 30 dias nos mesmos autos (308)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Cumulação dos pedidos (308 § 1º)</a:t>
            </a:r>
            <a:endParaRPr lang="pt-BR" sz="2600" dirty="0"/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Possível alteração da causa de pedir (308 § 2º)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Partes </a:t>
            </a:r>
            <a:r>
              <a:rPr lang="en-US" sz="2600" i="1" dirty="0">
                <a:solidFill>
                  <a:srgbClr val="C00000"/>
                </a:solidFill>
              </a:rPr>
              <a:t>intimadas</a:t>
            </a:r>
            <a:r>
              <a:rPr lang="en-US" sz="2600" dirty="0"/>
              <a:t> para ACM (308 § 3º)</a:t>
            </a:r>
            <a:endParaRPr lang="en-US" sz="2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1019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Tutela da evidência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4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Concessão independe de “perigo de dano ou de risco ao resultado útil do processo” (311)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Liminar nos incisos II </a:t>
            </a:r>
            <a:r>
              <a:rPr lang="en-US" sz="2600" dirty="0">
                <a:solidFill>
                  <a:srgbClr val="C00000"/>
                </a:solidFill>
              </a:rPr>
              <a:t>(ADI 5492)</a:t>
            </a:r>
            <a:r>
              <a:rPr lang="en-US" sz="2600" dirty="0"/>
              <a:t> e III</a:t>
            </a:r>
            <a:endParaRPr lang="pt-BR" sz="2600" dirty="0"/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Hipóteses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Abuso do direito de defesa ou manifesto propósito protelatório (inciso I)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Fatos provados documentalmente </a:t>
            </a:r>
            <a:r>
              <a:rPr lang="en-US" sz="2600" b="1" i="1" dirty="0">
                <a:solidFill>
                  <a:srgbClr val="C00000"/>
                </a:solidFill>
              </a:rPr>
              <a:t>e</a:t>
            </a:r>
            <a:r>
              <a:rPr lang="en-US" sz="2600" dirty="0"/>
              <a:t> tese em casos repetitivos (inciso II)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Depósito (inciso III)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Prova documental a que o réu “não oponha prova capaz de gerar dúvida razoável” (inciso IV)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dirty="0"/>
              <a:t>Retirar efeito suspensivo da apelação (1012 § 1</a:t>
            </a:r>
            <a:r>
              <a:rPr lang="en-US" baseline="30000" dirty="0"/>
              <a:t>o</a:t>
            </a:r>
            <a:r>
              <a:rPr lang="en-US" dirty="0"/>
              <a:t> V)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4636737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</TotalTime>
  <Words>778</Words>
  <Application>Microsoft Office PowerPoint</Application>
  <PresentationFormat>Apresentação na tela (4:3)</PresentationFormat>
  <Paragraphs>107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Design padrão</vt:lpstr>
      <vt:lpstr>TUTELA PROVISÓRIA na (ação de) dissolução parcial de sociedade</vt:lpstr>
      <vt:lpstr>Visão estrutural do CPC 2015 (1)</vt:lpstr>
      <vt:lpstr>Visão estrutural do CPC 2015 (2)</vt:lpstr>
      <vt:lpstr>Notas de processo legislativo</vt:lpstr>
      <vt:lpstr>Disposições gerais</vt:lpstr>
      <vt:lpstr>Tutela de urgência</vt:lpstr>
      <vt:lpstr>Tutela antecipada antecedente</vt:lpstr>
      <vt:lpstr>Tutela cautelar antecedente</vt:lpstr>
      <vt:lpstr>Tutela da evidência</vt:lpstr>
      <vt:lpstr>Aplicações e desafios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149</cp:revision>
  <cp:lastPrinted>2016-10-07T10:27:57Z</cp:lastPrinted>
  <dcterms:created xsi:type="dcterms:W3CDTF">2007-03-23T14:32:10Z</dcterms:created>
  <dcterms:modified xsi:type="dcterms:W3CDTF">2019-03-24T13:38:48Z</dcterms:modified>
</cp:coreProperties>
</file>