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50" r:id="rId2"/>
    <p:sldId id="352" r:id="rId3"/>
    <p:sldId id="311" r:id="rId4"/>
    <p:sldId id="298" r:id="rId5"/>
    <p:sldId id="301" r:id="rId6"/>
    <p:sldId id="299" r:id="rId7"/>
    <p:sldId id="353" r:id="rId8"/>
    <p:sldId id="294" r:id="rId9"/>
  </p:sldIdLst>
  <p:sldSz cx="9144000" cy="6858000" type="screen4x3"/>
  <p:notesSz cx="6797675" cy="9928225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3000"/>
    <a:srgbClr val="3A2C00"/>
    <a:srgbClr val="D02800"/>
    <a:srgbClr val="463500"/>
    <a:srgbClr val="663300"/>
    <a:srgbClr val="FF0000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346" cy="496412"/>
          </a:xfrm>
          <a:prstGeom prst="rect">
            <a:avLst/>
          </a:prstGeom>
        </p:spPr>
        <p:txBody>
          <a:bodyPr vert="horz" lIns="90607" tIns="45303" rIns="90607" bIns="45303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0761" y="0"/>
            <a:ext cx="2945346" cy="496412"/>
          </a:xfrm>
          <a:prstGeom prst="rect">
            <a:avLst/>
          </a:prstGeom>
        </p:spPr>
        <p:txBody>
          <a:bodyPr vert="horz" lIns="90607" tIns="45303" rIns="90607" bIns="45303" rtlCol="0"/>
          <a:lstStyle>
            <a:lvl1pPr algn="r">
              <a:defRPr sz="1200"/>
            </a:lvl1pPr>
          </a:lstStyle>
          <a:p>
            <a:fld id="{1CA60BC7-EA36-49C2-99DA-91F6FCF67A06}" type="datetimeFigureOut">
              <a:rPr lang="pt-BR" smtClean="0"/>
              <a:t>14/05/2019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30238"/>
            <a:ext cx="2945346" cy="496412"/>
          </a:xfrm>
          <a:prstGeom prst="rect">
            <a:avLst/>
          </a:prstGeom>
        </p:spPr>
        <p:txBody>
          <a:bodyPr vert="horz" lIns="90607" tIns="45303" rIns="90607" bIns="45303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0761" y="9430238"/>
            <a:ext cx="2945346" cy="496412"/>
          </a:xfrm>
          <a:prstGeom prst="rect">
            <a:avLst/>
          </a:prstGeom>
        </p:spPr>
        <p:txBody>
          <a:bodyPr vert="horz" lIns="90607" tIns="45303" rIns="90607" bIns="45303" rtlCol="0" anchor="b"/>
          <a:lstStyle>
            <a:lvl1pPr algn="r">
              <a:defRPr sz="1200"/>
            </a:lvl1pPr>
          </a:lstStyle>
          <a:p>
            <a:fld id="{DB185F30-E168-4037-9A7D-F7DF881A0264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225842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346" cy="496412"/>
          </a:xfrm>
          <a:prstGeom prst="rect">
            <a:avLst/>
          </a:prstGeom>
        </p:spPr>
        <p:txBody>
          <a:bodyPr vert="horz" lIns="90607" tIns="45303" rIns="90607" bIns="45303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761" y="0"/>
            <a:ext cx="2945346" cy="496412"/>
          </a:xfrm>
          <a:prstGeom prst="rect">
            <a:avLst/>
          </a:prstGeom>
        </p:spPr>
        <p:txBody>
          <a:bodyPr vert="horz" lIns="90607" tIns="45303" rIns="90607" bIns="45303" rtlCol="0"/>
          <a:lstStyle>
            <a:lvl1pPr algn="r">
              <a:defRPr sz="1200"/>
            </a:lvl1pPr>
          </a:lstStyle>
          <a:p>
            <a:fld id="{F47A31FC-5FAA-4BA6-A104-22C6EF93FD36}" type="datetimeFigureOut">
              <a:rPr lang="pt-BR" smtClean="0"/>
              <a:t>14/05/2019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07" tIns="45303" rIns="90607" bIns="45303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455" y="4716696"/>
            <a:ext cx="5438767" cy="4467701"/>
          </a:xfrm>
          <a:prstGeom prst="rect">
            <a:avLst/>
          </a:prstGeom>
        </p:spPr>
        <p:txBody>
          <a:bodyPr vert="horz" lIns="90607" tIns="45303" rIns="90607" bIns="45303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30238"/>
            <a:ext cx="2945346" cy="496412"/>
          </a:xfrm>
          <a:prstGeom prst="rect">
            <a:avLst/>
          </a:prstGeom>
        </p:spPr>
        <p:txBody>
          <a:bodyPr vert="horz" lIns="90607" tIns="45303" rIns="90607" bIns="45303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761" y="9430238"/>
            <a:ext cx="2945346" cy="496412"/>
          </a:xfrm>
          <a:prstGeom prst="rect">
            <a:avLst/>
          </a:prstGeom>
        </p:spPr>
        <p:txBody>
          <a:bodyPr vert="horz" lIns="90607" tIns="45303" rIns="90607" bIns="45303" rtlCol="0" anchor="b"/>
          <a:lstStyle>
            <a:lvl1pPr algn="r">
              <a:defRPr sz="1200"/>
            </a:lvl1pPr>
          </a:lstStyle>
          <a:p>
            <a:fld id="{DBFB4160-003B-44D4-A306-3E8058613C37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080914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AF7562-9F8B-4E18-A59C-F4746134AF87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576585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78B294-D640-4161-9C15-6D613B158C9D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1312178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AF5303-A126-4ED9-A160-4761DDE3D856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1122221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395A82-FD4A-4178-A50E-CDBBCB644ED0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703987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DBF62C-E0FF-4A7D-991B-FCBCB3B903C0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348518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CF93B4-086F-4533-914F-01956722E5F3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051605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47BF7E-7321-484C-89B3-3E5E3EE414FA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121691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925D92-756F-4866-95E2-848CF862967F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75079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77E0F3-98E3-47E5-9545-44F90C2BBBC9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698562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714DC-82EA-4987-B374-54FDCB1B9DC2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78646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4D5D5D-D045-4B32-A03E-A4BE2B0D7743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869436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119B8AB-FD0F-4476-85B6-843375BF270E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carpinellabueno.com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7429" y="1"/>
            <a:ext cx="9143999" cy="1916831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4200" b="1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Tutela provisória: </a:t>
            </a:r>
            <a:br>
              <a:rPr lang="pt-BR" sz="4200" b="1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200" b="1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desafios e prática</a:t>
            </a:r>
            <a:endParaRPr lang="pt-BR" sz="4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208086" y="2725895"/>
            <a:ext cx="8712968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800" b="1" dirty="0">
                <a:solidFill>
                  <a:srgbClr val="C00000"/>
                </a:solidFill>
              </a:rPr>
              <a:t>XIV CONGRESSO DIREITO UFSC</a:t>
            </a:r>
          </a:p>
          <a:p>
            <a:pPr algn="ctr" eaLnBrk="1" hangingPunct="1"/>
            <a:endParaRPr lang="pt-BR" altLang="pt-BR" sz="2800" b="1" dirty="0">
              <a:solidFill>
                <a:srgbClr val="0070C0"/>
              </a:solidFill>
            </a:endParaRPr>
          </a:p>
          <a:p>
            <a:pPr algn="ctr" eaLnBrk="1" hangingPunct="1"/>
            <a:r>
              <a:rPr lang="pt-BR" altLang="pt-BR" sz="2800" b="1" dirty="0">
                <a:solidFill>
                  <a:srgbClr val="0070C0"/>
                </a:solidFill>
              </a:rPr>
              <a:t>Florianópolis, SC, 15 de maio de 2019</a:t>
            </a:r>
          </a:p>
          <a:p>
            <a:pPr algn="ctr" eaLnBrk="1" hangingPunct="1"/>
            <a:endParaRPr lang="pt-BR" altLang="pt-BR" sz="2800" b="1" dirty="0">
              <a:solidFill>
                <a:schemeClr val="accent2">
                  <a:lumMod val="75000"/>
                </a:schemeClr>
              </a:solidFill>
            </a:endParaRPr>
          </a:p>
          <a:p>
            <a:pPr algn="ctr" eaLnBrk="1" hangingPunct="1"/>
            <a:r>
              <a:rPr lang="pt-BR" altLang="pt-BR" sz="2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Cassio Scarpinella Bueno</a:t>
            </a:r>
            <a:endParaRPr lang="en-US" altLang="pt-BR" sz="2000" b="1" dirty="0">
              <a:solidFill>
                <a:schemeClr val="tx1">
                  <a:lumMod val="50000"/>
                  <a:lumOff val="50000"/>
                </a:schemeClr>
              </a:solidFill>
              <a:hlinkClick r:id="rId2"/>
            </a:endParaRPr>
          </a:p>
          <a:p>
            <a:pPr algn="ctr" eaLnBrk="1" hangingPunct="1"/>
            <a:r>
              <a:rPr lang="en-US" altLang="pt-BR" sz="2000" b="1" dirty="0">
                <a:solidFill>
                  <a:srgbClr val="FF0000"/>
                </a:solidFill>
              </a:rPr>
              <a:t>www.scarpinellabueno.com</a:t>
            </a:r>
          </a:p>
          <a:p>
            <a:pPr algn="ctr" eaLnBrk="1" hangingPunct="1"/>
            <a:r>
              <a:rPr lang="en-US" altLang="pt-BR" sz="2000" b="1" dirty="0">
                <a:solidFill>
                  <a:srgbClr val="C00000"/>
                </a:solidFill>
              </a:rPr>
              <a:t>www.facebook.com/cassioscarpinellabueno</a:t>
            </a:r>
            <a:endParaRPr lang="pt-BR" altLang="pt-BR" sz="2000" b="1" dirty="0">
              <a:solidFill>
                <a:srgbClr val="C00000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26484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C00000"/>
                </a:solidFill>
              </a:rPr>
              <a:t>Disposições gerais (1)</a:t>
            </a:r>
            <a:endParaRPr lang="pt-BR" sz="3600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429" y="836712"/>
            <a:ext cx="9136571" cy="5040560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Tutela provisória = Tutela antecipada </a:t>
            </a:r>
            <a:r>
              <a:rPr lang="pt-BR" sz="2800" b="1" dirty="0">
                <a:solidFill>
                  <a:srgbClr val="FF0000"/>
                </a:solidFill>
              </a:rPr>
              <a:t>+</a:t>
            </a:r>
            <a:r>
              <a:rPr lang="pt-BR" sz="2800" dirty="0"/>
              <a:t> processo cautelar</a:t>
            </a:r>
          </a:p>
          <a:p>
            <a:pPr lvl="1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u="sng" dirty="0"/>
              <a:t>Fundamentos</a:t>
            </a:r>
            <a:r>
              <a:rPr lang="en-US" sz="2400" dirty="0"/>
              <a:t>: urgência </a:t>
            </a:r>
            <a:r>
              <a:rPr lang="en-US" sz="2400" i="1" dirty="0"/>
              <a:t>x</a:t>
            </a:r>
            <a:r>
              <a:rPr lang="en-US" sz="2400" dirty="0"/>
              <a:t> evidência (294 </a:t>
            </a:r>
            <a:r>
              <a:rPr lang="en-US" sz="2400" i="1" dirty="0"/>
              <a:t>caput</a:t>
            </a:r>
            <a:r>
              <a:rPr lang="en-US" sz="2400" dirty="0"/>
              <a:t>)</a:t>
            </a:r>
          </a:p>
          <a:p>
            <a:pPr lvl="1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Tipos (294 parágrafo único)</a:t>
            </a:r>
          </a:p>
          <a:p>
            <a:pPr lvl="2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u="sng" dirty="0"/>
              <a:t>Momento</a:t>
            </a:r>
            <a:r>
              <a:rPr lang="en-US" dirty="0"/>
              <a:t>: antecedente </a:t>
            </a:r>
            <a:r>
              <a:rPr lang="en-US" i="1" dirty="0"/>
              <a:t>x</a:t>
            </a:r>
            <a:r>
              <a:rPr lang="en-US" dirty="0"/>
              <a:t> incidental</a:t>
            </a:r>
          </a:p>
          <a:p>
            <a:pPr lvl="2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u="sng" dirty="0"/>
              <a:t>Satisfatividade</a:t>
            </a:r>
            <a:r>
              <a:rPr lang="en-US" dirty="0"/>
              <a:t>: cautelar </a:t>
            </a:r>
            <a:r>
              <a:rPr lang="en-US" i="1" dirty="0"/>
              <a:t>x</a:t>
            </a:r>
            <a:r>
              <a:rPr lang="en-US" dirty="0"/>
              <a:t> antecipada</a:t>
            </a:r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248355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C00000"/>
                </a:solidFill>
              </a:rPr>
              <a:t>Disposições gerais (2)</a:t>
            </a:r>
            <a:endParaRPr lang="pt-BR" sz="3600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429" y="548680"/>
            <a:ext cx="9136571" cy="5488560"/>
          </a:xfrm>
        </p:spPr>
        <p:txBody>
          <a:bodyPr/>
          <a:lstStyle/>
          <a:p>
            <a:pPr>
              <a:spcBef>
                <a:spcPts val="100"/>
              </a:spcBef>
              <a:spcAft>
                <a:spcPts val="1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endParaRPr lang="en-US" sz="2800" dirty="0"/>
          </a:p>
          <a:p>
            <a:pPr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Motivação (298 + 489 § 1º I-III)</a:t>
            </a:r>
          </a:p>
          <a:p>
            <a:pPr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Agravo de instrumento (1015 I) com sustentação oral (937 VIII)</a:t>
            </a:r>
          </a:p>
          <a:p>
            <a:pPr lvl="1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Agravo interno se monocrática a decisão (1021)</a:t>
            </a:r>
            <a:endParaRPr lang="pt-BR" sz="2400" dirty="0"/>
          </a:p>
          <a:p>
            <a:pPr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Mais que concessão: </a:t>
            </a:r>
            <a:r>
              <a:rPr lang="en-US" sz="2800" b="1" dirty="0">
                <a:solidFill>
                  <a:srgbClr val="C00000"/>
                </a:solidFill>
              </a:rPr>
              <a:t>Efetivação</a:t>
            </a:r>
            <a:r>
              <a:rPr lang="en-US" sz="2800" dirty="0"/>
              <a:t> = </a:t>
            </a:r>
            <a:r>
              <a:rPr lang="en-US" sz="2800" i="1" dirty="0"/>
              <a:t>cumprimento</a:t>
            </a:r>
            <a:r>
              <a:rPr lang="en-US" sz="2800" dirty="0"/>
              <a:t> provisório da TP (297)</a:t>
            </a:r>
            <a:endParaRPr lang="pt-BR" sz="2800" dirty="0"/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960315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C00000"/>
                </a:solidFill>
              </a:rPr>
              <a:t>Tutela de urgência</a:t>
            </a:r>
            <a:endParaRPr lang="pt-BR" sz="3600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7430" y="764704"/>
            <a:ext cx="9136571" cy="5488560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Pressupostos (300 </a:t>
            </a:r>
            <a:r>
              <a:rPr lang="pt-BR" sz="2800" i="1" dirty="0"/>
              <a:t>caput</a:t>
            </a:r>
            <a:r>
              <a:rPr lang="pt-BR" sz="2800" dirty="0"/>
              <a:t>):</a:t>
            </a:r>
          </a:p>
          <a:p>
            <a:pPr lvl="1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Probabilidade do direito</a:t>
            </a:r>
          </a:p>
          <a:p>
            <a:pPr marL="457200" lvl="1" indent="0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None/>
            </a:pPr>
            <a:r>
              <a:rPr lang="en-US" sz="2400" b="1" dirty="0">
                <a:solidFill>
                  <a:srgbClr val="FF0000"/>
                </a:solidFill>
              </a:rPr>
              <a:t>	</a:t>
            </a:r>
            <a:r>
              <a:rPr lang="en-US" b="1" dirty="0">
                <a:solidFill>
                  <a:srgbClr val="FF0000"/>
                </a:solidFill>
              </a:rPr>
              <a:t>E</a:t>
            </a:r>
            <a:endParaRPr lang="pt-BR" sz="2400" b="1" dirty="0">
              <a:solidFill>
                <a:srgbClr val="FF0000"/>
              </a:solidFill>
            </a:endParaRPr>
          </a:p>
          <a:p>
            <a:pPr lvl="1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Perigo de dano ou o risco ao resultado útil do processo</a:t>
            </a: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Caução (300 § 1º)</a:t>
            </a: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Liminarmente ou após justificação prévia (300 § 2º)</a:t>
            </a: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“Perigo de irreversibilidade dos efeitos da decisão” </a:t>
            </a:r>
            <a:r>
              <a:rPr lang="pt-BR" sz="2800" b="1" i="1" dirty="0">
                <a:solidFill>
                  <a:srgbClr val="FF0000"/>
                </a:solidFill>
              </a:rPr>
              <a:t>s</a:t>
            </a:r>
            <a:r>
              <a:rPr lang="en-US" sz="2800" b="1" i="1" dirty="0">
                <a:solidFill>
                  <a:srgbClr val="FF0000"/>
                </a:solidFill>
              </a:rPr>
              <a:t>e</a:t>
            </a:r>
            <a:r>
              <a:rPr lang="en-US" sz="2800" dirty="0"/>
              <a:t> </a:t>
            </a:r>
            <a:r>
              <a:rPr lang="en-US" sz="2800" b="1" i="1" dirty="0">
                <a:solidFill>
                  <a:srgbClr val="FF0000"/>
                </a:solidFill>
              </a:rPr>
              <a:t>antecipada</a:t>
            </a:r>
            <a:r>
              <a:rPr lang="en-US" sz="2800" dirty="0"/>
              <a:t> (300 § 3º)</a:t>
            </a:r>
            <a:endParaRPr lang="en-US" sz="2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106784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C00000"/>
                </a:solidFill>
              </a:rPr>
              <a:t>Tutela da evidência</a:t>
            </a:r>
            <a:endParaRPr lang="pt-BR" sz="3600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7430" y="764704"/>
            <a:ext cx="9136571" cy="5488560"/>
          </a:xfrm>
        </p:spPr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Concessão independe de “perigo de dano ou de risco ao resultado útil do processo” (311)</a:t>
            </a:r>
          </a:p>
          <a:p>
            <a:pPr lvl="1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Liminar nos incisos II </a:t>
            </a:r>
            <a:r>
              <a:rPr lang="en-US" sz="2400" dirty="0">
                <a:solidFill>
                  <a:srgbClr val="C00000"/>
                </a:solidFill>
              </a:rPr>
              <a:t>(ADI 5492)</a:t>
            </a:r>
            <a:r>
              <a:rPr lang="en-US" sz="2400" dirty="0"/>
              <a:t> e III</a:t>
            </a:r>
            <a:endParaRPr lang="pt-BR" sz="2400" dirty="0"/>
          </a:p>
          <a:p>
            <a:pPr>
              <a:spcBef>
                <a:spcPts val="500"/>
              </a:spcBef>
              <a:spcAft>
                <a:spcPts val="5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Hipóteses</a:t>
            </a:r>
          </a:p>
          <a:p>
            <a:pPr lvl="1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Abuso do direito de defesa ou manifesto propósito protelatório</a:t>
            </a:r>
          </a:p>
          <a:p>
            <a:pPr lvl="1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Fatos provados documentalmente </a:t>
            </a:r>
            <a:r>
              <a:rPr lang="en-US" sz="2400" b="1" i="1" dirty="0">
                <a:solidFill>
                  <a:srgbClr val="C00000"/>
                </a:solidFill>
              </a:rPr>
              <a:t>e</a:t>
            </a:r>
            <a:r>
              <a:rPr lang="en-US" sz="2400" dirty="0"/>
              <a:t> tese em casos repetitivos</a:t>
            </a:r>
          </a:p>
          <a:p>
            <a:pPr lvl="1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Depósito</a:t>
            </a:r>
          </a:p>
          <a:p>
            <a:pPr lvl="1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Prova documental a que o réu “não oponha prova capaz de gerar dúvida razoável”</a:t>
            </a:r>
          </a:p>
          <a:p>
            <a:pPr lvl="2">
              <a:spcBef>
                <a:spcPts val="500"/>
              </a:spcBef>
              <a:spcAft>
                <a:spcPts val="5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200" i="1" dirty="0"/>
              <a:t>Retirar</a:t>
            </a:r>
            <a:r>
              <a:rPr lang="en-US" sz="2200" dirty="0"/>
              <a:t> efeito suspensivo da apelação (1012 § 1</a:t>
            </a:r>
            <a:r>
              <a:rPr lang="en-US" sz="2200" baseline="30000" dirty="0"/>
              <a:t>o</a:t>
            </a:r>
            <a:r>
              <a:rPr lang="en-US" sz="2200" dirty="0"/>
              <a:t> V)</a:t>
            </a:r>
            <a:endParaRPr lang="en-US" sz="22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946367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C00000"/>
                </a:solidFill>
              </a:rPr>
              <a:t>Tutela antecedente</a:t>
            </a:r>
            <a:endParaRPr lang="pt-BR" sz="3600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7430" y="764704"/>
            <a:ext cx="9136571" cy="5488560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3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pt-BR" sz="2800" b="1" dirty="0"/>
              <a:t>Tutela antecipada: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Urgência contemporânea à propositura da ação (303) </a:t>
            </a:r>
            <a:r>
              <a:rPr lang="en-US" sz="2400" dirty="0"/>
              <a:t>Concedida, adita a petição inicial (nos mesmos autos) e cita o réu para ACM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Se não aditar, extingue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Petição inicial deve indicar o “benefício” do </a:t>
            </a:r>
            <a:r>
              <a:rPr lang="en-US" sz="2400" i="1" dirty="0"/>
              <a:t>caput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Possibilidade de “estabilização” (304)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800" b="1" dirty="0"/>
              <a:t>Tutela cautelar: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pt-BR" sz="2400" dirty="0"/>
              <a:t>Petição inicial com “direito que se pretende assegurar” </a:t>
            </a:r>
            <a:r>
              <a:rPr lang="pt-BR" sz="2400" i="1" dirty="0"/>
              <a:t>e</a:t>
            </a:r>
            <a:r>
              <a:rPr lang="pt-BR" sz="2400" dirty="0"/>
              <a:t> o “perigo de dano ou o risco ao resultado útil do processo” (305)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400" dirty="0"/>
              <a:t>Citação do réu para contestar em 5 dias (306) e pedido principal em 30 dias da efetivação (308)</a:t>
            </a:r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442609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C00000"/>
                </a:solidFill>
              </a:rPr>
              <a:t>Desafios e prática</a:t>
            </a:r>
            <a:endParaRPr lang="pt-BR" sz="3600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7430" y="764704"/>
            <a:ext cx="9136571" cy="5488560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Distinção entre a tutela antecipada e a cautelar</a:t>
            </a:r>
          </a:p>
          <a:p>
            <a:pPr lvl="1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Abandono da tutela </a:t>
            </a:r>
            <a:r>
              <a:rPr lang="en-US" sz="2400" i="1" dirty="0"/>
              <a:t>antecedente</a:t>
            </a:r>
            <a:r>
              <a:rPr lang="en-US" sz="2400" dirty="0"/>
              <a:t> </a:t>
            </a:r>
            <a:r>
              <a:rPr lang="en-US" sz="2400" b="1" dirty="0">
                <a:solidFill>
                  <a:srgbClr val="FF0000"/>
                </a:solidFill>
              </a:rPr>
              <a:t>(?)</a:t>
            </a:r>
          </a:p>
          <a:p>
            <a:pPr lvl="1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Fungibilidade (alcance do art. 305 par. ún)</a:t>
            </a:r>
            <a:endParaRPr lang="pt-BR" sz="2400" dirty="0"/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Questões relativas ao </a:t>
            </a:r>
            <a:r>
              <a:rPr lang="en-US" sz="2800" i="1" dirty="0"/>
              <a:t>cumprimento</a:t>
            </a:r>
            <a:r>
              <a:rPr lang="en-US" sz="2800" dirty="0"/>
              <a:t> da tutela provisória</a:t>
            </a: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O cumprimento </a:t>
            </a:r>
            <a:r>
              <a:rPr lang="en-US" sz="2800" i="1" dirty="0"/>
              <a:t>ope iudicis</a:t>
            </a:r>
            <a:r>
              <a:rPr lang="en-US" sz="2800" dirty="0"/>
              <a:t> das sentenças</a:t>
            </a: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A tutela provisória e o Poder Público</a:t>
            </a:r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560785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1115616" y="5661248"/>
            <a:ext cx="684076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b="1" dirty="0">
                <a:solidFill>
                  <a:srgbClr val="FF0000"/>
                </a:solidFill>
              </a:rPr>
              <a:t>www.scarpinellabueno.com</a:t>
            </a:r>
          </a:p>
          <a:p>
            <a:pPr algn="ctr"/>
            <a:r>
              <a:rPr lang="en-US" altLang="pt-BR" sz="2000" b="1" dirty="0">
                <a:solidFill>
                  <a:srgbClr val="C00000"/>
                </a:solidFill>
              </a:rPr>
              <a:t>www.facebook.com/cassioscarpinellabueno</a:t>
            </a:r>
            <a:endParaRPr lang="pt-BR" altLang="pt-BR" sz="2000" b="1" dirty="0">
              <a:solidFill>
                <a:srgbClr val="C00000"/>
              </a:solidFill>
            </a:endParaRPr>
          </a:p>
          <a:p>
            <a:endParaRPr lang="pt-BR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-1" y="0"/>
            <a:ext cx="9136571" cy="7647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t-BR" sz="3600" b="1" kern="0" spc="10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Muito obrigado !!!!</a:t>
            </a:r>
            <a:endParaRPr lang="pt-BR" sz="4000" b="1" kern="0" spc="100" dirty="0">
              <a:solidFill>
                <a:schemeClr val="tx1">
                  <a:lumMod val="50000"/>
                  <a:lumOff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Retângulo 14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8" name="Retângulo 1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1028" name="Picture 4" descr="Manual-de-Direito-Processual-Civil---Volume-Unico---5Âª-Edicao">
            <a:extLst>
              <a:ext uri="{FF2B5EF4-FFF2-40B4-BE49-F238E27FC236}">
                <a16:creationId xmlns:a16="http://schemas.microsoft.com/office/drawing/2014/main" id="{7A1565EC-8853-48E0-AAEA-40A5A28362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2267" y="2707494"/>
            <a:ext cx="2248218" cy="2752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urso-Sistematizado-de-Direito-Processual-Civil-Volume-2---8Âª-Edicao">
            <a:extLst>
              <a:ext uri="{FF2B5EF4-FFF2-40B4-BE49-F238E27FC236}">
                <a16:creationId xmlns:a16="http://schemas.microsoft.com/office/drawing/2014/main" id="{C3150C4E-A097-477F-94FA-8E2E9EB1C0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7861" y="2733746"/>
            <a:ext cx="2100058" cy="2787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Curso-Sistematizado-de-Direto-Processual-Civil-Volume-1">
            <a:extLst>
              <a:ext uri="{FF2B5EF4-FFF2-40B4-BE49-F238E27FC236}">
                <a16:creationId xmlns:a16="http://schemas.microsoft.com/office/drawing/2014/main" id="{85D888E0-01FC-4C42-A950-D6408FBFB1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776" y="918592"/>
            <a:ext cx="2147417" cy="2787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Curso-Sistematizado-de-Direito-Processual-Civil-Volume-3---8Âª-Edicao">
            <a:extLst>
              <a:ext uri="{FF2B5EF4-FFF2-40B4-BE49-F238E27FC236}">
                <a16:creationId xmlns:a16="http://schemas.microsoft.com/office/drawing/2014/main" id="{8E1E3CCC-6EDC-4069-A8E2-CB2FB610EE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4588" y="936440"/>
            <a:ext cx="2248219" cy="2752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1756428"/>
      </p:ext>
    </p:extLst>
  </p:cSld>
  <p:clrMapOvr>
    <a:masterClrMapping/>
  </p:clrMapOvr>
</p:sld>
</file>

<file path=ppt/theme/theme1.xml><?xml version="1.0" encoding="utf-8"?>
<a:theme xmlns:a="http://schemas.openxmlformats.org/drawingml/2006/main" name="Design padrão">
  <a:themeElements>
    <a:clrScheme name="Viagem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595</TotalTime>
  <Words>377</Words>
  <Application>Microsoft Office PowerPoint</Application>
  <PresentationFormat>Apresentação na tela (4:3)</PresentationFormat>
  <Paragraphs>56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2" baseType="lpstr">
      <vt:lpstr>Arial</vt:lpstr>
      <vt:lpstr>Calibri</vt:lpstr>
      <vt:lpstr>Wingdings</vt:lpstr>
      <vt:lpstr>Design padrão</vt:lpstr>
      <vt:lpstr>Tutela provisória:  desafios e prática</vt:lpstr>
      <vt:lpstr>Disposições gerais (1)</vt:lpstr>
      <vt:lpstr>Disposições gerais (2)</vt:lpstr>
      <vt:lpstr>Tutela de urgência</vt:lpstr>
      <vt:lpstr>Tutela da evidência</vt:lpstr>
      <vt:lpstr>Tutela antecedente</vt:lpstr>
      <vt:lpstr>Desafios e prática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.</dc:creator>
  <cp:lastModifiedBy>Cassio</cp:lastModifiedBy>
  <cp:revision>185</cp:revision>
  <cp:lastPrinted>2017-05-10T19:10:53Z</cp:lastPrinted>
  <dcterms:created xsi:type="dcterms:W3CDTF">2007-03-23T14:32:10Z</dcterms:created>
  <dcterms:modified xsi:type="dcterms:W3CDTF">2019-05-15T03:13:21Z</dcterms:modified>
</cp:coreProperties>
</file>