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0" r:id="rId2"/>
    <p:sldId id="352" r:id="rId3"/>
    <p:sldId id="311" r:id="rId4"/>
    <p:sldId id="298" r:id="rId5"/>
    <p:sldId id="301" r:id="rId6"/>
    <p:sldId id="299" r:id="rId7"/>
    <p:sldId id="353" r:id="rId8"/>
    <p:sldId id="294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14/05/2019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14/05/2019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provisória: </a:t>
            </a:r>
            <a:br>
              <a:rPr lang="pt-BR" sz="4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e prática</a:t>
            </a:r>
            <a:endParaRPr lang="pt-BR" sz="4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725895"/>
            <a:ext cx="871296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XIV CONGRESSO DIREITO UFSC</a:t>
            </a: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Florianópolis, SC, 15 de maio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50000"/>
                  <a:lumOff val="50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36712"/>
            <a:ext cx="9136571" cy="5040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Tutela provisória = Tutela antecipada </a:t>
            </a:r>
            <a:r>
              <a:rPr lang="pt-BR" sz="2800" b="1" dirty="0">
                <a:solidFill>
                  <a:srgbClr val="FF0000"/>
                </a:solidFill>
              </a:rPr>
              <a:t>+</a:t>
            </a:r>
            <a:r>
              <a:rPr lang="pt-BR" sz="2800" dirty="0"/>
              <a:t> processo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u="sng" dirty="0"/>
              <a:t>Fundamentos</a:t>
            </a:r>
            <a:r>
              <a:rPr lang="en-US" sz="2400" dirty="0"/>
              <a:t>: urgência </a:t>
            </a:r>
            <a:r>
              <a:rPr lang="en-US" sz="2400" i="1" dirty="0"/>
              <a:t>x</a:t>
            </a:r>
            <a:r>
              <a:rPr lang="en-US" sz="2400" dirty="0"/>
              <a:t> evidência (294 </a:t>
            </a:r>
            <a:r>
              <a:rPr lang="en-US" sz="2400" i="1" dirty="0"/>
              <a:t>caput</a:t>
            </a:r>
            <a:r>
              <a:rPr lang="en-US" sz="2400" dirty="0"/>
              <a:t>)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Tipos (294 parágrafo único)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u="sng" dirty="0"/>
              <a:t>Momento</a:t>
            </a:r>
            <a:r>
              <a:rPr lang="en-US" dirty="0"/>
              <a:t>: antecedente </a:t>
            </a:r>
            <a:r>
              <a:rPr lang="en-US" i="1" dirty="0"/>
              <a:t>x</a:t>
            </a:r>
            <a:r>
              <a:rPr lang="en-US" dirty="0"/>
              <a:t> incidental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u="sng" dirty="0"/>
              <a:t>Satisfatividade</a:t>
            </a:r>
            <a:r>
              <a:rPr lang="en-US" dirty="0"/>
              <a:t>: cautelar </a:t>
            </a:r>
            <a:r>
              <a:rPr lang="en-US" i="1" dirty="0"/>
              <a:t>x</a:t>
            </a:r>
            <a:r>
              <a:rPr lang="en-US" dirty="0"/>
              <a:t> antecipada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54868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Motivação (298 + 489 § 1º I-III)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Agravo de instrumento (1015 I) com sustentação oral (937 VIII)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interno se monocrática a decisão (1021)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Mais que concessão: </a:t>
            </a:r>
            <a:r>
              <a:rPr lang="en-US" sz="2800" b="1" dirty="0">
                <a:solidFill>
                  <a:srgbClr val="C00000"/>
                </a:solidFill>
              </a:rPr>
              <a:t>Efetivação</a:t>
            </a:r>
            <a:r>
              <a:rPr lang="en-US" sz="2800" dirty="0"/>
              <a:t> = </a:t>
            </a:r>
            <a:r>
              <a:rPr lang="en-US" sz="2800" i="1" dirty="0"/>
              <a:t>cumprimento</a:t>
            </a:r>
            <a:r>
              <a:rPr lang="en-US" sz="2800" dirty="0"/>
              <a:t> provisório da TP (297)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0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(300 § 1º)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Liminarmente ou após justificação prévia (300 § 2º)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Liminar nos incisos II </a:t>
            </a:r>
            <a:r>
              <a:rPr lang="en-US" sz="2400" dirty="0">
                <a:solidFill>
                  <a:srgbClr val="C00000"/>
                </a:solidFill>
              </a:rPr>
              <a:t>(ADI 5492)</a:t>
            </a:r>
            <a:r>
              <a:rPr lang="en-US" sz="2400" dirty="0"/>
              <a:t> e III</a:t>
            </a: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Abuso do direito de defesa ou manifesto propósito protelatório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Fatos provados documentalmente </a:t>
            </a:r>
            <a:r>
              <a:rPr lang="en-US" sz="2400" b="1" i="1" dirty="0">
                <a:solidFill>
                  <a:srgbClr val="C00000"/>
                </a:solidFill>
              </a:rPr>
              <a:t>e</a:t>
            </a:r>
            <a:r>
              <a:rPr lang="en-US" sz="2400" dirty="0"/>
              <a:t> tese em casos repetitivos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Depósito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Prova documental a que o réu “não oponha prova capaz de gerar dúvida razoável”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i="1" dirty="0"/>
              <a:t>Retirar</a:t>
            </a:r>
            <a:r>
              <a:rPr lang="en-US" sz="2200" dirty="0"/>
              <a:t> efeito suspensivo da apelação (1012 § 1</a:t>
            </a:r>
            <a:r>
              <a:rPr lang="en-US" sz="2200" baseline="30000" dirty="0"/>
              <a:t>o</a:t>
            </a:r>
            <a:r>
              <a:rPr lang="en-US" sz="2200" dirty="0"/>
              <a:t> V)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Tutela antecipada: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Urgência contemporânea à propositura da ação (303) </a:t>
            </a:r>
            <a:r>
              <a:rPr lang="en-US" sz="2400" dirty="0"/>
              <a:t>Concedida, adita a petição inicial (nos mesmos autos) e cita o réu para ACM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Se não aditar, extingue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Petição inicial deve indicar o “benefício” do </a:t>
            </a:r>
            <a:r>
              <a:rPr lang="en-US" sz="2400" i="1" dirty="0"/>
              <a:t>caput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Possibilidade de “estabilização” (304)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/>
              <a:t>Tutela cautelar: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Petição inicial com “direito que se pretende assegurar” </a:t>
            </a:r>
            <a:r>
              <a:rPr lang="pt-BR" sz="2400" i="1" dirty="0"/>
              <a:t>e</a:t>
            </a:r>
            <a:r>
              <a:rPr lang="pt-BR" sz="2400" dirty="0"/>
              <a:t> o “perigo de dano ou o risco ao resultado útil do processo” (305)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Citação do réu para contestar em 5 dias (306) e pedido principal em 30 dias da efetivação (308)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Desafios e prática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Distinção entre a tutela antecipada e a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Abandono da tutela </a:t>
            </a:r>
            <a:r>
              <a:rPr lang="en-US" sz="2400" i="1" dirty="0"/>
              <a:t>antecedente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Fungibilidade (alcance do art. 305 par. ún)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Questões relativas ao </a:t>
            </a:r>
            <a:r>
              <a:rPr lang="en-US" sz="2800" i="1" dirty="0"/>
              <a:t>cumprimento</a:t>
            </a:r>
            <a:r>
              <a:rPr lang="en-US" sz="2800" dirty="0"/>
              <a:t> da tutela provisória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cumprimento </a:t>
            </a:r>
            <a:r>
              <a:rPr lang="en-US" sz="2800" i="1" dirty="0"/>
              <a:t>ope iudicis</a:t>
            </a:r>
            <a:r>
              <a:rPr lang="en-US" sz="2800" dirty="0"/>
              <a:t> das sentenças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tutela provisória e o Poder Público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07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377</Words>
  <Application>Microsoft Office PowerPoint</Application>
  <PresentationFormat>Apresentação na tela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Design padrão</vt:lpstr>
      <vt:lpstr>Tutela provisória:  desafios e prática</vt:lpstr>
      <vt:lpstr>Disposições gerais (1)</vt:lpstr>
      <vt:lpstr>Disposições gerais (2)</vt:lpstr>
      <vt:lpstr>Tutela de urgência</vt:lpstr>
      <vt:lpstr>Tutela da evidência</vt:lpstr>
      <vt:lpstr>Tutela antecedente</vt:lpstr>
      <vt:lpstr>Desafios e prática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185</cp:revision>
  <cp:lastPrinted>2017-05-10T19:10:53Z</cp:lastPrinted>
  <dcterms:created xsi:type="dcterms:W3CDTF">2007-03-23T14:32:10Z</dcterms:created>
  <dcterms:modified xsi:type="dcterms:W3CDTF">2019-05-15T03:13:21Z</dcterms:modified>
</cp:coreProperties>
</file>