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50" r:id="rId2"/>
    <p:sldId id="352" r:id="rId3"/>
    <p:sldId id="362" r:id="rId4"/>
    <p:sldId id="361" r:id="rId5"/>
    <p:sldId id="364" r:id="rId6"/>
    <p:sldId id="368" r:id="rId7"/>
    <p:sldId id="354" r:id="rId8"/>
    <p:sldId id="372" r:id="rId9"/>
    <p:sldId id="375" r:id="rId10"/>
    <p:sldId id="294" r:id="rId11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23/09/2019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23/09/2019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7" tIns="45303" rIns="90607" bIns="45303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5" y="4716696"/>
            <a:ext cx="5438767" cy="4467701"/>
          </a:xfrm>
          <a:prstGeom prst="rect">
            <a:avLst/>
          </a:prstGeom>
        </p:spPr>
        <p:txBody>
          <a:bodyPr vert="horz" lIns="90607" tIns="45303" rIns="90607" bIns="45303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9384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2245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2245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9816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9816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arpinellabueno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Tutela provisória em juízo: </a:t>
            </a:r>
            <a:r>
              <a:rPr lang="en-US" sz="4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percalços</a:t>
            </a:r>
            <a:endParaRPr lang="pt-BR" sz="40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208086" y="2262302"/>
            <a:ext cx="8712968" cy="384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 dirty="0">
                <a:solidFill>
                  <a:srgbClr val="C00000"/>
                </a:solidFill>
              </a:rPr>
              <a:t>II CONGRESSO INTERNACIONAL DE COLETIVIZAÇÃO E UNIDADE DO DIREITO</a:t>
            </a:r>
          </a:p>
          <a:p>
            <a:pPr algn="ctr" eaLnBrk="1" hangingPunct="1"/>
            <a:r>
              <a:rPr lang="pt-BR" altLang="pt-BR" sz="2800" b="1" dirty="0">
                <a:solidFill>
                  <a:srgbClr val="C00000"/>
                </a:solidFill>
              </a:rPr>
              <a:t>PUCRS</a:t>
            </a:r>
          </a:p>
          <a:p>
            <a:pPr algn="ctr" eaLnBrk="1" hangingPunct="1"/>
            <a:endParaRPr lang="pt-BR" altLang="pt-BR" sz="2800" b="1" dirty="0">
              <a:solidFill>
                <a:srgbClr val="0070C0"/>
              </a:solidFill>
            </a:endParaRPr>
          </a:p>
          <a:p>
            <a:pPr algn="ctr" eaLnBrk="1" hangingPunct="1"/>
            <a:r>
              <a:rPr lang="pt-BR" altLang="pt-BR" sz="2800" b="1" dirty="0">
                <a:solidFill>
                  <a:srgbClr val="0070C0"/>
                </a:solidFill>
              </a:rPr>
              <a:t>Porto Alegre, RS, 26 de setembro de 2019</a:t>
            </a:r>
          </a:p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pt-BR" altLang="pt-BR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Cassio Scarpinella Bueno</a:t>
            </a:r>
            <a:endParaRPr lang="en-US" altLang="pt-BR" sz="2000" b="1" dirty="0">
              <a:solidFill>
                <a:schemeClr val="tx1">
                  <a:lumMod val="65000"/>
                  <a:lumOff val="35000"/>
                </a:schemeClr>
              </a:solidFill>
              <a:hlinkClick r:id="rId2"/>
            </a:endParaRPr>
          </a:p>
          <a:p>
            <a:pPr algn="ctr" eaLnBrk="1" hangingPunct="1"/>
            <a:r>
              <a:rPr lang="en-US" altLang="pt-BR" sz="24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sz="24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6484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spc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spc="1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=""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=""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=""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=""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Considerações introdutórias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908720"/>
            <a:ext cx="9136571" cy="504056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Tutela provisória: proposta de compreensão</a:t>
            </a:r>
            <a:endParaRPr lang="pt-BR" sz="2800" dirty="0"/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300" dirty="0"/>
              <a:t>Tutela provisória </a:t>
            </a:r>
            <a:r>
              <a:rPr lang="pt-BR" sz="2300" b="1" dirty="0" smtClean="0">
                <a:solidFill>
                  <a:srgbClr val="FF0000"/>
                </a:solidFill>
              </a:rPr>
              <a:t>=</a:t>
            </a:r>
            <a:r>
              <a:rPr lang="pt-BR" sz="2300" dirty="0" smtClean="0"/>
              <a:t> </a:t>
            </a:r>
            <a:r>
              <a:rPr lang="pt-BR" sz="2300" dirty="0"/>
              <a:t>Tutela antecipada </a:t>
            </a:r>
            <a:r>
              <a:rPr lang="pt-BR" sz="2300" b="1" dirty="0">
                <a:solidFill>
                  <a:srgbClr val="FF0000"/>
                </a:solidFill>
              </a:rPr>
              <a:t>+</a:t>
            </a:r>
            <a:r>
              <a:rPr lang="pt-BR" sz="2300" dirty="0"/>
              <a:t> </a:t>
            </a:r>
            <a:r>
              <a:rPr lang="pt-BR" sz="2300" dirty="0" smtClean="0"/>
              <a:t>Processo </a:t>
            </a:r>
            <a:r>
              <a:rPr lang="pt-BR" sz="2300" dirty="0"/>
              <a:t>cautelar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Indo além dos limites dos arts. 294 ao 311</a:t>
            </a:r>
            <a:endParaRPr lang="pt-BR" sz="2300" dirty="0"/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Nota de processo legislativo (art. 65 CF)</a:t>
            </a: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Classificações (art. 294 e par ún)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Fundamentos: </a:t>
            </a:r>
            <a:r>
              <a:rPr lang="en-US" sz="2300" dirty="0">
                <a:solidFill>
                  <a:srgbClr val="FF0000"/>
                </a:solidFill>
              </a:rPr>
              <a:t>urgência</a:t>
            </a:r>
            <a:r>
              <a:rPr lang="en-US" sz="2300" dirty="0"/>
              <a:t> </a:t>
            </a:r>
            <a:r>
              <a:rPr lang="en-US" sz="2300" i="1" dirty="0"/>
              <a:t>x</a:t>
            </a:r>
            <a:r>
              <a:rPr lang="en-US" sz="2300" dirty="0"/>
              <a:t> </a:t>
            </a:r>
            <a:r>
              <a:rPr lang="en-US" sz="2300" dirty="0">
                <a:solidFill>
                  <a:srgbClr val="0070C0"/>
                </a:solidFill>
              </a:rPr>
              <a:t>evidência</a:t>
            </a:r>
            <a:endParaRPr lang="en-US" sz="2300" dirty="0"/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Momento: </a:t>
            </a:r>
            <a:r>
              <a:rPr lang="en-US" sz="2300" dirty="0">
                <a:solidFill>
                  <a:srgbClr val="FF0000"/>
                </a:solidFill>
              </a:rPr>
              <a:t>antecedente</a:t>
            </a:r>
            <a:r>
              <a:rPr lang="en-US" sz="2300" dirty="0"/>
              <a:t> </a:t>
            </a:r>
            <a:r>
              <a:rPr lang="en-US" sz="2300" i="1" dirty="0"/>
              <a:t>x</a:t>
            </a:r>
            <a:r>
              <a:rPr lang="en-US" sz="2300" dirty="0"/>
              <a:t> </a:t>
            </a:r>
            <a:r>
              <a:rPr lang="en-US" sz="2300" dirty="0">
                <a:solidFill>
                  <a:srgbClr val="0070C0"/>
                </a:solidFill>
              </a:rPr>
              <a:t>incidental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Satisfatividade: </a:t>
            </a:r>
            <a:r>
              <a:rPr lang="en-US" sz="2300" dirty="0">
                <a:solidFill>
                  <a:srgbClr val="FF0000"/>
                </a:solidFill>
              </a:rPr>
              <a:t>cautelar</a:t>
            </a:r>
            <a:r>
              <a:rPr lang="en-US" sz="2300" dirty="0"/>
              <a:t> </a:t>
            </a:r>
            <a:r>
              <a:rPr lang="en-US" sz="2300" i="1" dirty="0"/>
              <a:t>x</a:t>
            </a:r>
            <a:r>
              <a:rPr lang="en-US" sz="2300" dirty="0"/>
              <a:t> </a:t>
            </a:r>
            <a:r>
              <a:rPr lang="en-US" sz="2300" dirty="0">
                <a:solidFill>
                  <a:srgbClr val="0070C0"/>
                </a:solidFill>
              </a:rPr>
              <a:t>antecipada</a:t>
            </a:r>
            <a:endParaRPr lang="en-US" sz="2300" dirty="0" smtClean="0"/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 smtClean="0"/>
              <a:t>Cabimento de AI da decisão que </a:t>
            </a:r>
            <a:r>
              <a:rPr lang="en-US" sz="2800" i="1" dirty="0" smtClean="0"/>
              <a:t>versar</a:t>
            </a:r>
            <a:r>
              <a:rPr lang="en-US" sz="2800" dirty="0" smtClean="0"/>
              <a:t> sobre TP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300" dirty="0"/>
              <a:t>RESp 1.827.553/RJ, rel. Min. Nancy Andrighi, j.un. 27.8.2019, DJe 29.8.2019 </a:t>
            </a:r>
            <a:r>
              <a:rPr lang="pt-BR" sz="2300" dirty="0" smtClean="0"/>
              <a:t>RESp 1.827.553/RJ</a:t>
            </a:r>
            <a:endParaRPr lang="en-US" sz="2300" dirty="0" smtClean="0"/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Courier New" panose="02070309020205020404" pitchFamily="49" charset="0"/>
              <a:buChar char="o"/>
            </a:pP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835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Tutela antecipada </a:t>
            </a:r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tutela cautelar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 smtClean="0"/>
              <a:t>Tentativas de distinção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400" dirty="0" smtClean="0"/>
              <a:t>A </a:t>
            </a:r>
            <a:r>
              <a:rPr lang="en-US" sz="2400" i="1" dirty="0" smtClean="0"/>
              <a:t>procedimentalização</a:t>
            </a:r>
            <a:r>
              <a:rPr lang="en-US" sz="2400" dirty="0" smtClean="0"/>
              <a:t> da distinção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000" dirty="0" smtClean="0"/>
              <a:t>Arts. 303/304 </a:t>
            </a:r>
            <a:r>
              <a:rPr lang="en-US" sz="2000" b="1" i="1" dirty="0" smtClean="0">
                <a:solidFill>
                  <a:srgbClr val="FF0000"/>
                </a:solidFill>
              </a:rPr>
              <a:t>X</a:t>
            </a:r>
            <a:r>
              <a:rPr lang="en-US" sz="2000" dirty="0" smtClean="0"/>
              <a:t> arts. 305/309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000" dirty="0" smtClean="0"/>
              <a:t>A estabilização da tutela </a:t>
            </a:r>
            <a:r>
              <a:rPr lang="en-US" sz="2000" i="1" dirty="0" smtClean="0"/>
              <a:t>antecipada</a:t>
            </a:r>
            <a:r>
              <a:rPr lang="en-US" sz="2000" dirty="0" smtClean="0"/>
              <a:t> (art. 304)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400" dirty="0" smtClean="0"/>
              <a:t>O art. 305 parágrafo único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000" dirty="0" smtClean="0"/>
              <a:t>“Parágrafo </a:t>
            </a:r>
            <a:r>
              <a:rPr lang="pt-BR" sz="2000" dirty="0"/>
              <a:t>único. Caso entenda que o pedido a que se refere o </a:t>
            </a:r>
            <a:r>
              <a:rPr lang="pt-BR" sz="2000" i="1" dirty="0"/>
              <a:t>caput</a:t>
            </a:r>
            <a:r>
              <a:rPr lang="pt-BR" sz="2000" dirty="0"/>
              <a:t> tem natureza antecipada, o juiz observará o disposto </a:t>
            </a:r>
            <a:r>
              <a:rPr lang="pt-BR" sz="2000" dirty="0" smtClean="0"/>
              <a:t>no art. 300.” </a:t>
            </a:r>
            <a:r>
              <a:rPr lang="pt-BR" sz="2000" b="1" dirty="0" smtClean="0"/>
              <a:t>(TC     TA)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400" dirty="0" smtClean="0"/>
              <a:t>O antigo art. 273 § 7º 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000" dirty="0" smtClean="0"/>
              <a:t>“</a:t>
            </a:r>
            <a:r>
              <a:rPr lang="pt-BR" sz="2000" dirty="0"/>
              <a:t>Se o autor, a título de antecipação de tutela, requerer providência de natureza cautelar, poderá o juiz, quando presentes os respectivos pressupostos, deferir a medida cautelar em caráter incidental do processo ajuizado</a:t>
            </a:r>
            <a:r>
              <a:rPr lang="pt-BR" sz="2000" dirty="0" smtClean="0"/>
              <a:t>.”</a:t>
            </a:r>
            <a:r>
              <a:rPr lang="pt-BR" sz="2000" b="1" dirty="0"/>
              <a:t> (</a:t>
            </a:r>
            <a:r>
              <a:rPr lang="pt-BR" sz="2000" b="1" dirty="0" smtClean="0"/>
              <a:t>TA     TC)</a:t>
            </a:r>
            <a:endParaRPr lang="en-US" sz="2000" dirty="0" smtClean="0"/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400" dirty="0" smtClean="0"/>
              <a:t>Proposta </a:t>
            </a:r>
            <a:r>
              <a:rPr lang="en-US" sz="2400" dirty="0"/>
              <a:t>interpretativa</a:t>
            </a:r>
            <a:endParaRPr lang="pt-BR" sz="2400" dirty="0"/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pt-BR" sz="2400" dirty="0" smtClean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eta para a direita 1"/>
          <p:cNvSpPr/>
          <p:nvPr/>
        </p:nvSpPr>
        <p:spPr>
          <a:xfrm>
            <a:off x="1979712" y="3678164"/>
            <a:ext cx="276947" cy="242316"/>
          </a:xfrm>
          <a:prstGeom prst="rightArrow">
            <a:avLst>
              <a:gd name="adj1" fmla="val 50000"/>
              <a:gd name="adj2" fmla="val 68141"/>
            </a:avLst>
          </a:prstGeom>
          <a:solidFill>
            <a:srgbClr val="FF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7" name="Seta para a direita 6"/>
          <p:cNvSpPr/>
          <p:nvPr/>
        </p:nvSpPr>
        <p:spPr>
          <a:xfrm>
            <a:off x="3574973" y="5418932"/>
            <a:ext cx="276947" cy="242316"/>
          </a:xfrm>
          <a:prstGeom prst="rightArrow">
            <a:avLst>
              <a:gd name="adj1" fmla="val 50000"/>
              <a:gd name="adj2" fmla="val 68141"/>
            </a:avLst>
          </a:prstGeom>
          <a:solidFill>
            <a:srgbClr val="FF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143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33829" y="6248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spc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Efetivação da tutela </a:t>
            </a:r>
            <a:r>
              <a:rPr lang="en-US" sz="3600" b="1" spc="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provisória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Não só elementos de </a:t>
            </a:r>
            <a:r>
              <a:rPr lang="pt-BR" sz="2400" b="1" i="1" dirty="0">
                <a:solidFill>
                  <a:srgbClr val="0070C0"/>
                </a:solidFill>
              </a:rPr>
              <a:t>concessão</a:t>
            </a:r>
            <a:r>
              <a:rPr lang="pt-BR" sz="2400" dirty="0"/>
              <a:t>. Como </a:t>
            </a:r>
            <a:r>
              <a:rPr lang="pt-BR" sz="2400" b="1" i="1" dirty="0">
                <a:solidFill>
                  <a:srgbClr val="0070C0"/>
                </a:solidFill>
              </a:rPr>
              <a:t>efetivar</a:t>
            </a:r>
            <a:r>
              <a:rPr lang="pt-BR" sz="2400" b="1" dirty="0"/>
              <a:t>?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/>
              <a:t>Referenciais: arts. 297, 519, 520, 521 e 527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Cumprimento provisório de </a:t>
            </a:r>
            <a:r>
              <a:rPr lang="pt-BR" sz="2400" i="1" u="sng" dirty="0"/>
              <a:t>decisão</a:t>
            </a:r>
            <a:r>
              <a:rPr lang="pt-BR" sz="2400" dirty="0"/>
              <a:t> = </a:t>
            </a:r>
            <a:r>
              <a:rPr lang="pt-BR" sz="2400" b="1" u="sng" dirty="0">
                <a:solidFill>
                  <a:srgbClr val="0070C0"/>
                </a:solidFill>
              </a:rPr>
              <a:t>efetivação</a:t>
            </a:r>
            <a:r>
              <a:rPr lang="pt-BR" sz="2400" dirty="0">
                <a:solidFill>
                  <a:srgbClr val="0070C0"/>
                </a:solidFill>
              </a:rPr>
              <a:t> </a:t>
            </a:r>
            <a:r>
              <a:rPr lang="pt-BR" sz="2400" b="1" i="1" dirty="0">
                <a:solidFill>
                  <a:srgbClr val="0070C0"/>
                </a:solidFill>
              </a:rPr>
              <a:t>imediata</a:t>
            </a:r>
            <a:r>
              <a:rPr lang="pt-BR" sz="2400" dirty="0">
                <a:solidFill>
                  <a:srgbClr val="0070C0"/>
                </a:solidFill>
              </a:rPr>
              <a:t> de títulos executivos judiciais </a:t>
            </a:r>
            <a:r>
              <a:rPr lang="pt-BR" sz="2400" b="1" i="1" dirty="0">
                <a:solidFill>
                  <a:srgbClr val="0070C0"/>
                </a:solidFill>
              </a:rPr>
              <a:t>provisórios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Referencial do art. 520: satisfação mediante caução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/>
              <a:t>Art. 300 § 1º (para </a:t>
            </a:r>
            <a:r>
              <a:rPr lang="pt-BR" sz="2200" b="1" i="1" dirty="0">
                <a:solidFill>
                  <a:srgbClr val="0070C0"/>
                </a:solidFill>
              </a:rPr>
              <a:t>concessão</a:t>
            </a:r>
            <a:r>
              <a:rPr lang="pt-BR" sz="2200" dirty="0"/>
              <a:t>). Em rigor, para </a:t>
            </a:r>
            <a:r>
              <a:rPr lang="pt-BR" sz="2200" b="1" i="1" dirty="0">
                <a:solidFill>
                  <a:srgbClr val="0070C0"/>
                </a:solidFill>
              </a:rPr>
              <a:t>efetivação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/>
              <a:t>As hipóteses de dispensa de caução (521)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Efetivação consoante a modalidade obrigacional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 smtClean="0"/>
              <a:t>Tipicidade </a:t>
            </a:r>
            <a:r>
              <a:rPr lang="pt-BR" sz="2200" i="1" dirty="0"/>
              <a:t>x</a:t>
            </a:r>
            <a:r>
              <a:rPr lang="pt-BR" sz="2200" dirty="0"/>
              <a:t> atipicidade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pt-BR" sz="2100" dirty="0"/>
              <a:t>As possibilidades do art. 139 IV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Agravo de instrumento </a:t>
            </a:r>
            <a:r>
              <a:rPr lang="pt-BR" sz="2400" i="1" dirty="0"/>
              <a:t>e/ou</a:t>
            </a:r>
            <a:r>
              <a:rPr lang="pt-BR" sz="2400" dirty="0"/>
              <a:t> Impugnação </a:t>
            </a:r>
            <a:r>
              <a:rPr lang="pt-BR" sz="2400" b="1" dirty="0" smtClean="0">
                <a:solidFill>
                  <a:srgbClr val="FF0000"/>
                </a:solidFill>
              </a:rPr>
              <a:t>(?)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200" dirty="0" smtClean="0"/>
              <a:t>Duplo grau </a:t>
            </a:r>
            <a:r>
              <a:rPr lang="en-US" sz="2200" b="1" dirty="0" smtClean="0">
                <a:solidFill>
                  <a:srgbClr val="FF0000"/>
                </a:solidFill>
              </a:rPr>
              <a:t>(?)</a:t>
            </a:r>
            <a:endParaRPr lang="pt-BR" sz="2200" b="1" dirty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en-US" sz="22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0490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33829" y="6248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spc="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Ainda a efetivação </a:t>
            </a:r>
            <a:r>
              <a:rPr lang="en-US" sz="3600" b="1" spc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tutela </a:t>
            </a:r>
            <a:r>
              <a:rPr lang="en-US" sz="3600" b="1" spc="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provisória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975" y="882959"/>
            <a:ext cx="9136571" cy="548856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 smtClean="0"/>
              <a:t>Flexibilização (necessária) </a:t>
            </a:r>
            <a:r>
              <a:rPr lang="pt-BR" sz="2400" dirty="0"/>
              <a:t>quando TP fundamentada em </a:t>
            </a:r>
            <a:r>
              <a:rPr lang="pt-BR" sz="2400" dirty="0" smtClean="0">
                <a:solidFill>
                  <a:srgbClr val="0070C0"/>
                </a:solidFill>
              </a:rPr>
              <a:t>urgência</a:t>
            </a:r>
            <a:r>
              <a:rPr lang="pt-BR" sz="2400" dirty="0" smtClean="0">
                <a:solidFill>
                  <a:srgbClr val="FF0000"/>
                </a:solidFill>
              </a:rPr>
              <a:t> </a:t>
            </a:r>
            <a:r>
              <a:rPr lang="pt-BR" sz="2400" b="1" dirty="0">
                <a:solidFill>
                  <a:srgbClr val="FF0000"/>
                </a:solidFill>
              </a:rPr>
              <a:t>(?)</a:t>
            </a:r>
            <a:endParaRPr lang="pt-BR" sz="2400" dirty="0">
              <a:solidFill>
                <a:srgbClr val="FF0000"/>
              </a:solidFill>
            </a:endParaRP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Flexibilização quando TP relacionada a alimentos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/>
              <a:t>Que tipos de alimentos </a:t>
            </a:r>
            <a:r>
              <a:rPr lang="pt-BR" sz="2200" b="1" dirty="0">
                <a:solidFill>
                  <a:srgbClr val="FF0000"/>
                </a:solidFill>
              </a:rPr>
              <a:t>(?)</a:t>
            </a: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Quando se tratar de Poder Público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/>
              <a:t>Observância ao modelo constitucional: consequências e possibilidades</a:t>
            </a: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Conceitos vagos (“no que couber”) e </a:t>
            </a:r>
            <a:r>
              <a:rPr lang="pt-BR" sz="2400" dirty="0" smtClean="0"/>
              <a:t>a (indispensável</a:t>
            </a:r>
            <a:r>
              <a:rPr lang="pt-BR" sz="2400" dirty="0"/>
              <a:t>) motivação judicial (art. 489 § 1º II</a:t>
            </a:r>
            <a:r>
              <a:rPr lang="pt-BR" sz="2400" dirty="0" smtClean="0"/>
              <a:t>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200" dirty="0" smtClean="0"/>
              <a:t>A revisão do tema 692 no âmbito do STJ</a:t>
            </a:r>
            <a:endParaRPr lang="pt-BR" sz="2200" dirty="0"/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Responsabilidade </a:t>
            </a:r>
            <a:r>
              <a:rPr lang="pt-BR" sz="2400" i="1" dirty="0"/>
              <a:t>objetiva</a:t>
            </a:r>
            <a:r>
              <a:rPr lang="pt-BR" sz="2400" dirty="0"/>
              <a:t> no mesmo processo</a:t>
            </a: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pt-BR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8243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13387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Tutela provisória e Poder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Público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Art. 1.059. À tutela provisória requerida contra a Fazenda Pública aplica-se o disposto nos </a:t>
            </a:r>
            <a:r>
              <a:rPr lang="pt-BR" sz="2800" dirty="0">
                <a:solidFill>
                  <a:srgbClr val="0070C0"/>
                </a:solidFill>
              </a:rPr>
              <a:t>arts. 1º a 4º da Lei n. 8.437</a:t>
            </a:r>
            <a:r>
              <a:rPr lang="pt-BR" sz="2800" dirty="0"/>
              <a:t>, de 30 de junho de 1992, e </a:t>
            </a:r>
            <a:r>
              <a:rPr lang="pt-BR" sz="2800" dirty="0">
                <a:solidFill>
                  <a:srgbClr val="0070C0"/>
                </a:solidFill>
              </a:rPr>
              <a:t>no art. 7º, § 2º, da Lei n. 12.016</a:t>
            </a:r>
            <a:r>
              <a:rPr lang="pt-BR" sz="2800" dirty="0"/>
              <a:t>, de 7 de agosto de 2009.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18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13387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art. 1.059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836712"/>
            <a:ext cx="9136571" cy="548856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Alcance do art. 1.059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Prévio contraditório em 72 horas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Vedação da TP: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Para pagamento de servidores públicos;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Para compensação tributária e previdenciária;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Para entrega de bens do exterior; 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Que esgote o “objeto da ação”; 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Quando o ato for de competência originária do Tribunal quando impugado em Mandado de Segurança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Emprego da “suspensão de segurança”</a:t>
            </a:r>
            <a:endParaRPr lang="pt-BR" sz="26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4758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13387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Questionamentos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Constitucionalidade das </a:t>
            </a:r>
            <a:r>
              <a:rPr lang="pt-BR" sz="2800" dirty="0" smtClean="0"/>
              <a:t>restrições/limitações </a:t>
            </a:r>
            <a:r>
              <a:rPr lang="pt-BR" sz="2800" b="1" dirty="0" smtClean="0">
                <a:solidFill>
                  <a:srgbClr val="FF0000"/>
                </a:solidFill>
              </a:rPr>
              <a:t>(?)</a:t>
            </a:r>
            <a:endParaRPr lang="pt-BR" sz="2800" b="1" dirty="0">
              <a:solidFill>
                <a:srgbClr val="FF0000"/>
              </a:solidFill>
            </a:endParaRP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pt-BR" sz="2200" dirty="0"/>
              <a:t>Art. 1º do CPC de 2015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pt-BR" sz="2200" dirty="0"/>
              <a:t>STF e ADC 4: um </a:t>
            </a:r>
            <a:r>
              <a:rPr lang="pt-BR" sz="2200" b="1" dirty="0">
                <a:solidFill>
                  <a:srgbClr val="0070C0"/>
                </a:solidFill>
              </a:rPr>
              <a:t>“precedente</a:t>
            </a:r>
            <a:r>
              <a:rPr lang="pt-BR" sz="2200" b="1" dirty="0" smtClean="0">
                <a:solidFill>
                  <a:srgbClr val="0070C0"/>
                </a:solidFill>
              </a:rPr>
              <a:t>”</a:t>
            </a:r>
            <a:r>
              <a:rPr lang="pt-BR" sz="2200" dirty="0" smtClean="0"/>
              <a:t> </a:t>
            </a:r>
            <a:r>
              <a:rPr lang="pt-BR" sz="2200" b="1" dirty="0" smtClean="0">
                <a:solidFill>
                  <a:srgbClr val="FF0000"/>
                </a:solidFill>
              </a:rPr>
              <a:t>(?)</a:t>
            </a:r>
            <a:endParaRPr lang="pt-BR" sz="22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Constitucionalidade do pedido de </a:t>
            </a:r>
            <a:r>
              <a:rPr lang="pt-BR" sz="2800" dirty="0" smtClean="0"/>
              <a:t>suspensão </a:t>
            </a:r>
            <a:r>
              <a:rPr lang="pt-BR" sz="2800" b="1" dirty="0">
                <a:solidFill>
                  <a:srgbClr val="FF0000"/>
                </a:solidFill>
              </a:rPr>
              <a:t>(?)</a:t>
            </a:r>
            <a:endParaRPr lang="pt-BR" sz="2800" dirty="0"/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pt-BR" sz="2200" dirty="0"/>
              <a:t>Competência originária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pt-BR" sz="2200" dirty="0"/>
              <a:t>Isonomia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pt-BR" sz="2200" dirty="0"/>
              <a:t>Necessidade no sistema processual atual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Aplicação </a:t>
            </a:r>
            <a:r>
              <a:rPr lang="pt-BR" sz="2400" dirty="0" smtClean="0"/>
              <a:t>restritiva </a:t>
            </a:r>
            <a:r>
              <a:rPr lang="pt-BR" sz="2400" b="1" dirty="0">
                <a:solidFill>
                  <a:srgbClr val="FF0000"/>
                </a:solidFill>
              </a:rPr>
              <a:t>(?)</a:t>
            </a:r>
            <a:endParaRPr lang="pt-BR" sz="24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Aplicação à tutela provisória </a:t>
            </a:r>
            <a:r>
              <a:rPr lang="pt-BR" sz="2400" b="1" dirty="0"/>
              <a:t>de </a:t>
            </a:r>
            <a:r>
              <a:rPr lang="pt-BR" sz="2400" b="1" dirty="0" smtClean="0"/>
              <a:t>evidência </a:t>
            </a:r>
            <a:r>
              <a:rPr lang="pt-BR" sz="2400" b="1" dirty="0">
                <a:solidFill>
                  <a:srgbClr val="FF0000"/>
                </a:solidFill>
              </a:rPr>
              <a:t>(?)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 smtClean="0"/>
              <a:t>Peculiaridades da estabilização </a:t>
            </a:r>
            <a:r>
              <a:rPr lang="pt-BR" sz="2400" dirty="0"/>
              <a:t>da </a:t>
            </a:r>
            <a:r>
              <a:rPr lang="en-US" sz="2400" dirty="0"/>
              <a:t>TP contra o Poder </a:t>
            </a:r>
            <a:r>
              <a:rPr lang="en-US" sz="2400" dirty="0" smtClean="0"/>
              <a:t>Público</a:t>
            </a:r>
            <a:endParaRPr lang="en-US" sz="2400" dirty="0"/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000" dirty="0" smtClean="0"/>
              <a:t>REsp 1.760.966/SP (3</a:t>
            </a:r>
            <a:r>
              <a:rPr lang="en-US" sz="2000" baseline="30000" dirty="0" smtClean="0"/>
              <a:t>a</a:t>
            </a:r>
            <a:r>
              <a:rPr lang="en-US" sz="2000" dirty="0" smtClean="0"/>
              <a:t> Turma) X REsp 1.797365/RS (1</a:t>
            </a:r>
            <a:r>
              <a:rPr lang="en-US" sz="2000" baseline="30000" dirty="0" smtClean="0"/>
              <a:t>a</a:t>
            </a:r>
            <a:r>
              <a:rPr lang="en-US" sz="2000" dirty="0" smtClean="0"/>
              <a:t> Turma)</a:t>
            </a:r>
            <a:endParaRPr lang="pt-BR" sz="20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765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13387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TP e o efeito suspensivo da apelação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 smtClean="0"/>
              <a:t>Cumprimento provisório </a:t>
            </a:r>
            <a:r>
              <a:rPr lang="pt-BR" sz="2800" i="1" dirty="0" smtClean="0"/>
              <a:t>ope iudicis</a:t>
            </a:r>
            <a:endParaRPr lang="pt-BR" sz="2800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pt-BR" sz="2800" dirty="0"/>
              <a:t>	</a:t>
            </a:r>
            <a:r>
              <a:rPr lang="pt-BR" sz="2800" dirty="0" smtClean="0"/>
              <a:t>		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 smtClean="0"/>
              <a:t>Cumprimento provisório </a:t>
            </a:r>
            <a:r>
              <a:rPr lang="en-US" sz="2800" i="1" dirty="0" smtClean="0"/>
              <a:t>ope legis</a:t>
            </a:r>
            <a:endParaRPr lang="pt-BR" sz="28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 smtClean="0"/>
              <a:t>Art. 1012 § 1º V e a </a:t>
            </a:r>
            <a:r>
              <a:rPr lang="pt-BR" sz="2800" i="1" dirty="0" smtClean="0"/>
              <a:t>concessão</a:t>
            </a:r>
            <a:r>
              <a:rPr lang="pt-BR" sz="2800" dirty="0" smtClean="0"/>
              <a:t> da TP na sentença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A tutela provisória </a:t>
            </a:r>
            <a:r>
              <a:rPr lang="pt-BR" sz="2400" i="1" dirty="0"/>
              <a:t>antes</a:t>
            </a:r>
            <a:r>
              <a:rPr lang="pt-BR" sz="2400" dirty="0"/>
              <a:t>, </a:t>
            </a:r>
            <a:r>
              <a:rPr lang="pt-BR" sz="2400" i="1" u="sng" dirty="0"/>
              <a:t>na</a:t>
            </a:r>
            <a:r>
              <a:rPr lang="pt-BR" sz="2400" dirty="0"/>
              <a:t> ou </a:t>
            </a:r>
            <a:r>
              <a:rPr lang="pt-BR" sz="2400" i="1" dirty="0"/>
              <a:t>após</a:t>
            </a:r>
            <a:r>
              <a:rPr lang="pt-BR" sz="2400" dirty="0"/>
              <a:t> a sentença</a:t>
            </a:r>
            <a:endParaRPr lang="pt-BR" sz="2400" dirty="0" smtClean="0"/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100" dirty="0" smtClean="0"/>
              <a:t>Dinâmica do pedido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100" dirty="0" smtClean="0"/>
              <a:t>Dinâmica da concessão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100" dirty="0" smtClean="0"/>
              <a:t>Dinâmica na efetivação</a:t>
            </a:r>
            <a:endParaRPr lang="pt-BR" sz="21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1570165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</TotalTime>
  <Words>518</Words>
  <Application>Microsoft Office PowerPoint</Application>
  <PresentationFormat>Apresentação na tela (4:3)</PresentationFormat>
  <Paragraphs>92</Paragraphs>
  <Slides>10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Design padrão</vt:lpstr>
      <vt:lpstr>Tutela provisória em juízo: percalços</vt:lpstr>
      <vt:lpstr>Considerações introdutórias</vt:lpstr>
      <vt:lpstr>Tutela antecipada x tutela cautelar</vt:lpstr>
      <vt:lpstr>Efetivação da tutela provisória</vt:lpstr>
      <vt:lpstr>Ainda a efetivação da tutela provisória</vt:lpstr>
      <vt:lpstr>Tutela provisória e Poder Público</vt:lpstr>
      <vt:lpstr>O art. 1.059</vt:lpstr>
      <vt:lpstr>Questionamentos</vt:lpstr>
      <vt:lpstr>TP e o efeito suspensivo da apelação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SVS13A17</cp:lastModifiedBy>
  <cp:revision>252</cp:revision>
  <cp:lastPrinted>2017-05-10T19:10:53Z</cp:lastPrinted>
  <dcterms:created xsi:type="dcterms:W3CDTF">2007-03-23T14:32:10Z</dcterms:created>
  <dcterms:modified xsi:type="dcterms:W3CDTF">2019-09-23T14:52:04Z</dcterms:modified>
</cp:coreProperties>
</file>