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0" r:id="rId2"/>
    <p:sldId id="292" r:id="rId3"/>
    <p:sldId id="304" r:id="rId4"/>
    <p:sldId id="303" r:id="rId5"/>
    <p:sldId id="293" r:id="rId6"/>
    <p:sldId id="296" r:id="rId7"/>
    <p:sldId id="297" r:id="rId8"/>
    <p:sldId id="298" r:id="rId9"/>
    <p:sldId id="299" r:id="rId10"/>
    <p:sldId id="300" r:id="rId11"/>
    <p:sldId id="301" r:id="rId12"/>
    <p:sldId id="305" r:id="rId13"/>
    <p:sldId id="307" r:id="rId14"/>
    <p:sldId id="308" r:id="rId15"/>
    <p:sldId id="309" r:id="rId16"/>
    <p:sldId id="310" r:id="rId17"/>
    <p:sldId id="352" r:id="rId18"/>
    <p:sldId id="349" r:id="rId19"/>
    <p:sldId id="350" r:id="rId20"/>
    <p:sldId id="351" r:id="rId21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06/08/2018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06/08/2018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Poder Público em Juízo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9782" y="2188912"/>
            <a:ext cx="848443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 dirty="0">
                <a:solidFill>
                  <a:schemeClr val="accent2">
                    <a:lumMod val="75000"/>
                  </a:schemeClr>
                </a:solidFill>
              </a:rPr>
              <a:t>PGFN</a:t>
            </a: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C00000"/>
                </a:solidFill>
              </a:rPr>
              <a:t>São Paulo, SP, 7 de agosto de 2018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 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cautelar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Petição inicial com “direito que se pretende assegurar” e o “perigo de dano ou o risco ao resultado útil do processo” (305)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Conversão para TA e observância do 303 (305 par. único)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Cita o réu para contestar em 5 dias (306)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contestar, procedimento comum (307 par ún)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Efetivada a cautelar, pedido principal em 30 dias nos mesmos autos (308)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Cumulação dos pedidos (308 § 1º)</a:t>
            </a:r>
            <a:endParaRPr lang="pt-BR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Possível alteração da causa de pedir (308 § 2º)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Partes </a:t>
            </a:r>
            <a:r>
              <a:rPr lang="en-US" sz="2600" i="1" dirty="0">
                <a:solidFill>
                  <a:srgbClr val="C00000"/>
                </a:solidFill>
              </a:rPr>
              <a:t>intimadas</a:t>
            </a:r>
            <a:r>
              <a:rPr lang="en-US" sz="2600" dirty="0"/>
              <a:t> para ACM (308 § 3º)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01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Liminar nos incisos II </a:t>
            </a:r>
            <a:r>
              <a:rPr lang="en-US" sz="2600" dirty="0">
                <a:solidFill>
                  <a:srgbClr val="C00000"/>
                </a:solidFill>
              </a:rPr>
              <a:t>(ADI 5492)</a:t>
            </a:r>
            <a:r>
              <a:rPr lang="en-US" sz="2600" dirty="0"/>
              <a:t> e III</a:t>
            </a:r>
            <a:endParaRPr lang="pt-BR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Abuso do direito de defesa ou manifesto propósito protelatório (inciso 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Fatos provados documentalmente </a:t>
            </a:r>
            <a:r>
              <a:rPr lang="en-US" sz="2600" b="1" i="1" dirty="0">
                <a:solidFill>
                  <a:srgbClr val="C00000"/>
                </a:solidFill>
              </a:rPr>
              <a:t>e</a:t>
            </a:r>
            <a:r>
              <a:rPr lang="en-US" sz="2600" dirty="0"/>
              <a:t> tese em casos repetitivos (inciso 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Depósito (inciso III)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Prova documental a que o réu “não oponha prova capaz de gerar dúvida razoável” (inciso IV)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Retirar efeito suspensivo da apelação (1012 § 1</a:t>
            </a:r>
            <a:r>
              <a:rPr lang="en-US" baseline="30000" dirty="0"/>
              <a:t>o</a:t>
            </a:r>
            <a:r>
              <a:rPr lang="en-US" dirty="0"/>
              <a:t> V)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provisória e Poder Público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Art. 1.059. À tutela provisória requerida contra a Fazenda Pública aplica-se o disposto nos arts. 1º a 4º da Lei n. 8.437, de 30 de junho de 1992, e no art. 7º, § 2º, da Lei n. 12.016, de 7 de agosto de 2009.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58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Lei n. 8.437/1992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</a:t>
            </a:r>
            <a:r>
              <a:rPr lang="pt-BR" sz="2800" i="1" dirty="0"/>
              <a:t>caput</a:t>
            </a:r>
            <a:r>
              <a:rPr lang="pt-BR" sz="2800" dirty="0"/>
              <a:t>: não cabe TP se for vedada liminar em MS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§ 1º: não cabe TP se MS for de competência do Tribunal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§ 2º</a:t>
            </a:r>
            <a:r>
              <a:rPr lang="pt-BR" sz="2400" b="1" dirty="0"/>
              <a:t>:</a:t>
            </a:r>
            <a:r>
              <a:rPr lang="pt-BR" sz="2400" dirty="0"/>
              <a:t> exceto AP e ACP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3º: não cabe TP se houver esgotamento do objeto da 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4º: Intimação do dirigente da entidade e do representante judicial (art. 79)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1º § 5º: não cabe TP para compensação de créditos tributários e previdenciários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07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Lei n. 8.437/1992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2º: contraditório prévio em 72 horas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3º: Recurso “voluntário e </a:t>
            </a:r>
            <a:r>
              <a:rPr lang="pt-BR" sz="2800" i="1" dirty="0"/>
              <a:t>ex officio</a:t>
            </a:r>
            <a:r>
              <a:rPr lang="pt-BR" sz="2800" dirty="0"/>
              <a:t>” com efeito suspensivo se houver outorga ou adição de vencimentos ou reclassificação funcional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4º: Pedido de suspensão de tutela provisória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Contraditório prévio (§ 2º)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Agravo interno (§ 3º)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Prazo de 15 dias </a:t>
            </a:r>
            <a:r>
              <a:rPr lang="en-US" sz="2200" i="1" dirty="0"/>
              <a:t>úteis</a:t>
            </a:r>
            <a:r>
              <a:rPr lang="en-US" sz="2200" dirty="0"/>
              <a:t> (art. 1070 CPC 2015)</a:t>
            </a:r>
            <a:endParaRPr lang="pt-BR" sz="22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Pedido de suspensão da não-suspensão (§ 4º)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Suspensão “coletiva” (§ 8º)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“Ultra-atividade” da suspensão (§ 9º)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38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Lei n. 12.016/2009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652" y="108087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Art. 7º § 2º. Não será concedida medida liminar que tenha por objeto: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Compensação de créditos tributários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Súm. 212 do STJ + art. 1º § 5º Lei 8.437/1992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Entrega de mercadorias e bens provenientes do exterior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Lei n. 2.410/1955 + Lei n. 2.770/1956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Reclassificação ou equiparação de servidores públicos e a concessão de aumento ou a extensão de vantagens ou pagamento de qualquer natureza.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Lei n. 4.348/1964 + Lei n. 5.021/1966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29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Questionamentos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28" y="91642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Constitucionalidade das restrições/limitações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Art. 1º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STF e ADC 4: um “precedente”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Constitucionalidade do pedido de suspensão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Competência originária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Isonomia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Necessidade no sistema processual atual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Aplicação restritiva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Aplicação à tutela provisória </a:t>
            </a:r>
            <a:r>
              <a:rPr lang="pt-BR" sz="2800" b="1" dirty="0"/>
              <a:t>de evidência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en-US" sz="2800" b="1" dirty="0"/>
              <a:t>Estabilização</a:t>
            </a:r>
            <a:r>
              <a:rPr lang="en-US" sz="2800" dirty="0"/>
              <a:t> da TP contra o Poder Público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Remessa necessária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endParaRPr lang="pt-BR" sz="2400" b="1" dirty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  <a:defRPr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18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Questionamentos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28" y="916427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pt-BR" sz="2800" dirty="0"/>
              <a:t>TP e o direito processual tributário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Relações com o art. 151 CTN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TP e expedição de certidões de regularidade fiscal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TP e efeito suspensivo para embargos à execução fiscal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</a:t>
            </a:r>
            <a:r>
              <a:rPr lang="pt-BR" sz="2400" dirty="0"/>
              <a:t>P e sustação de protesto da CDA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</a:t>
            </a:r>
            <a:r>
              <a:rPr lang="pt-BR" sz="2400" dirty="0"/>
              <a:t>nfluências na Lei 8.397/1992 (cautelar fiscal)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75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 (1)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As reformas de 1994 e seu impacto no CPC 1973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Reconstrução da dogmática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“modelo constitucional do direito processual civil”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Princípios constitucionais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Organização judiciária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Funções essenciais à Administração da Justiça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Procedimentos jurisdicionais constitucionalmente diferenciados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Normas de concretização do direito processual civil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dirty="0"/>
              <a:t>O CPC de 2015 e seu momento histórico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 papel de suas “normas fundamentais”, em especial seu art. 1º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83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</a:t>
            </a:r>
            <a:r>
              <a:rPr lang="en-US" sz="2800" b="1" dirty="0">
                <a:solidFill>
                  <a:srgbClr val="FF0000"/>
                </a:solidFill>
              </a:rPr>
              <a:t>neoconcretismo</a:t>
            </a:r>
            <a:r>
              <a:rPr lang="en-US" sz="2800" dirty="0"/>
              <a:t> e a ênfase na </a:t>
            </a:r>
            <a:r>
              <a:rPr lang="en-US" sz="2800" i="1" dirty="0"/>
              <a:t>tutela jurisdicional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Tutela jurisdicional (classificações)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Perspectiva de </a:t>
            </a:r>
            <a:r>
              <a:rPr lang="en-US" sz="2400" i="1" dirty="0"/>
              <a:t>dano</a:t>
            </a:r>
            <a:r>
              <a:rPr lang="en-US" sz="2400" dirty="0"/>
              <a:t> (preventiva </a:t>
            </a:r>
            <a:r>
              <a:rPr lang="en-US" sz="2400" i="1" dirty="0"/>
              <a:t>x</a:t>
            </a:r>
            <a:r>
              <a:rPr lang="en-US" sz="2400" dirty="0"/>
              <a:t> repressiva)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Necessidade de </a:t>
            </a:r>
            <a:r>
              <a:rPr lang="en-US" sz="2400" i="1" dirty="0"/>
              <a:t>confirmação</a:t>
            </a:r>
            <a:r>
              <a:rPr lang="en-US" sz="2400" dirty="0"/>
              <a:t> (provisória </a:t>
            </a:r>
            <a:r>
              <a:rPr lang="en-US" sz="2400" i="1" dirty="0"/>
              <a:t>x</a:t>
            </a:r>
            <a:r>
              <a:rPr lang="en-US" sz="2400" dirty="0"/>
              <a:t> definitiva)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Momento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(antecipada </a:t>
            </a:r>
            <a:r>
              <a:rPr lang="en-US" sz="2400" i="1" dirty="0"/>
              <a:t>x</a:t>
            </a:r>
            <a:r>
              <a:rPr lang="en-US" sz="2400" dirty="0"/>
              <a:t> ulterior)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Modo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(satisfativa </a:t>
            </a:r>
            <a:r>
              <a:rPr lang="en-US" sz="2400" i="1" dirty="0"/>
              <a:t>x</a:t>
            </a:r>
            <a:r>
              <a:rPr lang="en-US" sz="2400" dirty="0"/>
              <a:t> assecuratória)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Pela </a:t>
            </a:r>
            <a:r>
              <a:rPr lang="en-US" sz="2400" i="1" dirty="0"/>
              <a:t>eficácia</a:t>
            </a:r>
            <a:r>
              <a:rPr lang="en-US" sz="2400" dirty="0"/>
              <a:t> (não executiva </a:t>
            </a:r>
            <a:r>
              <a:rPr lang="en-US" sz="2400" i="1" dirty="0"/>
              <a:t>x</a:t>
            </a:r>
            <a:r>
              <a:rPr lang="en-US" sz="2400" dirty="0"/>
              <a:t> executiva)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Cognição jurisdicional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Cognição na perspectiva horizontal (plena </a:t>
            </a:r>
            <a:r>
              <a:rPr lang="pt-BR" sz="2400" i="1" dirty="0"/>
              <a:t>ou</a:t>
            </a:r>
            <a:r>
              <a:rPr lang="pt-BR" sz="2400" dirty="0"/>
              <a:t> parcial)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Cognição na perspectiva vertical (exauriente </a:t>
            </a:r>
            <a:r>
              <a:rPr lang="pt-BR" sz="2400" i="1" dirty="0"/>
              <a:t>ou</a:t>
            </a:r>
            <a:r>
              <a:rPr lang="pt-BR" sz="2400" dirty="0"/>
              <a:t> sumária)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00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       </a:t>
            </a:r>
            <a:r>
              <a:rPr lang="en-US" sz="2400" b="1" dirty="0">
                <a:solidFill>
                  <a:srgbClr val="FF0000"/>
                </a:solidFill>
              </a:rPr>
              <a:t>Livro III = Processo Cautelar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Livro V: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411760" y="1527945"/>
            <a:ext cx="504056" cy="26860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44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44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Notas de processo legislativo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Os problemas do (in)devido processo legislativo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Anteprojeto: 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PLS 166/2010: </a:t>
            </a:r>
            <a:r>
              <a:rPr lang="en-US" sz="2400" dirty="0">
                <a:solidFill>
                  <a:srgbClr val="C00000"/>
                </a:solidFill>
              </a:rPr>
              <a:t>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 8.046/2010: </a:t>
            </a:r>
            <a:r>
              <a:rPr lang="en-US" sz="2400" dirty="0">
                <a:solidFill>
                  <a:srgbClr val="C00000"/>
                </a:solidFill>
              </a:rPr>
              <a:t>Tutela antecipada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volta ao Senado (art. 65 da CF): </a:t>
            </a:r>
            <a:r>
              <a:rPr lang="en-US" sz="2400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Meras alterações redacionais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O </a:t>
            </a:r>
            <a:r>
              <a:rPr lang="en-US" sz="2200" u="sng" dirty="0"/>
              <a:t>paradoxo</a:t>
            </a:r>
            <a:r>
              <a:rPr lang="en-US" sz="2200" dirty="0"/>
              <a:t> diante do art. 1º do CPC de 2015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Alocação do tema na Parte Geral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Consequências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Exemplo: cumprimento das obrigações de fazer, não-fazer e entrega de coisa (insubistência do art. 461 § 3º do CPC de 1973)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3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692696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antecipada + processo cautelar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Fundamentos: urgência </a:t>
            </a:r>
            <a:r>
              <a:rPr lang="en-US" sz="2400" i="1" dirty="0"/>
              <a:t>x</a:t>
            </a:r>
            <a:r>
              <a:rPr lang="en-US" sz="2400" dirty="0"/>
              <a:t> evidência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Tipos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Cautelar </a:t>
            </a:r>
            <a:r>
              <a:rPr lang="en-US" sz="2200" i="1" dirty="0"/>
              <a:t>x</a:t>
            </a:r>
            <a:r>
              <a:rPr lang="en-US" sz="2200" dirty="0"/>
              <a:t> antecipada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Antecedente </a:t>
            </a:r>
            <a:r>
              <a:rPr lang="en-US" sz="2200" i="1" dirty="0"/>
              <a:t>x</a:t>
            </a:r>
            <a:r>
              <a:rPr lang="en-US" sz="2200" dirty="0"/>
              <a:t> incidental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297: dever-poder geral de </a:t>
            </a:r>
            <a:r>
              <a:rPr lang="pt-BR" sz="2400" b="1" i="1" dirty="0">
                <a:solidFill>
                  <a:srgbClr val="C00000"/>
                </a:solidFill>
              </a:rPr>
              <a:t>antecipação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C00000"/>
                </a:solidFill>
              </a:rPr>
              <a:t>Efetivação</a:t>
            </a:r>
            <a:r>
              <a:rPr lang="en-US" sz="2200" dirty="0"/>
              <a:t> = </a:t>
            </a:r>
            <a:r>
              <a:rPr lang="en-US" sz="2200" i="1" dirty="0"/>
              <a:t>cumprimento</a:t>
            </a:r>
            <a:r>
              <a:rPr lang="en-US" sz="2200" dirty="0"/>
              <a:t> provisório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301: dever-poder geral de </a:t>
            </a:r>
            <a:r>
              <a:rPr lang="en-US" sz="2400" b="1" i="1" dirty="0">
                <a:solidFill>
                  <a:srgbClr val="C00000"/>
                </a:solidFill>
              </a:rPr>
              <a:t>cautela</a:t>
            </a:r>
          </a:p>
          <a:p>
            <a:pPr marL="742950" lvl="2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“Qualquer outra medida idônea para </a:t>
            </a:r>
            <a:r>
              <a:rPr lang="pt-BR" sz="2200" b="1" dirty="0">
                <a:solidFill>
                  <a:srgbClr val="C00000"/>
                </a:solidFill>
              </a:rPr>
              <a:t>asseguração</a:t>
            </a:r>
            <a:r>
              <a:rPr lang="pt-BR" sz="2200" dirty="0"/>
              <a:t> do direito”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Responsabilização (302)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Cessação de eficácia (309)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Decadência ou prescrição (310)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Cabimento do agravo de instrumento (1015 I)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Sustentação oral (937 VIII)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provisória e Fazenda Pública (1059)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Elementos: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 e o </a:t>
            </a:r>
            <a:r>
              <a:rPr lang="pt-BR" sz="2400" b="1" dirty="0">
                <a:solidFill>
                  <a:srgbClr val="FF0000"/>
                </a:solidFill>
              </a:rPr>
              <a:t>perigo de dano ou o risco ao resultado útil do processo</a:t>
            </a:r>
            <a:r>
              <a:rPr lang="pt-BR" sz="2400" dirty="0"/>
              <a:t> (300 </a:t>
            </a:r>
            <a:r>
              <a:rPr lang="pt-BR" sz="2400" i="1" dirty="0"/>
              <a:t>caput</a:t>
            </a:r>
            <a:r>
              <a:rPr lang="pt-BR" sz="2400" dirty="0"/>
              <a:t>).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(300 § 1º)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“Perigo de irreversibilidade dos efeitos da decisão” s</a:t>
            </a:r>
            <a:r>
              <a:rPr lang="en-US" sz="2800" dirty="0"/>
              <a:t>e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antecipada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Urgência contemporânea à propositura da ação (303)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Concedida, adita a petição inicial (nos mesmos autos) e cita o réu para ACM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não aditar, extingue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Petição inicial deve indicar o “benefício” do </a:t>
            </a:r>
            <a:r>
              <a:rPr lang="en-US" sz="2600" i="1" dirty="0"/>
              <a:t>caput</a:t>
            </a:r>
            <a:endParaRPr lang="en-US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Estabilização (304)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o réu não recorrer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Outros comportamentos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Demanda futura para rever, reformar ou invalidar em 2 anos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Qual é o objeto dessa demanda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Decisão é </a:t>
            </a:r>
            <a:r>
              <a:rPr lang="en-US" sz="2600" i="1" dirty="0"/>
              <a:t>estável</a:t>
            </a:r>
            <a:r>
              <a:rPr lang="en-US" sz="2600" dirty="0"/>
              <a:t> mas </a:t>
            </a:r>
            <a:r>
              <a:rPr lang="en-US" sz="2600" i="1" dirty="0"/>
              <a:t>não</a:t>
            </a:r>
            <a:r>
              <a:rPr lang="en-US" sz="2600" dirty="0"/>
              <a:t> transita em julgado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1318</Words>
  <Application>Microsoft Office PowerPoint</Application>
  <PresentationFormat>Apresentação na tela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Helvetica Light</vt:lpstr>
      <vt:lpstr>Wingdings</vt:lpstr>
      <vt:lpstr>Design padrão</vt:lpstr>
      <vt:lpstr>TUTELA PROVISÓRIA e Poder Público em Juízo</vt:lpstr>
      <vt:lpstr>Considerações iniciais (1)</vt:lpstr>
      <vt:lpstr>Considerações iniciais (2)</vt:lpstr>
      <vt:lpstr>Visão estrutural do CPC 2015 (1)</vt:lpstr>
      <vt:lpstr>Visão estrutural do CPC 2015 (2)</vt:lpstr>
      <vt:lpstr>Notas de processo legislativo</vt:lpstr>
      <vt:lpstr>Disposições gerais</vt:lpstr>
      <vt:lpstr>Tutela de urgência</vt:lpstr>
      <vt:lpstr>Tutela antecipada antecedente</vt:lpstr>
      <vt:lpstr>Tutela cautelar antecedente</vt:lpstr>
      <vt:lpstr>Tutela da evidência</vt:lpstr>
      <vt:lpstr>Tutela provisória e Poder Público</vt:lpstr>
      <vt:lpstr>Lei n. 8.437/1992 (1)</vt:lpstr>
      <vt:lpstr>Lei n. 8.437/1992 (2)</vt:lpstr>
      <vt:lpstr>Lei n. 12.016/2009</vt:lpstr>
      <vt:lpstr>Questionamentos (1)</vt:lpstr>
      <vt:lpstr>Questionamentos (2)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142</cp:revision>
  <cp:lastPrinted>2016-10-07T10:27:57Z</cp:lastPrinted>
  <dcterms:created xsi:type="dcterms:W3CDTF">2007-03-23T14:32:10Z</dcterms:created>
  <dcterms:modified xsi:type="dcterms:W3CDTF">2018-08-06T14:58:51Z</dcterms:modified>
</cp:coreProperties>
</file>