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50" r:id="rId2"/>
    <p:sldId id="352" r:id="rId3"/>
    <p:sldId id="311" r:id="rId4"/>
    <p:sldId id="298" r:id="rId5"/>
    <p:sldId id="301" r:id="rId6"/>
    <p:sldId id="299" r:id="rId7"/>
    <p:sldId id="354" r:id="rId8"/>
    <p:sldId id="358" r:id="rId9"/>
    <p:sldId id="353" r:id="rId10"/>
    <p:sldId id="294" r:id="rId11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28/05/2019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28/05/2019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7" tIns="45303" rIns="90607" bIns="4530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5" y="4716696"/>
            <a:ext cx="5438767" cy="4467701"/>
          </a:xfrm>
          <a:prstGeom prst="rect">
            <a:avLst/>
          </a:prstGeom>
        </p:spPr>
        <p:txBody>
          <a:bodyPr vert="horz" lIns="90607" tIns="45303" rIns="90607" bIns="45303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2245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9816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arpinellabueno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Tutela provisória: </a:t>
            </a:r>
            <a:b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aplicação e desafios</a:t>
            </a:r>
            <a:endParaRPr lang="pt-B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208086" y="2725895"/>
            <a:ext cx="8712968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 dirty="0">
                <a:solidFill>
                  <a:srgbClr val="C00000"/>
                </a:solidFill>
              </a:rPr>
              <a:t>113ª Subseção OABSP</a:t>
            </a:r>
          </a:p>
          <a:p>
            <a:pPr algn="ctr" eaLnBrk="1" hangingPunct="1"/>
            <a:endParaRPr lang="pt-BR" altLang="pt-BR" sz="2800" b="1" dirty="0">
              <a:solidFill>
                <a:srgbClr val="0070C0"/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rgbClr val="0070C0"/>
                </a:solidFill>
              </a:rPr>
              <a:t>Indaiatuba, SP, 30 de maio de 2019</a:t>
            </a: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Cassio Scarpinella Bueno</a:t>
            </a:r>
            <a:endParaRPr lang="en-US" altLang="pt-BR" sz="2000" b="1" dirty="0">
              <a:solidFill>
                <a:schemeClr val="tx1">
                  <a:lumMod val="65000"/>
                  <a:lumOff val="35000"/>
                </a:schemeClr>
              </a:solidFill>
              <a:hlinkClick r:id="rId2"/>
            </a:endParaRPr>
          </a:p>
          <a:p>
            <a:pPr algn="ctr" eaLnBrk="1" hangingPunct="1"/>
            <a:r>
              <a:rPr lang="en-US" altLang="pt-BR" sz="24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6484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spc="100" dirty="0">
                <a:solidFill>
                  <a:srgbClr val="C00000"/>
                </a:solidFill>
              </a:rPr>
              <a:t>Muito obrigado !!!!</a:t>
            </a:r>
            <a:endParaRPr lang="pt-BR" sz="4000" b="1" kern="0" spc="100" dirty="0">
              <a:solidFill>
                <a:srgbClr val="C0000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Considerações introdutórias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980728"/>
            <a:ext cx="9136571" cy="5040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Tutela provisória: uma proposta de compreensão</a:t>
            </a:r>
            <a:endParaRPr lang="pt-BR" sz="2800" dirty="0"/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Tutela provisória </a:t>
            </a:r>
            <a:r>
              <a:rPr lang="pt-BR" b="1" dirty="0">
                <a:solidFill>
                  <a:srgbClr val="FF0000"/>
                </a:solidFill>
              </a:rPr>
              <a:t>=</a:t>
            </a:r>
            <a:r>
              <a:rPr lang="pt-BR" sz="2400" dirty="0"/>
              <a:t> Tutela antecipada </a:t>
            </a:r>
            <a:r>
              <a:rPr lang="pt-BR" b="1" dirty="0">
                <a:solidFill>
                  <a:srgbClr val="FF0000"/>
                </a:solidFill>
              </a:rPr>
              <a:t>+</a:t>
            </a:r>
            <a:r>
              <a:rPr lang="pt-BR" sz="2400" dirty="0"/>
              <a:t> processo cautelar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Indo além dos limites dos arts. 294 ao 311</a:t>
            </a:r>
            <a:endParaRPr lang="pt-BR" sz="2400" dirty="0"/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Classificações (art. 294):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Fundamentos: </a:t>
            </a:r>
            <a:r>
              <a:rPr lang="en-US" sz="2400" dirty="0">
                <a:solidFill>
                  <a:srgbClr val="FF0000"/>
                </a:solidFill>
              </a:rPr>
              <a:t>urgência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evidência</a:t>
            </a:r>
            <a:endParaRPr lang="en-US" sz="2400" dirty="0"/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Momento: </a:t>
            </a:r>
            <a:r>
              <a:rPr lang="en-US" sz="2400" dirty="0">
                <a:solidFill>
                  <a:srgbClr val="FF0000"/>
                </a:solidFill>
              </a:rPr>
              <a:t>antecedente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incidental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Satisfatividade: </a:t>
            </a:r>
            <a:r>
              <a:rPr lang="en-US" sz="2400" dirty="0">
                <a:solidFill>
                  <a:srgbClr val="FF0000"/>
                </a:solidFill>
              </a:rPr>
              <a:t>cautelar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antecipada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835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Disposições gerais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908720"/>
            <a:ext cx="9136571" cy="5272536"/>
          </a:xfrm>
        </p:spPr>
        <p:txBody>
          <a:bodyPr/>
          <a:lstStyle/>
          <a:p>
            <a:pPr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Dever-poder </a:t>
            </a:r>
            <a:r>
              <a:rPr lang="en-US" sz="2800" i="1" dirty="0"/>
              <a:t>geral</a:t>
            </a:r>
            <a:r>
              <a:rPr lang="en-US" sz="2800" dirty="0"/>
              <a:t> de </a:t>
            </a:r>
            <a:r>
              <a:rPr lang="en-US" sz="2800" i="1" dirty="0">
                <a:solidFill>
                  <a:srgbClr val="FF0000"/>
                </a:solidFill>
              </a:rPr>
              <a:t>antecipação</a:t>
            </a:r>
            <a:r>
              <a:rPr lang="en-US" sz="2800" dirty="0"/>
              <a:t>/</a:t>
            </a:r>
            <a:r>
              <a:rPr lang="en-US" sz="2800" i="1" dirty="0">
                <a:solidFill>
                  <a:srgbClr val="0070C0"/>
                </a:solidFill>
              </a:rPr>
              <a:t>cautela</a:t>
            </a:r>
            <a:r>
              <a:rPr lang="en-US" sz="2800" dirty="0"/>
              <a:t> (297 e 301)</a:t>
            </a:r>
          </a:p>
          <a:p>
            <a:pPr lvl="1"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Insubsistência das “cautelares nominadas”</a:t>
            </a:r>
          </a:p>
          <a:p>
            <a:pPr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Motivação (298 + 489 § 1º I-III)</a:t>
            </a:r>
          </a:p>
          <a:p>
            <a:pPr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Agravo de instrumento (1015 I) com sustentação oral (937 VIII)</a:t>
            </a:r>
          </a:p>
          <a:p>
            <a:pPr lvl="1"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Agravo interno se monocrática a decisão (1021)</a:t>
            </a:r>
            <a:endParaRPr lang="pt-BR" sz="2400" dirty="0"/>
          </a:p>
          <a:p>
            <a:pPr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Não só </a:t>
            </a:r>
            <a:r>
              <a:rPr lang="en-US" sz="2800" dirty="0">
                <a:solidFill>
                  <a:srgbClr val="FF0000"/>
                </a:solidFill>
              </a:rPr>
              <a:t>concessão</a:t>
            </a:r>
            <a:r>
              <a:rPr lang="en-US" sz="2800" dirty="0"/>
              <a:t>: </a:t>
            </a:r>
            <a:r>
              <a:rPr lang="en-US" sz="2800" b="1" dirty="0">
                <a:solidFill>
                  <a:srgbClr val="0070C0"/>
                </a:solidFill>
              </a:rPr>
              <a:t>Efetivação</a:t>
            </a:r>
            <a:r>
              <a:rPr lang="en-US" sz="2800" dirty="0"/>
              <a:t> = </a:t>
            </a:r>
            <a:r>
              <a:rPr lang="en-US" sz="2800" i="1" dirty="0"/>
              <a:t>cumprimento</a:t>
            </a:r>
            <a:r>
              <a:rPr lang="en-US" sz="2800" dirty="0"/>
              <a:t> provisório da TP (297 + 519)</a:t>
            </a:r>
          </a:p>
          <a:p>
            <a:pPr lvl="1"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Responsabilidade (objetiva) do beneficiário (302)</a:t>
            </a:r>
            <a:endParaRPr lang="pt-BR" sz="24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603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de urgência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Pressupostos (300 </a:t>
            </a:r>
            <a:r>
              <a:rPr lang="pt-BR" sz="2800" i="1" dirty="0"/>
              <a:t>caput</a:t>
            </a:r>
            <a:r>
              <a:rPr lang="pt-BR" sz="2800" dirty="0"/>
              <a:t>):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Probabilidade do direito</a:t>
            </a:r>
          </a:p>
          <a:p>
            <a:pPr marL="457200" lvl="1" indent="0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None/>
            </a:pPr>
            <a:r>
              <a:rPr lang="en-US" b="1" dirty="0">
                <a:solidFill>
                  <a:srgbClr val="FF0000"/>
                </a:solidFill>
              </a:rPr>
              <a:t>E</a:t>
            </a:r>
            <a:endParaRPr lang="pt-BR" sz="2400" b="1" dirty="0">
              <a:solidFill>
                <a:srgbClr val="FF0000"/>
              </a:solidFill>
            </a:endParaRP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Perigo de dano ou o risco ao resultado útil do processo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Caução (300 § 1º)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Interpretação ao lado dos arts. 520 IV e 521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Liminarmente ou após justificação prévia (300 § 2º)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“Perigo de irreversibilidade dos efeitos da decisão” </a:t>
            </a:r>
            <a:r>
              <a:rPr lang="pt-BR" sz="2800" b="1" i="1" dirty="0">
                <a:solidFill>
                  <a:srgbClr val="FF0000"/>
                </a:solidFill>
              </a:rPr>
              <a:t>s</a:t>
            </a:r>
            <a:r>
              <a:rPr lang="en-US" sz="2800" b="1" i="1" dirty="0">
                <a:solidFill>
                  <a:srgbClr val="FF0000"/>
                </a:solidFill>
              </a:rPr>
              <a:t>e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rgbClr val="FF0000"/>
                </a:solidFill>
              </a:rPr>
              <a:t>antecipada</a:t>
            </a:r>
            <a:r>
              <a:rPr lang="en-US" sz="2800" dirty="0"/>
              <a:t> (300 § 3º)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0678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da evidência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Concessão independe de “perigo de dano ou de risco ao resultado útil do processo” (311)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Liminar nos incisos II </a:t>
            </a:r>
            <a:r>
              <a:rPr lang="en-US" sz="2400" dirty="0">
                <a:solidFill>
                  <a:srgbClr val="C00000"/>
                </a:solidFill>
              </a:rPr>
              <a:t>(ADI 5492)</a:t>
            </a:r>
            <a:r>
              <a:rPr lang="en-US" sz="2400" dirty="0"/>
              <a:t> e III </a:t>
            </a:r>
            <a:r>
              <a:rPr lang="pt-BR" sz="2400" dirty="0">
                <a:solidFill>
                  <a:srgbClr val="FF0000"/>
                </a:solidFill>
              </a:rPr>
              <a:t>(art. 9º par ún II)</a:t>
            </a:r>
            <a:endParaRPr lang="pt-BR" sz="2400" dirty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Hipóteses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I:</a:t>
            </a:r>
            <a:r>
              <a:rPr lang="en-US" sz="2400" dirty="0"/>
              <a:t> Abuso do direito de defesa ou manifesto propósito protelatório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II:</a:t>
            </a:r>
            <a:r>
              <a:rPr lang="en-US" sz="2400" dirty="0"/>
              <a:t> Fatos provados documentalmente </a:t>
            </a:r>
            <a:r>
              <a:rPr lang="en-US" sz="2400" b="1" i="1" dirty="0">
                <a:solidFill>
                  <a:srgbClr val="C00000"/>
                </a:solidFill>
              </a:rPr>
              <a:t>e</a:t>
            </a:r>
            <a:r>
              <a:rPr lang="en-US" sz="2400" dirty="0"/>
              <a:t> tese em casos repetitivos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III:</a:t>
            </a:r>
            <a:r>
              <a:rPr lang="en-US" sz="2400" dirty="0"/>
              <a:t> Depósito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IV:</a:t>
            </a:r>
            <a:r>
              <a:rPr lang="en-US" sz="2400" dirty="0"/>
              <a:t> Prova documental a que o réu “não oponha prova capaz de gerar dúvida razoável”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463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antecedente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b="1" dirty="0"/>
              <a:t>Tutela antecipada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spc="-40" dirty="0"/>
              <a:t>“Urgência contemporânea à propositura da ação” (303 </a:t>
            </a:r>
            <a:r>
              <a:rPr lang="pt-BR" sz="2400" i="1" spc="-40" dirty="0"/>
              <a:t>caput</a:t>
            </a:r>
            <a:r>
              <a:rPr lang="pt-BR" sz="2400" spc="-40" dirty="0"/>
              <a:t>) 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C</a:t>
            </a:r>
            <a:r>
              <a:rPr lang="en-US" sz="2400" dirty="0"/>
              <a:t>oncedida, adita para a “tutela final” e cita réu para ACM</a:t>
            </a:r>
          </a:p>
          <a:p>
            <a:pPr lvl="2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Se não aditar, extingue o processo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Petição inicial deve indicar o “benefício” do </a:t>
            </a:r>
            <a:r>
              <a:rPr lang="en-US" sz="2400" i="1" dirty="0"/>
              <a:t>caput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“Estabilização” se réu não “recorrer” (304)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b="1" dirty="0"/>
              <a:t>Tutela cautelar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Petição inicial com “direito que se objetiva assegurar” </a:t>
            </a:r>
            <a:r>
              <a:rPr lang="pt-BR" sz="2400" b="1" i="1" dirty="0"/>
              <a:t>e</a:t>
            </a:r>
            <a:r>
              <a:rPr lang="pt-BR" sz="2400" i="1" dirty="0"/>
              <a:t> </a:t>
            </a:r>
            <a:r>
              <a:rPr lang="pt-BR" sz="2400" dirty="0"/>
              <a:t>“perigo de dano ou risco ao resultado útil do processo” (305)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Citação do réu para contestar em 5 dias (306)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FF0000"/>
                </a:solidFill>
              </a:rPr>
              <a:t>Pedido principal</a:t>
            </a:r>
            <a:r>
              <a:rPr lang="en-US" sz="2400" dirty="0"/>
              <a:t> em 30 dias da efetivação (308 </a:t>
            </a:r>
            <a:r>
              <a:rPr lang="en-US" sz="2400" i="1" dirty="0"/>
              <a:t>caput</a:t>
            </a:r>
            <a:r>
              <a:rPr lang="en-US" sz="2400" dirty="0"/>
              <a:t>), </a:t>
            </a:r>
            <a:r>
              <a:rPr lang="en-US" sz="2400" i="1" dirty="0"/>
              <a:t>intimando-se</a:t>
            </a:r>
            <a:r>
              <a:rPr lang="en-US" sz="2400" dirty="0"/>
              <a:t> as partes para ACM (308 § 3º)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4260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13387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provisória e Poder Público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836712"/>
            <a:ext cx="9136571" cy="5488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Alcance do art. 1.059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Prévio contraditório em 72 horas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Vedação da TP: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Para pagamento de servidores públicos;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Para compensação tributária e previdenciária;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Para entrega de bens do exterior; 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Que esgote o “objeto da ação”; 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Quando o ato em MS for de competência originária do Tribunal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Emprego da “suspensão de segurança”</a:t>
            </a:r>
            <a:endParaRPr lang="pt-BR" sz="26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4758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17782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Questionamentos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Constitucionalidade das restrições/limitações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Art. 1º do CPC de 2015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STF e ADC 4: um “precedente” </a:t>
            </a:r>
            <a:r>
              <a:rPr lang="pt-BR" sz="2400" b="1" dirty="0">
                <a:solidFill>
                  <a:srgbClr val="FF0000"/>
                </a:solidFill>
              </a:rPr>
              <a:t>(?)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Constitucionalidade do pedido de suspensão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Competência originária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Isonomia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Necessidade no sistema processual atual </a:t>
            </a:r>
            <a:r>
              <a:rPr lang="pt-BR" sz="2400" b="1" dirty="0">
                <a:solidFill>
                  <a:srgbClr val="FF0000"/>
                </a:solidFill>
              </a:rPr>
              <a:t>(?)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O 1059 alcança a TP de </a:t>
            </a:r>
            <a:r>
              <a:rPr lang="pt-BR" sz="2800" b="1" dirty="0"/>
              <a:t>evidência </a:t>
            </a:r>
            <a:r>
              <a:rPr lang="pt-BR" sz="2800" b="1" dirty="0">
                <a:solidFill>
                  <a:srgbClr val="FF0000"/>
                </a:solidFill>
              </a:rPr>
              <a:t>(?)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É possível a estabilização da </a:t>
            </a:r>
            <a:r>
              <a:rPr lang="en-US" sz="2800" dirty="0"/>
              <a:t>TP contra o Poder Público </a:t>
            </a:r>
            <a:r>
              <a:rPr lang="en-US" sz="2800" b="1" dirty="0">
                <a:solidFill>
                  <a:srgbClr val="FF0000"/>
                </a:solidFill>
              </a:rPr>
              <a:t>(?)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0051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Desafios e prática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Distinção entre a tutela antecipada e a cautelar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Dificuldades do </a:t>
            </a:r>
            <a:r>
              <a:rPr lang="en-US" sz="2400" i="1" dirty="0"/>
              <a:t>procedimento</a:t>
            </a:r>
            <a:r>
              <a:rPr lang="en-US" sz="2400" dirty="0"/>
              <a:t> da tutela </a:t>
            </a:r>
            <a:r>
              <a:rPr lang="en-US" sz="2400" i="1" dirty="0"/>
              <a:t>antecedente</a:t>
            </a:r>
            <a:endParaRPr lang="en-US" sz="2400" b="1" dirty="0">
              <a:solidFill>
                <a:srgbClr val="FF0000"/>
              </a:solidFill>
            </a:endParaRP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Fungibilidade “dupla”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  <a:r>
              <a:rPr lang="en-US" sz="2400" dirty="0"/>
              <a:t>: alcance do art. 305 par ún</a:t>
            </a:r>
            <a:endParaRPr lang="pt-BR" sz="2400" dirty="0"/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Questões relativas ao </a:t>
            </a:r>
            <a:r>
              <a:rPr lang="en-US" sz="2800" i="1" dirty="0"/>
              <a:t>cumprimento</a:t>
            </a:r>
            <a:r>
              <a:rPr lang="en-US" sz="2800" dirty="0"/>
              <a:t> da tutela provisória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Variações consoante o fundamento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O cumprimento </a:t>
            </a:r>
            <a:r>
              <a:rPr lang="en-US" sz="2800" i="1" dirty="0"/>
              <a:t>ope iudicis</a:t>
            </a:r>
            <a:r>
              <a:rPr lang="en-US" sz="2800" dirty="0"/>
              <a:t> das sentenças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Transformando exceções em regra (1012 § 1</a:t>
            </a:r>
            <a:r>
              <a:rPr lang="en-US" sz="2400" baseline="30000" dirty="0"/>
              <a:t>o</a:t>
            </a:r>
            <a:r>
              <a:rPr lang="en-US" sz="2400" dirty="0"/>
              <a:t> V)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Importância para impactar a realidade forense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6078550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</TotalTime>
  <Words>622</Words>
  <Application>Microsoft Office PowerPoint</Application>
  <PresentationFormat>Apresentação na tela (4:3)</PresentationFormat>
  <Paragraphs>86</Paragraphs>
  <Slides>10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Design padrão</vt:lpstr>
      <vt:lpstr>Tutela provisória:  aplicação e desafios</vt:lpstr>
      <vt:lpstr>Considerações introdutórias</vt:lpstr>
      <vt:lpstr>Disposições gerais</vt:lpstr>
      <vt:lpstr>Tutela de urgência</vt:lpstr>
      <vt:lpstr>Tutela da evidência</vt:lpstr>
      <vt:lpstr>Tutela antecedente</vt:lpstr>
      <vt:lpstr>Tutela provisória e Poder Público</vt:lpstr>
      <vt:lpstr>Questionamentos</vt:lpstr>
      <vt:lpstr>Desafios e prática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208</cp:revision>
  <cp:lastPrinted>2017-05-10T19:10:53Z</cp:lastPrinted>
  <dcterms:created xsi:type="dcterms:W3CDTF">2007-03-23T14:32:10Z</dcterms:created>
  <dcterms:modified xsi:type="dcterms:W3CDTF">2019-05-29T01:29:59Z</dcterms:modified>
</cp:coreProperties>
</file>