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0" r:id="rId2"/>
    <p:sldId id="352" r:id="rId3"/>
    <p:sldId id="311" r:id="rId4"/>
    <p:sldId id="298" r:id="rId5"/>
    <p:sldId id="301" r:id="rId6"/>
    <p:sldId id="299" r:id="rId7"/>
    <p:sldId id="354" r:id="rId8"/>
    <p:sldId id="353" r:id="rId9"/>
    <p:sldId id="294" r:id="rId10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25/08/2019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25/08/2019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224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</a:rPr>
              <a:t>TUTELA PROVISÓRIA</a:t>
            </a:r>
            <a:br>
              <a:rPr lang="pt-BR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desafios práticos e aplicações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08086" y="2725895"/>
            <a:ext cx="8712968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FMU – Campus Liberdade</a:t>
            </a: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São Paulo, SP, 27 de agosto de 2019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tx1">
                  <a:lumMod val="65000"/>
                  <a:lumOff val="35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4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introdutórias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80728"/>
            <a:ext cx="9136571" cy="5040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Tutela provisória: proposta de compreensão</a:t>
            </a:r>
            <a:endParaRPr lang="pt-BR" sz="2800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Tutela provisória </a:t>
            </a:r>
            <a:r>
              <a:rPr lang="pt-BR" b="1" dirty="0">
                <a:solidFill>
                  <a:srgbClr val="FF0000"/>
                </a:solidFill>
              </a:rPr>
              <a:t>=</a:t>
            </a:r>
            <a:r>
              <a:rPr lang="pt-BR" sz="2400" dirty="0"/>
              <a:t> Tutela antecipada </a:t>
            </a:r>
            <a:r>
              <a:rPr lang="pt-BR" b="1" dirty="0">
                <a:solidFill>
                  <a:srgbClr val="FF0000"/>
                </a:solidFill>
              </a:rPr>
              <a:t>+</a:t>
            </a:r>
            <a:r>
              <a:rPr lang="pt-BR" sz="2400" dirty="0"/>
              <a:t> processo cautelar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Indo além dos limites dos arts. 294 ao 311</a:t>
            </a:r>
            <a:endParaRPr lang="pt-BR" sz="2400" dirty="0"/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Classificações (art. 294):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Fundamentos: </a:t>
            </a:r>
            <a:r>
              <a:rPr lang="en-US" sz="2400" dirty="0">
                <a:solidFill>
                  <a:srgbClr val="FF0000"/>
                </a:solidFill>
              </a:rPr>
              <a:t>urgência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evidência</a:t>
            </a:r>
            <a:endParaRPr lang="en-US" sz="2400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Momento: </a:t>
            </a:r>
            <a:r>
              <a:rPr lang="en-US" sz="2400" dirty="0">
                <a:solidFill>
                  <a:srgbClr val="FF0000"/>
                </a:solidFill>
              </a:rPr>
              <a:t>antecedente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incidental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Satisfatividade: </a:t>
            </a:r>
            <a:r>
              <a:rPr lang="en-US" sz="2400" dirty="0">
                <a:solidFill>
                  <a:srgbClr val="FF0000"/>
                </a:solidFill>
              </a:rPr>
              <a:t>cautelar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antecipada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83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08720"/>
            <a:ext cx="9136571" cy="5272536"/>
          </a:xfrm>
        </p:spPr>
        <p:txBody>
          <a:bodyPr/>
          <a:lstStyle/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Dever-poder </a:t>
            </a:r>
            <a:r>
              <a:rPr lang="en-US" sz="2800" i="1" dirty="0"/>
              <a:t>geral</a:t>
            </a:r>
            <a:r>
              <a:rPr lang="en-US" sz="2800" dirty="0"/>
              <a:t> de </a:t>
            </a:r>
            <a:r>
              <a:rPr lang="en-US" sz="2800" i="1" dirty="0">
                <a:solidFill>
                  <a:srgbClr val="FF0000"/>
                </a:solidFill>
              </a:rPr>
              <a:t>antecipação</a:t>
            </a:r>
            <a:r>
              <a:rPr lang="en-US" sz="2800" dirty="0"/>
              <a:t>/</a:t>
            </a:r>
            <a:r>
              <a:rPr lang="en-US" sz="2800" i="1" dirty="0">
                <a:solidFill>
                  <a:srgbClr val="0070C0"/>
                </a:solidFill>
              </a:rPr>
              <a:t>cautela</a:t>
            </a:r>
            <a:r>
              <a:rPr lang="en-US" sz="2800" dirty="0"/>
              <a:t> (297 e 301)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Insubsistência das “cautelares nominadas”</a:t>
            </a:r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Motivação (298 + 489 § 1º I-III)</a:t>
            </a:r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Agravo de instrumento (1015 I) com sustentação oral (937 VIII)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Agravo interno se monocrática a decisão (1021)</a:t>
            </a:r>
            <a:endParaRPr lang="pt-BR" sz="2400" dirty="0"/>
          </a:p>
          <a:p>
            <a:pPr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Não só </a:t>
            </a:r>
            <a:r>
              <a:rPr lang="en-US" sz="2800" dirty="0">
                <a:solidFill>
                  <a:srgbClr val="FF0000"/>
                </a:solidFill>
              </a:rPr>
              <a:t>concessão</a:t>
            </a:r>
            <a:r>
              <a:rPr lang="en-US" sz="2800" dirty="0"/>
              <a:t>: </a:t>
            </a:r>
            <a:r>
              <a:rPr lang="en-US" sz="2800" b="1" dirty="0">
                <a:solidFill>
                  <a:srgbClr val="0070C0"/>
                </a:solidFill>
              </a:rPr>
              <a:t>Efetivação</a:t>
            </a:r>
            <a:r>
              <a:rPr lang="en-US" sz="2800" dirty="0"/>
              <a:t> = </a:t>
            </a:r>
            <a:r>
              <a:rPr lang="en-US" sz="2800" i="1" dirty="0"/>
              <a:t>cumprimento</a:t>
            </a:r>
            <a:r>
              <a:rPr lang="en-US" sz="2800" dirty="0"/>
              <a:t> provisório da TP (297 + 519)</a:t>
            </a:r>
          </a:p>
          <a:p>
            <a:pPr lvl="1">
              <a:lnSpc>
                <a:spcPts val="35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Responsabilidade (objetiva) do beneficiário (302)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0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de urgência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Pressupostos (300 </a:t>
            </a:r>
            <a:r>
              <a:rPr lang="pt-BR" sz="2800" i="1" dirty="0"/>
              <a:t>caput</a:t>
            </a:r>
            <a:r>
              <a:rPr lang="pt-BR" sz="2800" dirty="0"/>
              <a:t>):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Probabilidade do direito</a:t>
            </a:r>
          </a:p>
          <a:p>
            <a:pPr marL="457200" lvl="1" indent="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None/>
            </a:pPr>
            <a:r>
              <a:rPr lang="en-US" b="1" dirty="0">
                <a:solidFill>
                  <a:srgbClr val="FF0000"/>
                </a:solidFill>
              </a:rPr>
              <a:t>E</a:t>
            </a:r>
            <a:endParaRPr lang="pt-BR" sz="2400" b="1" dirty="0">
              <a:solidFill>
                <a:srgbClr val="FF0000"/>
              </a:solidFill>
            </a:endParaRP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Perigo de dano ou o risco ao resultado útil do processo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Caução (300 § 1º)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Interpretação ao lado dos arts. 520 IV e 521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Liminarmente ou após justificação prévia (300 § 2º)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“Perigo de irreversibilidade dos efeitos da decisão” </a:t>
            </a:r>
            <a:r>
              <a:rPr lang="pt-BR" sz="2800" b="1" i="1" dirty="0">
                <a:solidFill>
                  <a:srgbClr val="FF0000"/>
                </a:solidFill>
              </a:rPr>
              <a:t>s</a:t>
            </a:r>
            <a:r>
              <a:rPr lang="en-US" sz="2800" b="1" i="1" dirty="0">
                <a:solidFill>
                  <a:srgbClr val="FF0000"/>
                </a:solidFill>
              </a:rPr>
              <a:t>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antecipada</a:t>
            </a:r>
            <a:r>
              <a:rPr lang="en-US" sz="2800" dirty="0"/>
              <a:t> (300 § 3º)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67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da evidência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Concessão independe de “perigo de dano ou de risco ao resultado útil do processo” (311)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Liminar nos incisos II </a:t>
            </a:r>
            <a:r>
              <a:rPr lang="en-US" sz="2400" dirty="0">
                <a:solidFill>
                  <a:srgbClr val="C00000"/>
                </a:solidFill>
              </a:rPr>
              <a:t>(ADI 5492)</a:t>
            </a:r>
            <a:r>
              <a:rPr lang="en-US" sz="2400" dirty="0"/>
              <a:t> e III </a:t>
            </a:r>
            <a:r>
              <a:rPr lang="pt-BR" sz="2400" dirty="0">
                <a:solidFill>
                  <a:srgbClr val="FF0000"/>
                </a:solidFill>
              </a:rPr>
              <a:t>(art. 9º par ún II)</a:t>
            </a: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Hipóteses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I:</a:t>
            </a:r>
            <a:r>
              <a:rPr lang="en-US" sz="2400" dirty="0"/>
              <a:t> Abuso do direito de defesa ou manifesto propósito protelatório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II:</a:t>
            </a:r>
            <a:r>
              <a:rPr lang="en-US" sz="2400" dirty="0"/>
              <a:t> Fatos provados documentalmente </a:t>
            </a:r>
            <a:r>
              <a:rPr lang="en-US" sz="2400" b="1" i="1" dirty="0">
                <a:solidFill>
                  <a:srgbClr val="C00000"/>
                </a:solidFill>
              </a:rPr>
              <a:t>e</a:t>
            </a:r>
            <a:r>
              <a:rPr lang="en-US" sz="2400" dirty="0"/>
              <a:t> tese em casos repetitivos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III:</a:t>
            </a:r>
            <a:r>
              <a:rPr lang="en-US" sz="2400" dirty="0"/>
              <a:t> Depósito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IV:</a:t>
            </a:r>
            <a:r>
              <a:rPr lang="en-US" sz="2400" dirty="0"/>
              <a:t> Prova documental a que o réu “não oponha prova capaz de gerar dúvida razoável”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63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antecedente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b="1" dirty="0"/>
              <a:t>Tutela antecipada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spc="-40" dirty="0"/>
              <a:t>“Urgência contemporânea à propositura da ação” (303 </a:t>
            </a:r>
            <a:r>
              <a:rPr lang="pt-BR" sz="2400" i="1" spc="-40" dirty="0"/>
              <a:t>caput</a:t>
            </a:r>
            <a:r>
              <a:rPr lang="pt-BR" sz="2400" spc="-40" dirty="0"/>
              <a:t>) 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</a:t>
            </a:r>
            <a:r>
              <a:rPr lang="en-US" sz="2400" dirty="0"/>
              <a:t>oncedida, adita para a “tutela final” e cita réu para ACM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Se não aditar, extingue o processo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Petição inicial deve indicar o “benefício” do </a:t>
            </a:r>
            <a:r>
              <a:rPr lang="en-US" sz="2400" i="1" dirty="0"/>
              <a:t>caput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“Estabilização” se réu não “recorrer” (304)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b="1" dirty="0"/>
              <a:t>Tutela cautelar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Petição inicial com “direito que se objetiva assegurar” </a:t>
            </a:r>
            <a:r>
              <a:rPr lang="pt-BR" sz="2400" b="1" i="1" dirty="0"/>
              <a:t>e</a:t>
            </a:r>
            <a:r>
              <a:rPr lang="pt-BR" sz="2400" i="1" dirty="0"/>
              <a:t> </a:t>
            </a:r>
            <a:r>
              <a:rPr lang="pt-BR" sz="2400" dirty="0"/>
              <a:t>“perigo de dano ou risco ao resultado útil do processo” (305)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Citação do réu para contestar em 5 dias (306)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Pedido principal</a:t>
            </a:r>
            <a:r>
              <a:rPr lang="en-US" sz="2400" dirty="0"/>
              <a:t> em 30 dias da efetivação (308 </a:t>
            </a:r>
            <a:r>
              <a:rPr lang="en-US" sz="2400" i="1" dirty="0"/>
              <a:t>caput</a:t>
            </a:r>
            <a:r>
              <a:rPr lang="en-US" sz="2400" dirty="0"/>
              <a:t>), </a:t>
            </a:r>
            <a:r>
              <a:rPr lang="en-US" sz="2400" i="1" dirty="0"/>
              <a:t>intimando-se</a:t>
            </a:r>
            <a:r>
              <a:rPr lang="en-US" sz="2400" dirty="0"/>
              <a:t> as partes para ACM (308 § 3º)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26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provisória e Poder Público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Alcance do art. 1.059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Prévio contraditório em 72 horas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Vedação da TP: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pagamento de servidores públicos;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compensação tributária e previdenciária;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entrega de bens do exterior;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Que esgote o “objeto da ação”;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Quando o ato for de competência originária do Tribunal quando impugado em Mandado de Segurança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Emprego da “suspensão de segurança”</a:t>
            </a:r>
            <a:endParaRPr lang="pt-BR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75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Desafios práticos e aplicações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Distinção entre a tutela antecipada e a cautelar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Dificuldades do </a:t>
            </a:r>
            <a:r>
              <a:rPr lang="en-US" sz="2400" i="1" dirty="0"/>
              <a:t>procedimento</a:t>
            </a:r>
            <a:r>
              <a:rPr lang="en-US" sz="2400" dirty="0"/>
              <a:t> da tutela </a:t>
            </a:r>
            <a:r>
              <a:rPr lang="en-US" sz="2400" i="1" dirty="0"/>
              <a:t>antecedente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Fungibilidade “dupla”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r>
              <a:rPr lang="en-US" sz="2400" dirty="0"/>
              <a:t>: alcance do art. 305 par ún</a:t>
            </a:r>
            <a:endParaRPr lang="pt-BR" sz="2400" dirty="0"/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Questões relativas ao </a:t>
            </a:r>
            <a:r>
              <a:rPr lang="en-US" sz="2800" i="1" dirty="0"/>
              <a:t>cumprimento</a:t>
            </a:r>
            <a:r>
              <a:rPr lang="en-US" sz="2800" dirty="0"/>
              <a:t> da tutela provisória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Possíveis variações consoante o fundamento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O cumprimento </a:t>
            </a:r>
            <a:r>
              <a:rPr lang="en-US" sz="2800" i="1" dirty="0"/>
              <a:t>ope iudicis</a:t>
            </a:r>
            <a:r>
              <a:rPr lang="en-US" sz="2800" dirty="0"/>
              <a:t> das sentenças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Transformando exceções em </a:t>
            </a:r>
            <a:r>
              <a:rPr lang="en-US" sz="2400" i="1" dirty="0"/>
              <a:t>regra</a:t>
            </a:r>
            <a:r>
              <a:rPr lang="en-US" sz="2400" dirty="0"/>
              <a:t> (1012 § 1</a:t>
            </a:r>
            <a:r>
              <a:rPr lang="en-US" sz="2400" baseline="30000" dirty="0"/>
              <a:t>o</a:t>
            </a:r>
            <a:r>
              <a:rPr lang="en-US" sz="2400" dirty="0"/>
              <a:t> V)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Importância para impactar a realidade forense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07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571</Words>
  <Application>Microsoft Office PowerPoint</Application>
  <PresentationFormat>Apresentação na tela (4:3)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Design padrão</vt:lpstr>
      <vt:lpstr>TUTELA PROVISÓRIA desafios práticos e aplicações</vt:lpstr>
      <vt:lpstr>Considerações introdutórias</vt:lpstr>
      <vt:lpstr>Disposições gerais</vt:lpstr>
      <vt:lpstr>Tutela de urgência</vt:lpstr>
      <vt:lpstr>Tutela da evidência</vt:lpstr>
      <vt:lpstr>Tutela antecedente</vt:lpstr>
      <vt:lpstr>Tutela provisória e Poder Público</vt:lpstr>
      <vt:lpstr>Desafios práticos e aplicações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215</cp:revision>
  <cp:lastPrinted>2017-05-10T19:10:53Z</cp:lastPrinted>
  <dcterms:created xsi:type="dcterms:W3CDTF">2007-03-23T14:32:10Z</dcterms:created>
  <dcterms:modified xsi:type="dcterms:W3CDTF">2019-08-26T00:05:48Z</dcterms:modified>
</cp:coreProperties>
</file>