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0" r:id="rId2"/>
    <p:sldId id="352" r:id="rId3"/>
    <p:sldId id="376" r:id="rId4"/>
    <p:sldId id="377" r:id="rId5"/>
    <p:sldId id="361" r:id="rId6"/>
    <p:sldId id="364" r:id="rId7"/>
    <p:sldId id="294" r:id="rId8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28/10/2019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28/10/2019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9384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arpinellabueno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Técnicas para obtenção e efetivação da tutela provisória</a:t>
            </a:r>
            <a:endParaRPr lang="pt-BR" sz="40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11801" y="2780928"/>
            <a:ext cx="8712968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2800" b="1" dirty="0">
                <a:solidFill>
                  <a:srgbClr val="C00000"/>
                </a:solidFill>
              </a:rPr>
              <a:t>A ADVOCACIA E A APLICAÇAO DO CPC</a:t>
            </a:r>
            <a:endParaRPr lang="pt-BR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Criciúma, SC, 31 de outubro de 2019</a:t>
            </a:r>
          </a:p>
          <a:p>
            <a:pPr algn="ctr" eaLnBrk="1" hangingPunct="1"/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Cassio Scarpinella Bueno</a:t>
            </a:r>
            <a:endParaRPr lang="en-US" altLang="pt-BR" sz="2000" b="1" dirty="0">
              <a:solidFill>
                <a:schemeClr val="tx1">
                  <a:lumMod val="65000"/>
                  <a:lumOff val="35000"/>
                </a:schemeClr>
              </a:solidFill>
              <a:hlinkClick r:id="rId2"/>
            </a:endParaRP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64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introdutórias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908720"/>
            <a:ext cx="9136571" cy="5040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Tutela provisória: proposta de compreensão</a:t>
            </a:r>
            <a:endParaRPr lang="pt-BR" sz="28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300" dirty="0"/>
              <a:t>Tutela provisória </a:t>
            </a:r>
            <a:r>
              <a:rPr lang="pt-BR" sz="2300" b="1" dirty="0">
                <a:solidFill>
                  <a:srgbClr val="FF0000"/>
                </a:solidFill>
              </a:rPr>
              <a:t>=</a:t>
            </a:r>
            <a:r>
              <a:rPr lang="pt-BR" sz="2300" dirty="0"/>
              <a:t> Tutela antecipada </a:t>
            </a:r>
            <a:r>
              <a:rPr lang="pt-BR" sz="2300" b="1" dirty="0">
                <a:solidFill>
                  <a:srgbClr val="FF0000"/>
                </a:solidFill>
              </a:rPr>
              <a:t>+</a:t>
            </a:r>
            <a:r>
              <a:rPr lang="pt-BR" sz="2300" dirty="0"/>
              <a:t> Processo cautelar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Indo além dos limites dos arts. 294 ao 311</a:t>
            </a:r>
            <a:endParaRPr lang="pt-BR" sz="23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Nota de processo legislativo (art. 65 CF)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Classificações (art. 294 e par ún)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Fundamentos: </a:t>
            </a:r>
            <a:r>
              <a:rPr lang="en-US" sz="2300" dirty="0">
                <a:solidFill>
                  <a:srgbClr val="FF0000"/>
                </a:solidFill>
              </a:rPr>
              <a:t>urgência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evidência</a:t>
            </a:r>
            <a:endParaRPr lang="en-US" sz="23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Momento: </a:t>
            </a:r>
            <a:r>
              <a:rPr lang="en-US" sz="2300" dirty="0">
                <a:solidFill>
                  <a:srgbClr val="FF0000"/>
                </a:solidFill>
              </a:rPr>
              <a:t>antecedente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incidental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Satisfatividade: </a:t>
            </a:r>
            <a:r>
              <a:rPr lang="en-US" sz="2300" dirty="0">
                <a:solidFill>
                  <a:srgbClr val="FF0000"/>
                </a:solidFill>
              </a:rPr>
              <a:t>cautelar</a:t>
            </a:r>
            <a:r>
              <a:rPr lang="en-US" sz="2300" dirty="0"/>
              <a:t> </a:t>
            </a:r>
            <a:r>
              <a:rPr lang="en-US" sz="2300" i="1" dirty="0"/>
              <a:t>x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70C0"/>
                </a:solidFill>
              </a:rPr>
              <a:t>antecipada</a:t>
            </a:r>
            <a:endParaRPr lang="en-US" sz="23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800" dirty="0"/>
              <a:t>Cabimento de AI da decisão que </a:t>
            </a:r>
            <a:r>
              <a:rPr lang="en-US" sz="2800" i="1" dirty="0"/>
              <a:t>versar</a:t>
            </a:r>
            <a:r>
              <a:rPr lang="en-US" sz="2800" dirty="0"/>
              <a:t> sobre TP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83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de urgência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Pressupostos (300 </a:t>
            </a:r>
            <a:r>
              <a:rPr lang="pt-BR" sz="2800" i="1" dirty="0"/>
              <a:t>caput</a:t>
            </a:r>
            <a:r>
              <a:rPr lang="pt-BR" sz="2800" dirty="0"/>
              <a:t>):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Probabilidade do direito</a:t>
            </a:r>
          </a:p>
          <a:p>
            <a:pPr marL="457200" lvl="1" indent="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None/>
            </a:pPr>
            <a:r>
              <a:rPr lang="en-US" b="1" dirty="0">
                <a:solidFill>
                  <a:srgbClr val="FF0000"/>
                </a:solidFill>
              </a:rPr>
              <a:t>E</a:t>
            </a:r>
            <a:endParaRPr lang="pt-BR" sz="2400" b="1" dirty="0">
              <a:solidFill>
                <a:srgbClr val="FF0000"/>
              </a:solidFill>
            </a:endParaRP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Perigo de dano ou o risco ao resultado útil do processo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Caução (300 § 1º)</a:t>
            </a:r>
          </a:p>
          <a:p>
            <a:pPr lvl="1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Interpretação ao lado dos arts. 520 IV e 521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Liminarmente ou após justificação prévia (300 § 2º)</a:t>
            </a:r>
          </a:p>
          <a:p>
            <a:pPr>
              <a:spcBef>
                <a:spcPts val="1000"/>
              </a:spcBef>
              <a:spcAft>
                <a:spcPts val="10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“Perigo de irreversibilidade dos efeitos da decisão” </a:t>
            </a:r>
            <a:r>
              <a:rPr lang="pt-BR" sz="2800" b="1" i="1" dirty="0">
                <a:solidFill>
                  <a:srgbClr val="FF0000"/>
                </a:solidFill>
              </a:rPr>
              <a:t>s</a:t>
            </a:r>
            <a:r>
              <a:rPr lang="en-US" sz="2800" b="1" i="1" dirty="0">
                <a:solidFill>
                  <a:srgbClr val="FF0000"/>
                </a:solidFill>
              </a:rPr>
              <a:t>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rgbClr val="FF0000"/>
                </a:solidFill>
              </a:rPr>
              <a:t>antecipada</a:t>
            </a:r>
            <a:r>
              <a:rPr lang="en-US" sz="2800" dirty="0"/>
              <a:t> (300 § 3º)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5680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Tutela da evidência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7430" y="764704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Concessão independe de “perigo de dano ou de risco ao resultado útil do processo” (311)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Liminar nos incisos II </a:t>
            </a:r>
            <a:r>
              <a:rPr lang="en-US" sz="2400" dirty="0">
                <a:solidFill>
                  <a:srgbClr val="C00000"/>
                </a:solidFill>
              </a:rPr>
              <a:t>(ADI 5492)</a:t>
            </a:r>
            <a:r>
              <a:rPr lang="en-US" sz="2400" dirty="0"/>
              <a:t> e III </a:t>
            </a:r>
            <a:r>
              <a:rPr lang="pt-BR" sz="2400" dirty="0">
                <a:solidFill>
                  <a:srgbClr val="FF0000"/>
                </a:solidFill>
              </a:rPr>
              <a:t>(art. 9º par ún II)</a:t>
            </a: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800" dirty="0"/>
              <a:t>Hipóteses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I:</a:t>
            </a:r>
            <a:r>
              <a:rPr lang="en-US" sz="2400" dirty="0"/>
              <a:t> Abuso do direito de defesa ou manifesto propósito protelatório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II:</a:t>
            </a:r>
            <a:r>
              <a:rPr lang="en-US" sz="2400" dirty="0"/>
              <a:t> Fatos provados documentalmente </a:t>
            </a:r>
            <a:r>
              <a:rPr lang="en-US" sz="2400" b="1" i="1" dirty="0">
                <a:solidFill>
                  <a:srgbClr val="C00000"/>
                </a:solidFill>
              </a:rPr>
              <a:t>e</a:t>
            </a:r>
            <a:r>
              <a:rPr lang="en-US" sz="2400" dirty="0"/>
              <a:t> tese em casos repetitivos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III:</a:t>
            </a:r>
            <a:r>
              <a:rPr lang="en-US" sz="2400" dirty="0"/>
              <a:t> Depósito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400" b="1" dirty="0"/>
              <a:t>IV:</a:t>
            </a:r>
            <a:r>
              <a:rPr lang="en-US" sz="2400" dirty="0"/>
              <a:t> Prova documental a que o réu “não oponha prova capaz de gerar dúvida razoável”</a:t>
            </a: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460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Efetivação da tutela provisória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Não só elementos de </a:t>
            </a:r>
            <a:r>
              <a:rPr lang="pt-BR" sz="2400" b="1" i="1" dirty="0">
                <a:solidFill>
                  <a:srgbClr val="0070C0"/>
                </a:solidFill>
              </a:rPr>
              <a:t>concessão</a:t>
            </a:r>
            <a:r>
              <a:rPr lang="pt-BR" sz="2400" dirty="0"/>
              <a:t>. Como </a:t>
            </a:r>
            <a:r>
              <a:rPr lang="pt-BR" sz="2400" b="1" i="1" dirty="0">
                <a:solidFill>
                  <a:srgbClr val="0070C0"/>
                </a:solidFill>
              </a:rPr>
              <a:t>efetivar</a:t>
            </a:r>
            <a:r>
              <a:rPr lang="pt-BR" sz="2400" b="1" dirty="0"/>
              <a:t>?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Referenciais: arts. 297, 519, 520, 521 e 527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de </a:t>
            </a:r>
            <a:r>
              <a:rPr lang="pt-BR" sz="2400" i="1" u="sng" dirty="0"/>
              <a:t>decisão</a:t>
            </a:r>
            <a:r>
              <a:rPr lang="pt-BR" sz="2400" dirty="0"/>
              <a:t> = </a:t>
            </a:r>
            <a:r>
              <a:rPr lang="pt-BR" sz="2400" b="1" u="sng" dirty="0">
                <a:solidFill>
                  <a:srgbClr val="0070C0"/>
                </a:solidFill>
              </a:rPr>
              <a:t>efetivação</a:t>
            </a:r>
            <a:r>
              <a:rPr lang="pt-BR" sz="2400" dirty="0">
                <a:solidFill>
                  <a:srgbClr val="0070C0"/>
                </a:solidFill>
              </a:rPr>
              <a:t> </a:t>
            </a:r>
            <a:r>
              <a:rPr lang="pt-BR" sz="2400" b="1" i="1" dirty="0">
                <a:solidFill>
                  <a:srgbClr val="0070C0"/>
                </a:solidFill>
              </a:rPr>
              <a:t>imediata</a:t>
            </a:r>
            <a:r>
              <a:rPr lang="pt-BR" sz="2400" dirty="0">
                <a:solidFill>
                  <a:srgbClr val="0070C0"/>
                </a:solidFill>
              </a:rPr>
              <a:t> de títulos executivos judiciais </a:t>
            </a:r>
            <a:r>
              <a:rPr lang="pt-BR" sz="2400" b="1" i="1" dirty="0">
                <a:solidFill>
                  <a:srgbClr val="0070C0"/>
                </a:solidFill>
              </a:rPr>
              <a:t>provisórios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Referencial do art. 520: satisfação mediante caução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Art. 300 § 1º (para </a:t>
            </a:r>
            <a:r>
              <a:rPr lang="pt-BR" sz="2200" b="1" i="1" dirty="0">
                <a:solidFill>
                  <a:srgbClr val="0070C0"/>
                </a:solidFill>
              </a:rPr>
              <a:t>concessão</a:t>
            </a:r>
            <a:r>
              <a:rPr lang="pt-BR" sz="2200" dirty="0"/>
              <a:t>). Em rigor, para </a:t>
            </a:r>
            <a:r>
              <a:rPr lang="pt-BR" sz="2200" b="1" i="1" dirty="0">
                <a:solidFill>
                  <a:srgbClr val="0070C0"/>
                </a:solidFill>
              </a:rPr>
              <a:t>efetivação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As hipóteses de dispensa de caução (521)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Efetivação consoante a modalidade obrigacional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Tipicidade </a:t>
            </a:r>
            <a:r>
              <a:rPr lang="pt-BR" sz="2200" i="1" dirty="0"/>
              <a:t>x</a:t>
            </a:r>
            <a:r>
              <a:rPr lang="pt-BR" sz="2200" dirty="0"/>
              <a:t> atipicidade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pt-BR" sz="2100" dirty="0"/>
              <a:t>As possibilidades do art. 139 IV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Agravo de instrumento </a:t>
            </a:r>
            <a:r>
              <a:rPr lang="pt-BR" sz="2400" i="1" dirty="0"/>
              <a:t>e/ou</a:t>
            </a:r>
            <a:r>
              <a:rPr lang="pt-BR" sz="2400" dirty="0"/>
              <a:t> Impugnação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Duplo grau </a:t>
            </a:r>
            <a:r>
              <a:rPr lang="en-US" sz="2200" b="1" dirty="0">
                <a:solidFill>
                  <a:srgbClr val="FF0000"/>
                </a:solidFill>
              </a:rPr>
              <a:t>(?)</a:t>
            </a:r>
            <a:endParaRPr lang="pt-BR" sz="2200" b="1" dirty="0">
              <a:solidFill>
                <a:srgbClr val="FF0000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22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49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Ainda a efetivação da tutela provisória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75" y="882959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Flexibilização (necessária) quando TP fundamentada em </a:t>
            </a:r>
            <a:r>
              <a:rPr lang="pt-BR" sz="2400" dirty="0">
                <a:solidFill>
                  <a:srgbClr val="0070C0"/>
                </a:solidFill>
              </a:rPr>
              <a:t>urgência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b="1" dirty="0">
                <a:solidFill>
                  <a:srgbClr val="FF0000"/>
                </a:solidFill>
              </a:rPr>
              <a:t>(?)</a:t>
            </a:r>
            <a:endParaRPr lang="pt-BR" sz="2400" dirty="0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Flexibilização quando TP relacionada a alimentos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Que tipos de alimentos </a:t>
            </a:r>
            <a:r>
              <a:rPr lang="pt-BR" sz="2200" b="1" dirty="0">
                <a:solidFill>
                  <a:srgbClr val="FF0000"/>
                </a:solidFill>
              </a:rPr>
              <a:t>(?)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tx1">
                  <a:lumMod val="50000"/>
                  <a:lumOff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Quando se tratar de Poder Público (art. 1.059)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Observância ao modelo constitucional: consequências e possibilidades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Conceitos vagos (“no que couber”) e a (indispensável) motivação judicial (art. 489 § 1º II)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A revisão do tema 692 no âmbito do STJ</a:t>
            </a:r>
            <a:endParaRPr lang="pt-BR" sz="22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Responsabilidade </a:t>
            </a:r>
            <a:r>
              <a:rPr lang="pt-BR" sz="2400" i="1" dirty="0"/>
              <a:t>objetiva</a:t>
            </a:r>
            <a:r>
              <a:rPr lang="pt-BR" sz="2400" dirty="0"/>
              <a:t> no mesmo processo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24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spc="1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451</Words>
  <Application>Microsoft Office PowerPoint</Application>
  <PresentationFormat>Apresentação na tela (4:3)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 New</vt:lpstr>
      <vt:lpstr>Wingdings</vt:lpstr>
      <vt:lpstr>Design padrão</vt:lpstr>
      <vt:lpstr>Técnicas para obtenção e efetivação da tutela provisória</vt:lpstr>
      <vt:lpstr>Considerações introdutórias</vt:lpstr>
      <vt:lpstr>Tutela de urgência</vt:lpstr>
      <vt:lpstr>Tutela da evidência</vt:lpstr>
      <vt:lpstr>Efetivação da tutela provisória</vt:lpstr>
      <vt:lpstr>Ainda a efetivação da tutela provisória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258</cp:revision>
  <cp:lastPrinted>2017-05-10T19:10:53Z</cp:lastPrinted>
  <dcterms:created xsi:type="dcterms:W3CDTF">2007-03-23T14:32:10Z</dcterms:created>
  <dcterms:modified xsi:type="dcterms:W3CDTF">2019-10-28T15:45:40Z</dcterms:modified>
</cp:coreProperties>
</file>