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0" r:id="rId2"/>
    <p:sldId id="292" r:id="rId3"/>
    <p:sldId id="304" r:id="rId4"/>
    <p:sldId id="303" r:id="rId5"/>
    <p:sldId id="293" r:id="rId6"/>
    <p:sldId id="296" r:id="rId7"/>
    <p:sldId id="297" r:id="rId8"/>
    <p:sldId id="298" r:id="rId9"/>
    <p:sldId id="299" r:id="rId10"/>
    <p:sldId id="300" r:id="rId11"/>
    <p:sldId id="301" r:id="rId12"/>
    <p:sldId id="305" r:id="rId13"/>
    <p:sldId id="307" r:id="rId14"/>
    <p:sldId id="308" r:id="rId15"/>
    <p:sldId id="309" r:id="rId16"/>
    <p:sldId id="310" r:id="rId17"/>
    <p:sldId id="306" r:id="rId18"/>
    <p:sldId id="312" r:id="rId19"/>
    <p:sldId id="313" r:id="rId20"/>
  </p:sldIdLst>
  <p:sldSz cx="9144000" cy="6858000" type="screen4x3"/>
  <p:notesSz cx="6888163" cy="1002188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2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23/03/2018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2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2020" y="0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23/03/2018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08563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05" tIns="45802" rIns="91605" bIns="45802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500" y="4761193"/>
            <a:ext cx="5511166" cy="4509849"/>
          </a:xfrm>
          <a:prstGeom prst="rect">
            <a:avLst/>
          </a:prstGeom>
        </p:spPr>
        <p:txBody>
          <a:bodyPr vert="horz" lIns="91605" tIns="45802" rIns="91605" bIns="45802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2020" y="9519203"/>
            <a:ext cx="2984553" cy="501095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PROVISÓRIA</a:t>
            </a:r>
            <a:endParaRPr lang="pt-BR" sz="2800" b="1" dirty="0" smtClean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36037" y="2168072"/>
            <a:ext cx="848443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4000" b="1" dirty="0" smtClean="0">
                <a:solidFill>
                  <a:schemeClr val="accent2">
                    <a:lumMod val="75000"/>
                  </a:schemeClr>
                </a:solidFill>
              </a:rPr>
              <a:t>CIESA </a:t>
            </a:r>
            <a:endParaRPr lang="pt-BR" altLang="pt-BR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800" b="1" dirty="0" smtClean="0">
                <a:solidFill>
                  <a:schemeClr val="accent2">
                    <a:lumMod val="75000"/>
                  </a:schemeClr>
                </a:solidFill>
              </a:rPr>
              <a:t>Curso de Pós-Graduação (especialização </a:t>
            </a:r>
            <a:r>
              <a:rPr lang="pt-BR" altLang="pt-BR" sz="2800" b="1" i="1" dirty="0" smtClean="0">
                <a:solidFill>
                  <a:schemeClr val="accent2">
                    <a:lumMod val="75000"/>
                  </a:schemeClr>
                </a:solidFill>
              </a:rPr>
              <a:t>lato sensu</a:t>
            </a:r>
            <a:r>
              <a:rPr lang="pt-BR" altLang="pt-BR" sz="2800" b="1" dirty="0" smtClean="0">
                <a:solidFill>
                  <a:schemeClr val="accent2">
                    <a:lumMod val="75000"/>
                  </a:schemeClr>
                </a:solidFill>
              </a:rPr>
              <a:t>) em Direito Civil e Processual Civil </a:t>
            </a:r>
          </a:p>
          <a:p>
            <a:pPr algn="ctr" eaLnBrk="1" hangingPunct="1"/>
            <a:r>
              <a:rPr lang="pt-BR" altLang="pt-BR" sz="2800" b="1" dirty="0" smtClean="0">
                <a:solidFill>
                  <a:schemeClr val="accent2">
                    <a:lumMod val="75000"/>
                  </a:schemeClr>
                </a:solidFill>
              </a:rPr>
              <a:t>(turma 21)</a:t>
            </a:r>
          </a:p>
          <a:p>
            <a:pPr algn="ctr" eaLnBrk="1" hangingPunct="1"/>
            <a:endParaRPr lang="pt-BR" altLang="pt-BR" sz="2000" b="1" dirty="0" smtClean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400" b="1" dirty="0" smtClean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400" b="1" dirty="0" smtClean="0">
                <a:solidFill>
                  <a:srgbClr val="C00000"/>
                </a:solidFill>
              </a:rPr>
              <a:t>Manaus, AM, 22 a 24 de março de 2018</a:t>
            </a:r>
          </a:p>
          <a:p>
            <a:pPr algn="ctr" eaLnBrk="1" hangingPunct="1"/>
            <a:r>
              <a:rPr lang="pt-BR" altLang="pt-BR" sz="2800" b="1" dirty="0" smtClean="0">
                <a:solidFill>
                  <a:schemeClr val="accent2">
                    <a:lumMod val="75000"/>
                  </a:schemeClr>
                </a:solidFill>
              </a:rPr>
              <a:t>Cassio </a:t>
            </a:r>
            <a:r>
              <a:rPr lang="pt-BR" altLang="pt-BR" sz="2800" b="1" dirty="0">
                <a:solidFill>
                  <a:schemeClr val="accent2">
                    <a:lumMod val="75000"/>
                  </a:schemeClr>
                </a:solidFill>
              </a:rPr>
              <a:t>Scarpinella Bueno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www.scarpinellabueno.com 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Tutela cautelar antecedente</a:t>
            </a:r>
            <a:endParaRPr lang="pt-BR" sz="3600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Petição inicial com “direito que se pretende assegurar” e o “perigo de dano ou o risco ao resultado útil do processo” (305)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Conversão para TA e observância do 303 (305 par. único)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Cita o réu para contestar em 5 dias (306)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Se contestar, procedimento comum (307 par ún)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Efetivada a cautelar, pedido principal em 30 dias nos mesmos autos (308)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Cumulação dos pedidos (308 § 1º)</a:t>
            </a:r>
            <a:endParaRPr lang="pt-BR" sz="2600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Possível alteração da causa de pedir (308 § 2º)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Partes </a:t>
            </a:r>
            <a:r>
              <a:rPr lang="en-US" sz="2600" i="1" dirty="0">
                <a:solidFill>
                  <a:srgbClr val="C00000"/>
                </a:solidFill>
              </a:rPr>
              <a:t>intimadas</a:t>
            </a:r>
            <a:r>
              <a:rPr lang="en-US" sz="2600" dirty="0"/>
              <a:t> para ACM (308 § 3º</a:t>
            </a:r>
            <a:r>
              <a:rPr lang="en-US" sz="2600" dirty="0" smtClean="0"/>
              <a:t>)</a:t>
            </a:r>
            <a:endParaRPr lang="en-US" sz="26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101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Tutela da evidência</a:t>
            </a:r>
            <a:endParaRPr lang="pt-BR" sz="3600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Concessão independe de “perigo de dano ou de risco ao resultado útil do processo” (311)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Liminar nos incisos II </a:t>
            </a:r>
            <a:r>
              <a:rPr lang="en-US" sz="2600" dirty="0">
                <a:solidFill>
                  <a:srgbClr val="C00000"/>
                </a:solidFill>
              </a:rPr>
              <a:t>(ADI 5492)</a:t>
            </a:r>
            <a:r>
              <a:rPr lang="en-US" sz="2600" dirty="0"/>
              <a:t> e III</a:t>
            </a:r>
            <a:endParaRPr lang="pt-BR" sz="26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Hipóteses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Abuso do direito de defesa ou manifesto propósito </a:t>
            </a:r>
            <a:r>
              <a:rPr lang="en-US" sz="2600" dirty="0" smtClean="0"/>
              <a:t>protelatório (inciso I)</a:t>
            </a:r>
            <a:endParaRPr lang="en-US" sz="2600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Fatos provados documentalmente </a:t>
            </a:r>
            <a:r>
              <a:rPr lang="en-US" sz="2600" b="1" i="1" dirty="0">
                <a:solidFill>
                  <a:srgbClr val="C00000"/>
                </a:solidFill>
              </a:rPr>
              <a:t>e</a:t>
            </a:r>
            <a:r>
              <a:rPr lang="en-US" sz="2600" dirty="0"/>
              <a:t> tese em casos </a:t>
            </a:r>
            <a:r>
              <a:rPr lang="en-US" sz="2600" dirty="0" smtClean="0"/>
              <a:t>repetitivos (inciso II)</a:t>
            </a:r>
            <a:endParaRPr lang="en-US" sz="2600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Depósito (inciso III)</a:t>
            </a:r>
            <a:endParaRPr lang="en-US" sz="2600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Prova documental a que o réu “não oponha prova capaz de gerar dúvida razoável</a:t>
            </a:r>
            <a:r>
              <a:rPr lang="en-US" sz="2600" dirty="0" smtClean="0"/>
              <a:t>” (inciso IV)</a:t>
            </a:r>
            <a:endParaRPr lang="en-US" sz="2600" dirty="0"/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Retirar efeito suspensivo da apelação (1012 § 1</a:t>
            </a:r>
            <a:r>
              <a:rPr lang="en-US" baseline="30000" dirty="0"/>
              <a:t>o</a:t>
            </a:r>
            <a:r>
              <a:rPr lang="en-US" dirty="0"/>
              <a:t> V</a:t>
            </a:r>
            <a:r>
              <a:rPr lang="en-US" dirty="0" smtClean="0"/>
              <a:t>)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46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Tutela provisória e Poder Público</a:t>
            </a:r>
            <a:endParaRPr lang="pt-BR" sz="3600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652" y="1080877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 Art. 1.059. À tutela provisória requerida contra a Fazenda Pública aplica-se o disposto nos arts. 1º a 4º da Lei n. 8.437, de 30 de junho de 1992, e no art. 7º, § 2º, da Lei n. 12.016, de 7 de agosto de 2009.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258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Lei n. 8.437/1992 (1)</a:t>
            </a:r>
            <a:endParaRPr lang="pt-BR" sz="3600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652" y="1080877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Art. 1º </a:t>
            </a:r>
            <a:r>
              <a:rPr lang="pt-BR" sz="2800" i="1" dirty="0"/>
              <a:t>caput</a:t>
            </a:r>
            <a:r>
              <a:rPr lang="pt-BR" sz="2800" dirty="0"/>
              <a:t>: não cabe TP se for vedada liminar em MS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Art. 1º § 1º: não cabe TP se MS for de competência do Tribunal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Art. 1º § 2º</a:t>
            </a:r>
            <a:r>
              <a:rPr lang="pt-BR" sz="2400" b="1" dirty="0"/>
              <a:t>:</a:t>
            </a:r>
            <a:r>
              <a:rPr lang="pt-BR" sz="2400" dirty="0"/>
              <a:t> exceto AP e ACP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Art. 1º § 3º: não cabe TP se houver esgotamento do objeto da ação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Art. 1º § 4º: Intimação do dirigente da entidade e do representante judicial (art. 79)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Art. 1º § 5º: não cabe TP para compensação de créditos tributários e </a:t>
            </a:r>
            <a:r>
              <a:rPr lang="pt-BR" sz="2800" dirty="0" smtClean="0"/>
              <a:t>previdenciários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407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Lei n. 8.437/1992 (2)</a:t>
            </a:r>
            <a:endParaRPr lang="pt-BR" sz="3600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652" y="1080877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Art. 2º: contraditório prévio em 72 horas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Art. 3º: Recurso “voluntário e </a:t>
            </a:r>
            <a:r>
              <a:rPr lang="pt-BR" sz="2800" i="1" dirty="0"/>
              <a:t>ex officio</a:t>
            </a:r>
            <a:r>
              <a:rPr lang="pt-BR" sz="2800" dirty="0"/>
              <a:t>” com efeito suspensivo se houver outorga ou adição de vencimentos ou reclassificação funcional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Art. 4º: Pedido de suspensão de tutela provisória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Contraditório prévio (§ 2º)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Agravo interno (§ 3º</a:t>
            </a:r>
            <a:r>
              <a:rPr lang="pt-BR" sz="2400" dirty="0" smtClean="0"/>
              <a:t>)</a:t>
            </a: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sz="2200" dirty="0" smtClean="0"/>
              <a:t>Prazo de 15 dias </a:t>
            </a:r>
            <a:r>
              <a:rPr lang="en-US" sz="2200" i="1" dirty="0" smtClean="0"/>
              <a:t>úteis</a:t>
            </a:r>
            <a:r>
              <a:rPr lang="en-US" sz="2200" dirty="0" smtClean="0"/>
              <a:t> (art. 1070 CPC 2015)</a:t>
            </a:r>
            <a:endParaRPr lang="pt-BR" sz="2200" dirty="0"/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Pedido de suspensão da não-suspensão (§ 4º)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Suspensão “coletiva” (§ 8º)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“Ultra-atividade” da suspensão (§ </a:t>
            </a:r>
            <a:r>
              <a:rPr lang="pt-BR" sz="2400" dirty="0" smtClean="0"/>
              <a:t>9º)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838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Lei n. 12.016/2009</a:t>
            </a:r>
            <a:endParaRPr lang="pt-BR" sz="3600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652" y="1080877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Art. 7º § 2º. Não será concedida medida liminar que tenha por objeto: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Compensação de créditos tributários</a:t>
            </a: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pt-BR" sz="2200" dirty="0"/>
              <a:t>Súm. 212 do STJ + art. 1º § 5º Lei 8.437/1992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Entrega de mercadorias e bens provenientes do exterior</a:t>
            </a: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pt-BR" sz="2200" dirty="0"/>
              <a:t>Lei n. 2.410/1955 + Lei n. 2.770/1956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Reclassificação ou equiparação de servidores públicos e a concessão de aumento ou a extensão de vantagens ou pagamento de qualquer natureza.</a:t>
            </a: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pt-BR" sz="2200" dirty="0"/>
              <a:t>Lei n. 4.348/1964 + Lei n. </a:t>
            </a:r>
            <a:r>
              <a:rPr lang="pt-BR" sz="2200" dirty="0" smtClean="0"/>
              <a:t>5.021/1966</a:t>
            </a:r>
            <a:endParaRPr lang="pt-BR" sz="22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029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Questionamentos</a:t>
            </a:r>
            <a:endParaRPr lang="pt-BR" sz="3600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628" y="916427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Constitucionalidade das restrições/limitações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Art. 1º do CPC de 2015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STF e ADC 4: um “precedente</a:t>
            </a:r>
            <a:r>
              <a:rPr lang="pt-BR" sz="2400" dirty="0" smtClean="0"/>
              <a:t>”</a:t>
            </a:r>
            <a:endParaRPr lang="pt-BR" sz="2400" b="1" dirty="0">
              <a:solidFill>
                <a:srgbClr val="FF0000"/>
              </a:solidFill>
            </a:endParaRP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Constitucionalidade do pedido de suspensão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Competência originária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Isonomia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/>
              <a:t>Necessidade </a:t>
            </a:r>
            <a:r>
              <a:rPr lang="pt-BR" sz="2400" dirty="0" smtClean="0"/>
              <a:t>no sistema processual atual</a:t>
            </a:r>
            <a:endParaRPr lang="pt-BR" sz="2400" dirty="0"/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Aplicação restritiva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r>
              <a:rPr lang="pt-BR" sz="2800" dirty="0"/>
              <a:t>Aplicação à tutela provisória </a:t>
            </a:r>
            <a:r>
              <a:rPr lang="pt-BR" sz="2800" b="1" dirty="0"/>
              <a:t>de </a:t>
            </a:r>
            <a:r>
              <a:rPr lang="pt-BR" sz="2800" b="1" dirty="0" smtClean="0"/>
              <a:t>evidência</a:t>
            </a:r>
            <a:endParaRPr lang="pt-BR" sz="2800" b="1" dirty="0" smtClean="0">
              <a:solidFill>
                <a:srgbClr val="FF0000"/>
              </a:solidFill>
            </a:endParaRP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  <a:defRPr/>
            </a:pPr>
            <a:r>
              <a:rPr lang="en-US" sz="2800" b="1" dirty="0" smtClean="0"/>
              <a:t>Estabilização</a:t>
            </a:r>
            <a:r>
              <a:rPr lang="en-US" sz="2800" dirty="0" smtClean="0"/>
              <a:t> da TP contra o Poder Público</a:t>
            </a:r>
            <a:endParaRPr lang="pt-BR" sz="2800" b="1" dirty="0">
              <a:solidFill>
                <a:srgbClr val="FF0000"/>
              </a:solidFill>
            </a:endParaRPr>
          </a:p>
          <a:p>
            <a:pPr marL="0" indent="0">
              <a:buClr>
                <a:srgbClr val="FF0000"/>
              </a:buClr>
              <a:buNone/>
              <a:defRPr/>
            </a:pP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18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Reflexões finais</a:t>
            </a:r>
            <a:endParaRPr lang="pt-BR" sz="3600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764704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Avanço ou retrocesso </a:t>
            </a:r>
            <a:r>
              <a:rPr lang="pt-BR" sz="2800" b="1" dirty="0">
                <a:solidFill>
                  <a:srgbClr val="FF0000"/>
                </a:solidFill>
              </a:rPr>
              <a:t>(?)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 smtClean="0"/>
              <a:t>A </a:t>
            </a:r>
            <a:r>
              <a:rPr lang="en-US" sz="2800" dirty="0"/>
              <a:t>prática forense e </a:t>
            </a:r>
            <a:r>
              <a:rPr lang="en-US" sz="2800" dirty="0" smtClean="0"/>
              <a:t>seus (novos) </a:t>
            </a:r>
            <a:r>
              <a:rPr lang="en-US" sz="2800" dirty="0"/>
              <a:t>desafios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Distinção entre tutela </a:t>
            </a:r>
            <a:r>
              <a:rPr lang="en-US" sz="2600" i="1" dirty="0" smtClean="0"/>
              <a:t>antecipada</a:t>
            </a:r>
            <a:r>
              <a:rPr lang="en-US" sz="2600" dirty="0" smtClean="0"/>
              <a:t> </a:t>
            </a:r>
            <a:r>
              <a:rPr lang="en-US" sz="2600" b="1" i="1" dirty="0" smtClean="0">
                <a:solidFill>
                  <a:srgbClr val="C00000"/>
                </a:solidFill>
              </a:rPr>
              <a:t>x</a:t>
            </a:r>
            <a:r>
              <a:rPr lang="en-US" sz="2600" dirty="0" smtClean="0"/>
              <a:t> tutela </a:t>
            </a:r>
            <a:r>
              <a:rPr lang="en-US" sz="2600" i="1" dirty="0" smtClean="0"/>
              <a:t>cautelar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Procedimentos cautelares nominados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Negócios </a:t>
            </a:r>
            <a:r>
              <a:rPr lang="en-US" sz="2600" dirty="0"/>
              <a:t>jurídicos </a:t>
            </a:r>
            <a:r>
              <a:rPr lang="en-US" sz="2600" dirty="0" smtClean="0"/>
              <a:t>processuais (art. 190) </a:t>
            </a:r>
            <a:r>
              <a:rPr lang="en-US" sz="2600" dirty="0"/>
              <a:t>e tutela </a:t>
            </a:r>
            <a:r>
              <a:rPr lang="en-US" sz="2600" dirty="0" smtClean="0"/>
              <a:t>provisória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Direito jurisprudencial, tutela provisória e segurança jurídica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Tutela provisória em suas diversas manifestações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Tutela provisória no âmbito recursal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 smtClean="0"/>
              <a:t>O “modelo cooperativo de processo” (art. 6º) </a:t>
            </a:r>
            <a:r>
              <a:rPr lang="en-US" sz="2800" dirty="0"/>
              <a:t>como </a:t>
            </a:r>
            <a:r>
              <a:rPr lang="en-US" sz="2800" dirty="0" smtClean="0"/>
              <a:t>solução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732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1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=""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1300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=""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514" y="1209222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=""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522" y="1777858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=""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3006309"/>
            <a:ext cx="2676593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tângulo 12">
            <a:extLst>
              <a:ext uri="{FF2B5EF4-FFF2-40B4-BE49-F238E27FC236}">
                <a16:creationId xmlns="" xmlns:a16="http://schemas.microsoft.com/office/drawing/2014/main" id="{BA580D35-9103-487E-AFC6-B00F202A5DFB}"/>
              </a:ext>
            </a:extLst>
          </p:cNvPr>
          <p:cNvSpPr/>
          <p:nvPr/>
        </p:nvSpPr>
        <p:spPr>
          <a:xfrm>
            <a:off x="47881" y="5533225"/>
            <a:ext cx="556936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457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" name="Picture 2" descr="http://images.livrariasaraiva.com.br/imagemnet/imagem.aspx/?pro_id=9416826&amp;qld=90&amp;l=430&amp;a=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34" y="1036784"/>
            <a:ext cx="3453834" cy="448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6A28F1D1-3037-4CE6-BB67-A0F2CCF9F3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036784"/>
            <a:ext cx="3168352" cy="448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301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Considerações iniciais (1)</a:t>
            </a:r>
            <a:endParaRPr lang="pt-BR" sz="3600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As reformas de 1994 e seu impacto no CPC 1973</a:t>
            </a:r>
          </a:p>
          <a:p>
            <a:pPr marL="800100" lvl="3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Reconstrução </a:t>
            </a:r>
            <a:r>
              <a:rPr lang="en-US" sz="2400" dirty="0"/>
              <a:t>da dogmática do direito processual civil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 smtClean="0"/>
              <a:t>O “modelo constitucional do direito</a:t>
            </a:r>
            <a:r>
              <a:rPr lang="en-US" sz="2800" dirty="0"/>
              <a:t> </a:t>
            </a:r>
            <a:r>
              <a:rPr lang="en-US" sz="2800" dirty="0" smtClean="0"/>
              <a:t>processual civil”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Princípios constitucionais do direito processual civil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Organização judiciária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Funções essenciais à Administração da Justiça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Procedimentos jurisdicionais constitucionalmente diferenciados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Aplicações e alcance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O </a:t>
            </a:r>
            <a:r>
              <a:rPr lang="en-US" dirty="0"/>
              <a:t>CPC de 2015 e seu momento </a:t>
            </a:r>
            <a:r>
              <a:rPr lang="en-US" dirty="0" smtClean="0"/>
              <a:t>histórico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O papel de suas “normas fundamentais”, em especial seu art. 1º</a:t>
            </a:r>
            <a:endParaRPr lang="en-US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en-US" sz="2800" dirty="0" smtClean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183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Considerações iniciais (2)</a:t>
            </a:r>
            <a:endParaRPr lang="pt-BR" sz="3600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 smtClean="0"/>
              <a:t>O </a:t>
            </a:r>
            <a:r>
              <a:rPr lang="en-US" sz="2800" b="1" dirty="0" smtClean="0">
                <a:solidFill>
                  <a:srgbClr val="FF0000"/>
                </a:solidFill>
              </a:rPr>
              <a:t>neoconcretismo</a:t>
            </a:r>
            <a:r>
              <a:rPr lang="en-US" sz="2800" dirty="0" smtClean="0"/>
              <a:t> e a ênfase na </a:t>
            </a:r>
            <a:r>
              <a:rPr lang="en-US" sz="2800" i="1" dirty="0" smtClean="0"/>
              <a:t>tutela jurisdicional</a:t>
            </a:r>
          </a:p>
          <a:p>
            <a:pPr marL="800100" lvl="3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Tutela jurisdicional (classificações)</a:t>
            </a:r>
            <a:endParaRPr lang="en-US" sz="2600" dirty="0"/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Perspectiva de </a:t>
            </a:r>
            <a:r>
              <a:rPr lang="en-US" sz="2400" i="1" dirty="0" smtClean="0"/>
              <a:t>dano</a:t>
            </a:r>
            <a:r>
              <a:rPr lang="en-US" sz="2400" dirty="0" smtClean="0"/>
              <a:t> (preventiva </a:t>
            </a:r>
            <a:r>
              <a:rPr lang="en-US" sz="2400" i="1" dirty="0" smtClean="0"/>
              <a:t>x</a:t>
            </a:r>
            <a:r>
              <a:rPr lang="en-US" sz="2400" dirty="0" smtClean="0"/>
              <a:t> repressiva)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Necessidade de </a:t>
            </a:r>
            <a:r>
              <a:rPr lang="en-US" sz="2400" i="1" dirty="0" smtClean="0"/>
              <a:t>confirmação</a:t>
            </a:r>
            <a:r>
              <a:rPr lang="en-US" sz="2400" dirty="0" smtClean="0"/>
              <a:t> (</a:t>
            </a:r>
            <a:r>
              <a:rPr lang="en-US" sz="2400" dirty="0" err="1" smtClean="0"/>
              <a:t>provisória</a:t>
            </a:r>
            <a:r>
              <a:rPr lang="en-US" sz="2400" smtClean="0"/>
              <a:t> </a:t>
            </a:r>
            <a:r>
              <a:rPr lang="en-US" sz="2400" i="1" smtClean="0"/>
              <a:t>x</a:t>
            </a:r>
            <a:r>
              <a:rPr lang="en-US" sz="2400"/>
              <a:t> </a:t>
            </a:r>
            <a:r>
              <a:rPr lang="en-US" sz="2400" smtClean="0"/>
              <a:t>definitiva</a:t>
            </a:r>
            <a:r>
              <a:rPr lang="en-US" sz="2400" dirty="0" smtClean="0"/>
              <a:t>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i="1" dirty="0" smtClean="0"/>
              <a:t>Momento</a:t>
            </a:r>
            <a:r>
              <a:rPr lang="en-US" sz="2400" dirty="0" smtClean="0"/>
              <a:t> de </a:t>
            </a:r>
            <a:r>
              <a:rPr lang="en-US" sz="2400" i="1" dirty="0" smtClean="0"/>
              <a:t>prestação</a:t>
            </a:r>
            <a:r>
              <a:rPr lang="en-US" sz="2400" dirty="0" smtClean="0"/>
              <a:t> (antecipada </a:t>
            </a:r>
            <a:r>
              <a:rPr lang="en-US" sz="2400" i="1" dirty="0" smtClean="0"/>
              <a:t>x</a:t>
            </a:r>
            <a:r>
              <a:rPr lang="en-US" sz="2400" dirty="0" smtClean="0"/>
              <a:t> ulterior)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i="1" dirty="0" smtClean="0"/>
              <a:t>Modo</a:t>
            </a:r>
            <a:r>
              <a:rPr lang="en-US" sz="2400" dirty="0" smtClean="0"/>
              <a:t> de </a:t>
            </a:r>
            <a:r>
              <a:rPr lang="en-US" sz="2400" i="1" dirty="0" smtClean="0"/>
              <a:t>prestação</a:t>
            </a:r>
            <a:r>
              <a:rPr lang="en-US" sz="2400" dirty="0" smtClean="0"/>
              <a:t> (</a:t>
            </a:r>
            <a:r>
              <a:rPr lang="en-US" sz="2400" dirty="0" err="1" smtClean="0"/>
              <a:t>satisfativa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assecuratória)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 smtClean="0"/>
              <a:t>Pela </a:t>
            </a:r>
            <a:r>
              <a:rPr lang="en-US" sz="2400" i="1" dirty="0" smtClean="0"/>
              <a:t>eficácia</a:t>
            </a:r>
            <a:r>
              <a:rPr lang="en-US" sz="2400" dirty="0" smtClean="0"/>
              <a:t> (não executiva </a:t>
            </a:r>
            <a:r>
              <a:rPr lang="en-US" sz="2400" i="1" dirty="0" smtClean="0"/>
              <a:t>x</a:t>
            </a:r>
            <a:r>
              <a:rPr lang="en-US" sz="2400" dirty="0" smtClean="0"/>
              <a:t> executiva)</a:t>
            </a:r>
          </a:p>
          <a:p>
            <a:pPr marL="800100" lvl="3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Cognição jurisdicional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Cognição na perspectiva horizontal (plena </a:t>
            </a:r>
            <a:r>
              <a:rPr lang="pt-BR" sz="2400" i="1" dirty="0"/>
              <a:t>ou</a:t>
            </a:r>
            <a:r>
              <a:rPr lang="pt-BR" sz="2400" dirty="0"/>
              <a:t> parcial)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Cognição na perspectiva vertical (exauriente </a:t>
            </a:r>
            <a:r>
              <a:rPr lang="pt-BR" sz="2400" i="1" dirty="0"/>
              <a:t>ou</a:t>
            </a:r>
            <a:r>
              <a:rPr lang="pt-BR" sz="2400" dirty="0"/>
              <a:t> </a:t>
            </a:r>
            <a:r>
              <a:rPr lang="pt-BR" sz="2400" dirty="0" smtClean="0"/>
              <a:t>sumária)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sz="2200" dirty="0" smtClean="0"/>
          </a:p>
          <a:p>
            <a:pPr marL="800100" lvl="3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en-US" sz="2800" dirty="0" smtClean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100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 smtClean="0">
                <a:solidFill>
                  <a:srgbClr val="C00000"/>
                </a:solidFill>
              </a:rPr>
              <a:t>Visão estrutural do CPC 2015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 smtClean="0"/>
              <a:t>Comparação com o CPC 1973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Livros I a V        </a:t>
            </a:r>
            <a:r>
              <a:rPr lang="en-US" sz="2400" b="1" dirty="0" smtClean="0">
                <a:solidFill>
                  <a:srgbClr val="FF0000"/>
                </a:solidFill>
              </a:rPr>
              <a:t>Livro III = Processo Cautelar</a:t>
            </a:r>
            <a:endParaRPr lang="en-US" sz="2400" b="1" dirty="0">
              <a:solidFill>
                <a:srgbClr val="FF0000"/>
              </a:solidFill>
            </a:endParaRPr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None/>
            </a:pPr>
            <a:r>
              <a:rPr lang="en-US" sz="2400" b="1" i="1" dirty="0" smtClean="0">
                <a:solidFill>
                  <a:srgbClr val="FF0000"/>
                </a:solidFill>
              </a:rPr>
              <a:t>       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Partes Geral, Especial e Livro Complementar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 smtClean="0"/>
              <a:t>Parte Geral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/>
              <a:t>Livro I:</a:t>
            </a:r>
            <a:r>
              <a:rPr lang="en-US" sz="2400" dirty="0" smtClean="0"/>
              <a:t> Normas processuais civis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/>
              <a:t>Livro II:</a:t>
            </a:r>
            <a:r>
              <a:rPr lang="en-US" sz="2400" dirty="0" smtClean="0"/>
              <a:t> Função jurisdicional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/>
              <a:t>Livro III:</a:t>
            </a:r>
            <a:r>
              <a:rPr lang="en-US" sz="2400" dirty="0" smtClean="0"/>
              <a:t> Sujeitos do processo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/>
              <a:t>Livro IV:</a:t>
            </a:r>
            <a:r>
              <a:rPr lang="en-US" sz="2400" dirty="0" smtClean="0"/>
              <a:t> Atos processuais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rgbClr val="C00000"/>
                </a:solidFill>
              </a:rPr>
              <a:t>Livro V: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Tutela provisória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/>
              <a:t>Livro VI:</a:t>
            </a:r>
            <a:r>
              <a:rPr lang="en-US" sz="2400" dirty="0" smtClean="0"/>
              <a:t> Formação, suspensão e extinção do processo.</a:t>
            </a:r>
            <a:endParaRPr lang="pt-BR" sz="2400" dirty="0" smtClean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 para cima e para baixo 1"/>
          <p:cNvSpPr/>
          <p:nvPr/>
        </p:nvSpPr>
        <p:spPr>
          <a:xfrm>
            <a:off x="1541303" y="1916832"/>
            <a:ext cx="242316" cy="432048"/>
          </a:xfrm>
          <a:prstGeom prst="upDownArrow">
            <a:avLst>
              <a:gd name="adj1" fmla="val 50000"/>
              <a:gd name="adj2" fmla="val 48237"/>
            </a:avLst>
          </a:prstGeom>
          <a:solidFill>
            <a:srgbClr val="FF0000"/>
          </a:solidFill>
          <a:ln>
            <a:solidFill>
              <a:srgbClr val="AC97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2411760" y="1527945"/>
            <a:ext cx="504056" cy="268608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544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 smtClean="0">
                <a:solidFill>
                  <a:srgbClr val="C00000"/>
                </a:solidFill>
              </a:rPr>
              <a:t>Visão estrutural do CPC 2015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 smtClean="0"/>
              <a:t>Parte Especial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/>
              <a:t>Livro I:</a:t>
            </a:r>
            <a:r>
              <a:rPr lang="en-US" sz="2400" dirty="0" smtClean="0"/>
              <a:t> processo de conhecimento e do cumprimento de sentença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Título I: procedimento comum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Título II: cumprimento da sentença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Título III: procedimentos especiais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/>
              <a:t>Livro II:</a:t>
            </a:r>
            <a:r>
              <a:rPr lang="en-US" sz="2400" dirty="0" smtClean="0"/>
              <a:t> processo de execução (título </a:t>
            </a:r>
            <a:r>
              <a:rPr lang="en-US" sz="2400" i="1" dirty="0" smtClean="0"/>
              <a:t>extrajudicial</a:t>
            </a:r>
            <a:r>
              <a:rPr lang="en-US" sz="2400" dirty="0" smtClean="0"/>
              <a:t>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/>
              <a:t>Livro III: </a:t>
            </a:r>
            <a:r>
              <a:rPr lang="en-US" sz="2400" dirty="0" smtClean="0"/>
              <a:t>processos nos Tribunais e meios de impugnação</a:t>
            </a:r>
            <a:r>
              <a:rPr lang="pt-BR" sz="2400" dirty="0" smtClean="0"/>
              <a:t> das decisões judiciais</a:t>
            </a:r>
            <a:endParaRPr lang="en-US" sz="2400" dirty="0" smtClean="0"/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Título I: ordem dos processos nos Tribunais e processos de competência originária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Título II: recursos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 smtClean="0"/>
              <a:t>Livro Complementar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644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Notas de processo legislativo</a:t>
            </a:r>
            <a:endParaRPr lang="pt-BR" sz="3600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Os problemas do (in)devido processo legislativo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Anteprojeto: Tutela de urgência e tutela da evidência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PLS 166/2010: </a:t>
            </a:r>
            <a:r>
              <a:rPr lang="en-US" sz="2400" dirty="0">
                <a:solidFill>
                  <a:srgbClr val="C00000"/>
                </a:solidFill>
              </a:rPr>
              <a:t>Tutela de urgência e tutela da evidência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PL 8.046/2010: </a:t>
            </a:r>
            <a:r>
              <a:rPr lang="en-US" sz="2400" dirty="0">
                <a:solidFill>
                  <a:srgbClr val="C00000"/>
                </a:solidFill>
              </a:rPr>
              <a:t>Tutela antecipada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 volta ao Senado (art. 65 da CF): </a:t>
            </a:r>
            <a:r>
              <a:rPr lang="en-US" sz="2400" dirty="0">
                <a:solidFill>
                  <a:srgbClr val="C00000"/>
                </a:solidFill>
              </a:rPr>
              <a:t>Tutela provisória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Meras alterações redacionais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 lvl="2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O </a:t>
            </a:r>
            <a:r>
              <a:rPr lang="en-US" sz="2200" u="sng" dirty="0"/>
              <a:t>paradoxo</a:t>
            </a:r>
            <a:r>
              <a:rPr lang="en-US" sz="2200" dirty="0"/>
              <a:t> diante do art. 1º do CPC de 2015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Alocação do tema na Parte Geral do CPC de 2015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Consequências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Exemplo: cumprimento das obrigações de fazer, não-fazer e entrega de </a:t>
            </a:r>
            <a:r>
              <a:rPr lang="en-US" sz="2400" dirty="0" smtClean="0"/>
              <a:t>coisa (insubistência do art. 461 § 3º do CPC de 1973)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03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Disposições gerais</a:t>
            </a:r>
            <a:endParaRPr lang="pt-BR" sz="3600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692696"/>
            <a:ext cx="9136571" cy="5488560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Tutela antecipada + processo cautelar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Fundamentos: </a:t>
            </a:r>
            <a:r>
              <a:rPr lang="en-US" sz="2400" dirty="0" smtClean="0"/>
              <a:t>urgência </a:t>
            </a:r>
            <a:r>
              <a:rPr lang="en-US" sz="2400" i="1" dirty="0" smtClean="0"/>
              <a:t>x</a:t>
            </a:r>
            <a:r>
              <a:rPr lang="en-US" sz="2400" dirty="0" smtClean="0"/>
              <a:t> evidência</a:t>
            </a:r>
            <a:endParaRPr lang="en-US" sz="2400" dirty="0"/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Tipos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Cautelar </a:t>
            </a:r>
            <a:r>
              <a:rPr lang="en-US" sz="2200" i="1" dirty="0"/>
              <a:t>x</a:t>
            </a:r>
            <a:r>
              <a:rPr lang="en-US" sz="2200" dirty="0"/>
              <a:t> antecipada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Antecedente </a:t>
            </a:r>
            <a:r>
              <a:rPr lang="en-US" sz="2200" i="1" dirty="0"/>
              <a:t>x</a:t>
            </a:r>
            <a:r>
              <a:rPr lang="en-US" sz="2200" dirty="0"/>
              <a:t> incidental</a:t>
            </a:r>
            <a:endParaRPr lang="pt-BR" sz="2200" dirty="0"/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297: dever-poder geral de </a:t>
            </a:r>
            <a:r>
              <a:rPr lang="pt-BR" sz="2400" b="1" i="1" dirty="0">
                <a:solidFill>
                  <a:srgbClr val="C00000"/>
                </a:solidFill>
              </a:rPr>
              <a:t>antecipação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C00000"/>
                </a:solidFill>
              </a:rPr>
              <a:t>Efetivação</a:t>
            </a:r>
            <a:r>
              <a:rPr lang="en-US" sz="2200" dirty="0"/>
              <a:t> = </a:t>
            </a:r>
            <a:r>
              <a:rPr lang="en-US" sz="2200" i="1" dirty="0"/>
              <a:t>cumprimento</a:t>
            </a:r>
            <a:r>
              <a:rPr lang="en-US" sz="2200" dirty="0"/>
              <a:t> provisório</a:t>
            </a:r>
            <a:endParaRPr lang="pt-BR" sz="2200" dirty="0"/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301: dever-poder geral de </a:t>
            </a:r>
            <a:r>
              <a:rPr lang="en-US" sz="2400" b="1" i="1" dirty="0">
                <a:solidFill>
                  <a:srgbClr val="C00000"/>
                </a:solidFill>
              </a:rPr>
              <a:t>cautela</a:t>
            </a:r>
          </a:p>
          <a:p>
            <a:pPr marL="742950" lvl="2" indent="-342900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“Qualquer outra medida idônea para </a:t>
            </a:r>
            <a:r>
              <a:rPr lang="pt-BR" sz="2200" b="1" dirty="0">
                <a:solidFill>
                  <a:srgbClr val="C00000"/>
                </a:solidFill>
              </a:rPr>
              <a:t>asseguração</a:t>
            </a:r>
            <a:r>
              <a:rPr lang="pt-BR" sz="2200" dirty="0"/>
              <a:t> do direito”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Responsabilização (302)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Cessação de eficácia (309)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Decadência ou prescrição (310)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Cabimento do agravo de instrumento (1015 I)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Sustentação oral (937 VIII)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Tutela provisória e Fazenda Pública (1059</a:t>
            </a:r>
            <a:r>
              <a:rPr lang="pt-BR" sz="2400" dirty="0" smtClean="0"/>
              <a:t>)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553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Tutela de urgência</a:t>
            </a:r>
            <a:endParaRPr lang="pt-BR" sz="3600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Elementos: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Probabilidade do direito e o </a:t>
            </a:r>
            <a:r>
              <a:rPr lang="pt-BR" sz="2400" b="1" dirty="0">
                <a:solidFill>
                  <a:srgbClr val="FF0000"/>
                </a:solidFill>
              </a:rPr>
              <a:t>perigo de dano ou o risco ao resultado útil do processo</a:t>
            </a:r>
            <a:r>
              <a:rPr lang="pt-BR" sz="2400" dirty="0"/>
              <a:t> (300 </a:t>
            </a:r>
            <a:r>
              <a:rPr lang="pt-BR" sz="2400" i="1" dirty="0"/>
              <a:t>caput</a:t>
            </a:r>
            <a:r>
              <a:rPr lang="pt-BR" sz="2400" dirty="0"/>
              <a:t>).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Caução (300 § 1º)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Liminarmente ou após justificação prévia (300 § 2º)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“Perigo de irreversibilidade dos efeitos da decisão” s</a:t>
            </a:r>
            <a:r>
              <a:rPr lang="en-US" sz="2800" dirty="0"/>
              <a:t>e </a:t>
            </a:r>
            <a:r>
              <a:rPr lang="en-US" sz="2800" b="1" i="1" dirty="0">
                <a:solidFill>
                  <a:srgbClr val="FF0000"/>
                </a:solidFill>
              </a:rPr>
              <a:t>antecipada</a:t>
            </a:r>
            <a:r>
              <a:rPr lang="en-US" sz="2800" dirty="0"/>
              <a:t> (300 § 3º</a:t>
            </a:r>
            <a:r>
              <a:rPr lang="en-US" sz="2800" dirty="0" smtClean="0"/>
              <a:t>)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067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Tutela antecipada antecedente</a:t>
            </a:r>
            <a:endParaRPr lang="pt-BR" sz="3600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Urgência contemporânea à propositura da ação (303)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Concedida, adita a petição inicial (nos mesmos autos) e cita o réu para ACM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Se não aditar, extingue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Petição inicial deve indicar o “benefício” do </a:t>
            </a:r>
            <a:r>
              <a:rPr lang="en-US" sz="2600" i="1" dirty="0"/>
              <a:t>caput</a:t>
            </a:r>
            <a:endParaRPr lang="en-US" sz="26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Estabilização (304)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Se o réu não recorrer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Outros comportamentos </a:t>
            </a:r>
            <a:r>
              <a:rPr lang="en-US" b="1" dirty="0">
                <a:solidFill>
                  <a:srgbClr val="FF0000"/>
                </a:solidFill>
              </a:rPr>
              <a:t>(?)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Demanda futura para rever, reformar ou invalidar em 2 </a:t>
            </a:r>
            <a:r>
              <a:rPr lang="en-US" sz="2600" dirty="0" smtClean="0"/>
              <a:t>anos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Qual é o objeto dessa demanda </a:t>
            </a:r>
            <a:r>
              <a:rPr lang="en-US" b="1" dirty="0" smtClean="0">
                <a:solidFill>
                  <a:srgbClr val="FF0000"/>
                </a:solidFill>
              </a:rPr>
              <a:t>(?)</a:t>
            </a:r>
            <a:endParaRPr lang="en-US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Decisão é </a:t>
            </a:r>
            <a:r>
              <a:rPr lang="en-US" sz="2600" i="1" dirty="0"/>
              <a:t>estável</a:t>
            </a:r>
            <a:r>
              <a:rPr lang="en-US" sz="2600" dirty="0"/>
              <a:t> mas </a:t>
            </a:r>
            <a:r>
              <a:rPr lang="en-US" sz="2600" i="1" dirty="0"/>
              <a:t>não</a:t>
            </a:r>
            <a:r>
              <a:rPr lang="en-US" sz="2600" dirty="0"/>
              <a:t> transita em </a:t>
            </a:r>
            <a:r>
              <a:rPr lang="en-US" sz="2600" dirty="0" smtClean="0"/>
              <a:t>julgado</a:t>
            </a:r>
            <a:endParaRPr lang="en-US" sz="26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426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1295</Words>
  <Application>Microsoft Office PowerPoint</Application>
  <PresentationFormat>Apresentação na tela (4:3)</PresentationFormat>
  <Paragraphs>171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Design padrão</vt:lpstr>
      <vt:lpstr>TUTELA PROVISÓRIA</vt:lpstr>
      <vt:lpstr>Considerações iniciais (1)</vt:lpstr>
      <vt:lpstr>Considerações iniciais (2)</vt:lpstr>
      <vt:lpstr>Visão estrutural do CPC 2015 (1)</vt:lpstr>
      <vt:lpstr>Visão estrutural do CPC 2015 (2)</vt:lpstr>
      <vt:lpstr>Notas de processo legislativo</vt:lpstr>
      <vt:lpstr>Disposições gerais</vt:lpstr>
      <vt:lpstr>Tutela de urgência</vt:lpstr>
      <vt:lpstr>Tutela antecipada antecedente</vt:lpstr>
      <vt:lpstr>Tutela cautelar antecedente</vt:lpstr>
      <vt:lpstr>Tutela da evidência</vt:lpstr>
      <vt:lpstr>Tutela provisória e Poder Público</vt:lpstr>
      <vt:lpstr>Lei n. 8.437/1992 (1)</vt:lpstr>
      <vt:lpstr>Lei n. 8.437/1992 (2)</vt:lpstr>
      <vt:lpstr>Lei n. 12.016/2009</vt:lpstr>
      <vt:lpstr>Questionamentos</vt:lpstr>
      <vt:lpstr>Reflexões finais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SVS13A17</cp:lastModifiedBy>
  <cp:revision>132</cp:revision>
  <cp:lastPrinted>2016-10-07T10:27:57Z</cp:lastPrinted>
  <dcterms:created xsi:type="dcterms:W3CDTF">2007-03-23T14:32:10Z</dcterms:created>
  <dcterms:modified xsi:type="dcterms:W3CDTF">2018-03-23T11:58:51Z</dcterms:modified>
</cp:coreProperties>
</file>