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50" r:id="rId2"/>
    <p:sldId id="352" r:id="rId3"/>
    <p:sldId id="298" r:id="rId4"/>
    <p:sldId id="299" r:id="rId5"/>
    <p:sldId id="353" r:id="rId6"/>
    <p:sldId id="354" r:id="rId7"/>
    <p:sldId id="347" r:id="rId8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3000"/>
    <a:srgbClr val="3A2C00"/>
    <a:srgbClr val="D02800"/>
    <a:srgbClr val="463500"/>
    <a:srgbClr val="663300"/>
    <a:srgbClr val="FF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761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14/04/2020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761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761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r">
              <a:defRPr sz="1200"/>
            </a:lvl1pPr>
          </a:lstStyle>
          <a:p>
            <a:fld id="{F47A31FC-5FAA-4BA6-A104-22C6EF93FD36}" type="datetimeFigureOut">
              <a:rPr lang="pt-BR" smtClean="0"/>
              <a:t>14/04/2020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7" tIns="45303" rIns="90607" bIns="45303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5" y="4716696"/>
            <a:ext cx="5438767" cy="4467701"/>
          </a:xfrm>
          <a:prstGeom prst="rect">
            <a:avLst/>
          </a:prstGeom>
        </p:spPr>
        <p:txBody>
          <a:bodyPr vert="horz" lIns="90607" tIns="45303" rIns="90607" bIns="45303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761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r">
              <a:defRPr sz="1200"/>
            </a:lvl1pPr>
          </a:lstStyle>
          <a:p>
            <a:fld id="{DBFB4160-003B-44D4-A306-3E8058613C3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809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arpinellabueno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191683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4000" b="1" dirty="0">
                <a:solidFill>
                  <a:srgbClr val="C00000"/>
                </a:solidFill>
              </a:rPr>
              <a:t>TUTELA DE URGÊNCIA</a:t>
            </a:r>
            <a:br>
              <a:rPr lang="pt-BR" sz="4000" b="1" dirty="0">
                <a:solidFill>
                  <a:srgbClr val="C00000"/>
                </a:solidFill>
              </a:rPr>
            </a:br>
            <a:r>
              <a:rPr lang="pt-BR" sz="3200" b="1" i="1" dirty="0">
                <a:solidFill>
                  <a:srgbClr val="C00000"/>
                </a:solidFill>
              </a:rPr>
              <a:t>remédio processual em tempos de pandemia</a:t>
            </a:r>
            <a:endParaRPr lang="pt-BR" sz="3600" b="1" i="1" dirty="0">
              <a:solidFill>
                <a:srgbClr val="C0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208086" y="2725895"/>
            <a:ext cx="8712968" cy="2985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b="1" dirty="0">
                <a:solidFill>
                  <a:srgbClr val="C00000"/>
                </a:solidFill>
              </a:rPr>
              <a:t>OAB Bauru </a:t>
            </a:r>
            <a:r>
              <a:rPr lang="pt-BR" altLang="pt-BR" sz="2800" b="1" i="1" dirty="0">
                <a:solidFill>
                  <a:srgbClr val="C00000"/>
                </a:solidFill>
              </a:rPr>
              <a:t>on line</a:t>
            </a:r>
            <a:endParaRPr lang="pt-BR" altLang="pt-BR" sz="2800" b="1" dirty="0">
              <a:solidFill>
                <a:srgbClr val="C00000"/>
              </a:solidFill>
            </a:endParaRPr>
          </a:p>
          <a:p>
            <a:pPr algn="ctr" eaLnBrk="1" hangingPunct="1"/>
            <a:endParaRPr lang="pt-BR" altLang="pt-BR" sz="2800" b="1" dirty="0">
              <a:solidFill>
                <a:srgbClr val="0070C0"/>
              </a:solidFill>
            </a:endParaRPr>
          </a:p>
          <a:p>
            <a:pPr algn="ctr" eaLnBrk="1" hangingPunct="1"/>
            <a:r>
              <a:rPr lang="pt-BR" altLang="pt-BR" sz="2800" b="1" dirty="0">
                <a:solidFill>
                  <a:srgbClr val="0070C0"/>
                </a:solidFill>
              </a:rPr>
              <a:t>14 de abril de 2020</a:t>
            </a:r>
          </a:p>
          <a:p>
            <a:pPr algn="ctr" eaLnBrk="1" hangingPunct="1"/>
            <a:endParaRPr lang="pt-BR" altLang="pt-B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r>
              <a:rPr lang="pt-BR" altLang="pt-BR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Cassio Scarpinella Bueno</a:t>
            </a:r>
            <a:endParaRPr lang="en-US" altLang="pt-BR" sz="2000" b="1" dirty="0">
              <a:solidFill>
                <a:schemeClr val="tx1">
                  <a:lumMod val="65000"/>
                  <a:lumOff val="35000"/>
                </a:schemeClr>
              </a:solidFill>
              <a:hlinkClick r:id="rId2"/>
            </a:endParaRPr>
          </a:p>
          <a:p>
            <a:pPr algn="ctr" eaLnBrk="1" hangingPunct="1"/>
            <a:r>
              <a:rPr lang="en-US" altLang="pt-BR" sz="24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 eaLnBrk="1" hangingPunct="1"/>
            <a:r>
              <a:rPr lang="en-US" altLang="pt-BR" sz="24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6484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Considerações introdutórias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29" y="980728"/>
            <a:ext cx="9136571" cy="504056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Tutela provisória: proposta de compreensão</a:t>
            </a:r>
            <a:endParaRPr lang="pt-BR" sz="2800" dirty="0"/>
          </a:p>
          <a:p>
            <a:pPr lv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Tutela provisória </a:t>
            </a:r>
            <a:r>
              <a:rPr lang="pt-BR" b="1" dirty="0">
                <a:solidFill>
                  <a:srgbClr val="FF0000"/>
                </a:solidFill>
              </a:rPr>
              <a:t>=</a:t>
            </a:r>
            <a:r>
              <a:rPr lang="pt-BR" sz="2400" dirty="0"/>
              <a:t> Tutela antecipada </a:t>
            </a:r>
            <a:r>
              <a:rPr lang="pt-BR" b="1" dirty="0">
                <a:solidFill>
                  <a:srgbClr val="FF0000"/>
                </a:solidFill>
              </a:rPr>
              <a:t>+</a:t>
            </a:r>
            <a:r>
              <a:rPr lang="pt-BR" sz="2400" dirty="0"/>
              <a:t> processo cautelar</a:t>
            </a:r>
          </a:p>
          <a:p>
            <a:pPr lv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Indo além dos limites dos arts. 294 ao 311</a:t>
            </a:r>
            <a:endParaRPr lang="pt-BR" sz="2400" dirty="0"/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Classificações (art. 294):</a:t>
            </a:r>
          </a:p>
          <a:p>
            <a:pPr lv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Fundamentos: </a:t>
            </a:r>
            <a:r>
              <a:rPr lang="en-US" sz="2400" dirty="0">
                <a:solidFill>
                  <a:srgbClr val="FF0000"/>
                </a:solidFill>
              </a:rPr>
              <a:t>urgência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70C0"/>
                </a:solidFill>
              </a:rPr>
              <a:t>evidência</a:t>
            </a:r>
            <a:endParaRPr lang="en-US" sz="2400" dirty="0"/>
          </a:p>
          <a:p>
            <a:pPr lv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Momento: </a:t>
            </a:r>
            <a:r>
              <a:rPr lang="en-US" sz="2400" dirty="0">
                <a:solidFill>
                  <a:srgbClr val="FF0000"/>
                </a:solidFill>
              </a:rPr>
              <a:t>antecedente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70C0"/>
                </a:solidFill>
              </a:rPr>
              <a:t>incidental</a:t>
            </a:r>
          </a:p>
          <a:p>
            <a:pPr lv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Satisfatividade: </a:t>
            </a:r>
            <a:r>
              <a:rPr lang="en-US" sz="2400" dirty="0">
                <a:solidFill>
                  <a:srgbClr val="FF0000"/>
                </a:solidFill>
              </a:rPr>
              <a:t>cautelar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70C0"/>
                </a:solidFill>
              </a:rPr>
              <a:t>antecipada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835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Tutela de urgência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764704"/>
            <a:ext cx="9136571" cy="5488560"/>
          </a:xfrm>
        </p:spPr>
        <p:txBody>
          <a:bodyPr/>
          <a:lstStyle/>
          <a:p>
            <a:pPr>
              <a:spcBef>
                <a:spcPts val="1000"/>
              </a:spcBef>
              <a:spcAft>
                <a:spcPts val="10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800" dirty="0"/>
              <a:t>Pressupostos (300 </a:t>
            </a:r>
            <a:r>
              <a:rPr lang="pt-BR" sz="2800" i="1" dirty="0"/>
              <a:t>caput</a:t>
            </a:r>
            <a:r>
              <a:rPr lang="pt-BR" sz="2800" dirty="0"/>
              <a:t>):</a:t>
            </a:r>
          </a:p>
          <a:p>
            <a:pPr lvl="1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Probabilidade do direito</a:t>
            </a:r>
          </a:p>
          <a:p>
            <a:pPr marL="457200" lvl="1" indent="0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None/>
            </a:pPr>
            <a:r>
              <a:rPr lang="en-US" b="1" dirty="0">
                <a:solidFill>
                  <a:srgbClr val="FF0000"/>
                </a:solidFill>
              </a:rPr>
              <a:t>E</a:t>
            </a:r>
            <a:endParaRPr lang="pt-BR" sz="2400" b="1" dirty="0">
              <a:solidFill>
                <a:srgbClr val="FF0000"/>
              </a:solidFill>
            </a:endParaRPr>
          </a:p>
          <a:p>
            <a:pPr lvl="1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Perigo de dano ou o risco ao resultado útil do processo</a:t>
            </a:r>
          </a:p>
          <a:p>
            <a:pPr>
              <a:spcBef>
                <a:spcPts val="1000"/>
              </a:spcBef>
              <a:spcAft>
                <a:spcPts val="10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Caução (300 § 1º)</a:t>
            </a:r>
          </a:p>
          <a:p>
            <a:pPr lvl="1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Interpretação ao lado dos arts. 520 IV e 521</a:t>
            </a:r>
          </a:p>
          <a:p>
            <a:pPr>
              <a:spcBef>
                <a:spcPts val="1000"/>
              </a:spcBef>
              <a:spcAft>
                <a:spcPts val="10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Liminarmente ou após justificação prévia (300 § 2º)</a:t>
            </a:r>
          </a:p>
          <a:p>
            <a:pPr>
              <a:spcBef>
                <a:spcPts val="1000"/>
              </a:spcBef>
              <a:spcAft>
                <a:spcPts val="10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800" dirty="0"/>
              <a:t>“Perigo de irreversibilidade dos efeitos da decisão” </a:t>
            </a:r>
            <a:r>
              <a:rPr lang="pt-BR" sz="2800" b="1" i="1" dirty="0">
                <a:solidFill>
                  <a:srgbClr val="FF0000"/>
                </a:solidFill>
              </a:rPr>
              <a:t>s</a:t>
            </a:r>
            <a:r>
              <a:rPr lang="en-US" sz="2800" b="1" i="1" dirty="0">
                <a:solidFill>
                  <a:srgbClr val="FF0000"/>
                </a:solidFill>
              </a:rPr>
              <a:t>e</a:t>
            </a:r>
            <a:r>
              <a:rPr lang="en-US" sz="2800" dirty="0"/>
              <a:t> </a:t>
            </a:r>
            <a:r>
              <a:rPr lang="en-US" sz="2800" b="1" i="1" dirty="0">
                <a:solidFill>
                  <a:srgbClr val="FF0000"/>
                </a:solidFill>
              </a:rPr>
              <a:t>antecipada</a:t>
            </a:r>
            <a:r>
              <a:rPr lang="en-US" sz="2800" dirty="0"/>
              <a:t> (300 § 3º)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0678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Tutela antecedente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764704"/>
            <a:ext cx="9136571" cy="5488560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800" b="1" dirty="0"/>
              <a:t>Tutela antecipada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spc="-40" dirty="0"/>
              <a:t>“Urgência contemporânea à propositura da ação” (303 </a:t>
            </a:r>
            <a:r>
              <a:rPr lang="pt-BR" sz="2400" i="1" spc="-40" dirty="0"/>
              <a:t>caput</a:t>
            </a:r>
            <a:r>
              <a:rPr lang="pt-BR" sz="2400" spc="-40" dirty="0"/>
              <a:t>) 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C</a:t>
            </a:r>
            <a:r>
              <a:rPr lang="en-US" sz="2400" dirty="0"/>
              <a:t>oncedida, adita para a </a:t>
            </a:r>
            <a:r>
              <a:rPr lang="en-US" sz="2400" b="1" dirty="0"/>
              <a:t>tutela final</a:t>
            </a:r>
            <a:r>
              <a:rPr lang="en-US" sz="2400" dirty="0"/>
              <a:t> e cita réu para ACM</a:t>
            </a:r>
          </a:p>
          <a:p>
            <a:pPr lvl="2">
              <a:spcBef>
                <a:spcPts val="400"/>
              </a:spcBef>
              <a:spcAft>
                <a:spcPts val="4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Se não aditar, extingue o processo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Petição inicial deve indicar o “benefício” do </a:t>
            </a:r>
            <a:r>
              <a:rPr lang="en-US" sz="2400" i="1" dirty="0"/>
              <a:t>caput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“Estabilização” se réu não “recorrer” (304)</a:t>
            </a:r>
          </a:p>
          <a:p>
            <a:pPr>
              <a:spcBef>
                <a:spcPts val="400"/>
              </a:spcBef>
              <a:spcAft>
                <a:spcPts val="4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b="1" dirty="0"/>
              <a:t>Tutela cautelar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Petição inicial com “direito que se objetiva assegurar” </a:t>
            </a:r>
            <a:r>
              <a:rPr lang="pt-BR" sz="2400" b="1" i="1" dirty="0"/>
              <a:t>e</a:t>
            </a:r>
            <a:r>
              <a:rPr lang="pt-BR" sz="2400" i="1" dirty="0"/>
              <a:t> </a:t>
            </a:r>
            <a:r>
              <a:rPr lang="pt-BR" sz="2400" dirty="0"/>
              <a:t>“perigo de dano ou risco ao resultado útil do processo” (305)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Citação do réu para contestar em 5 dias (306)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Pedido principal</a:t>
            </a:r>
            <a:r>
              <a:rPr lang="en-US" sz="2400" dirty="0"/>
              <a:t> em 30 dias da efetivação (308 </a:t>
            </a:r>
            <a:r>
              <a:rPr lang="en-US" sz="2400" i="1" dirty="0"/>
              <a:t>caput</a:t>
            </a:r>
            <a:r>
              <a:rPr lang="en-US" sz="2400" dirty="0"/>
              <a:t>), </a:t>
            </a:r>
            <a:r>
              <a:rPr lang="en-US" sz="2400" i="1" dirty="0"/>
              <a:t>intimando-se</a:t>
            </a:r>
            <a:r>
              <a:rPr lang="en-US" sz="2400" dirty="0"/>
              <a:t> as partes para ACM (308 § 3º)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4260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Na pandemia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764704"/>
            <a:ext cx="9136571" cy="548856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A tutela </a:t>
            </a:r>
            <a:r>
              <a:rPr lang="en-US" sz="2800" i="1" dirty="0"/>
              <a:t>antecedente</a:t>
            </a:r>
            <a:r>
              <a:rPr lang="en-US" sz="2800" dirty="0"/>
              <a:t> como solução </a:t>
            </a:r>
            <a:r>
              <a:rPr lang="en-US" sz="2800" b="1" dirty="0">
                <a:solidFill>
                  <a:srgbClr val="FF0000"/>
                </a:solidFill>
              </a:rPr>
              <a:t>(?)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Especialmente a </a:t>
            </a:r>
            <a:r>
              <a:rPr lang="en-US" sz="2400" i="1" dirty="0"/>
              <a:t>estabilização </a:t>
            </a:r>
            <a:r>
              <a:rPr lang="en-US" sz="2400" dirty="0"/>
              <a:t>da tutela provisória (arts. 303 e 304)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800" dirty="0"/>
              <a:t>“Julgamentos </a:t>
            </a:r>
            <a:r>
              <a:rPr lang="en-US" sz="2800" i="1" dirty="0"/>
              <a:t>virtuais</a:t>
            </a:r>
            <a:r>
              <a:rPr lang="en-US" sz="2800" dirty="0"/>
              <a:t>” e seus desafios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Art. 1015 I + 937 VIII (sustentação oral)</a:t>
            </a:r>
            <a:endParaRPr lang="pt-BR" sz="2800" dirty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800" dirty="0"/>
              <a:t>A importância da compreensão das dificuldades de um tempo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Dificuldades práticas</a:t>
            </a:r>
            <a:endParaRPr lang="pt-BR" sz="2400" dirty="0"/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Comunicado CG n. 264/20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Estímulo a meios </a:t>
            </a:r>
            <a:r>
              <a:rPr lang="pt-BR" sz="2400" i="1" dirty="0"/>
              <a:t>não jurisdicionais</a:t>
            </a:r>
            <a:r>
              <a:rPr lang="pt-BR" sz="2400" dirty="0"/>
              <a:t> de conflitos (art. 3º)</a:t>
            </a:r>
            <a:endParaRPr lang="en-US" sz="24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6078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O que vem por aí …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764704"/>
            <a:ext cx="9136571" cy="5488560"/>
          </a:xfrm>
        </p:spPr>
        <p:txBody>
          <a:bodyPr/>
          <a:lstStyle/>
          <a:p>
            <a:pPr>
              <a:spcBef>
                <a:spcPts val="1000"/>
              </a:spcBef>
              <a:spcAft>
                <a:spcPts val="10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800" dirty="0"/>
              <a:t>Impactos do PL 1179/2020 (regras transitórias para as relações jurídicas privadas)</a:t>
            </a:r>
          </a:p>
          <a:p>
            <a:pPr lvl="1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Aprovado no Senado e enviado à Câmara</a:t>
            </a:r>
          </a:p>
          <a:p>
            <a:pPr lvl="1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Período entre 20 de março e 30 de outubro</a:t>
            </a:r>
          </a:p>
          <a:p>
            <a:pPr lvl="1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Vedação de liminares nos casos de não pagamento de aluguéis, ausência de nova garantia ou fim do prazo de desocupação</a:t>
            </a:r>
          </a:p>
          <a:p>
            <a:pPr lvl="2">
              <a:spcBef>
                <a:spcPts val="1000"/>
              </a:spcBef>
              <a:spcAft>
                <a:spcPts val="10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Constitucionalidade diante do art. 5º XXXV CF </a:t>
            </a:r>
            <a:r>
              <a:rPr lang="en-US" sz="2200" b="1" dirty="0">
                <a:solidFill>
                  <a:srgbClr val="FF0000"/>
                </a:solidFill>
              </a:rPr>
              <a:t>(?)</a:t>
            </a:r>
          </a:p>
          <a:p>
            <a:pPr lvl="1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Prisão civil por dívida alimentar domiciliar</a:t>
            </a:r>
          </a:p>
          <a:p>
            <a:pPr lvl="2">
              <a:spcBef>
                <a:spcPts val="1000"/>
              </a:spcBef>
              <a:spcAft>
                <a:spcPts val="10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/>
              <a:t>Adoção de outras técnicas executivas (art. 139 IV)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4869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266246" y="5741458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spc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  <a:endParaRPr lang="pt-BR" sz="4000" b="1" kern="0" spc="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Curso-Sistematizado-de-Direito-Processual-Civil-Volume-1---10ª-Edicao">
            <a:extLst>
              <a:ext uri="{FF2B5EF4-FFF2-40B4-BE49-F238E27FC236}">
                <a16:creationId xmlns:a16="http://schemas.microsoft.com/office/drawing/2014/main" id="{BA201772-4E1D-4850-B104-04ADCE42B4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121" y="939545"/>
            <a:ext cx="200025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urso-Sistematizado-de-Direito-Processual-Civil-Volume-2---9ª-Edicao">
            <a:extLst>
              <a:ext uri="{FF2B5EF4-FFF2-40B4-BE49-F238E27FC236}">
                <a16:creationId xmlns:a16="http://schemas.microsoft.com/office/drawing/2014/main" id="{27BBB962-053C-4A8E-A2E3-D892F108E2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035" y="2924944"/>
            <a:ext cx="200025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urso-Sistematizado-de-Direito-Processual-Civil-Volume-3---9ª-Edicao">
            <a:extLst>
              <a:ext uri="{FF2B5EF4-FFF2-40B4-BE49-F238E27FC236}">
                <a16:creationId xmlns:a16="http://schemas.microsoft.com/office/drawing/2014/main" id="{678783D8-AB1E-4555-BC6E-17A1DE479B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376" y="925797"/>
            <a:ext cx="2000250" cy="24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0" descr="Manual-de-Direito-Processual-Civil---6ª-Edicao">
            <a:extLst>
              <a:ext uri="{FF2B5EF4-FFF2-40B4-BE49-F238E27FC236}">
                <a16:creationId xmlns:a16="http://schemas.microsoft.com/office/drawing/2014/main" id="{13522537-B9C9-4B5B-9173-1BFE28163B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266" y="3068960"/>
            <a:ext cx="2000250" cy="2490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281037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713</TotalTime>
  <Words>429</Words>
  <Application>Microsoft Office PowerPoint</Application>
  <PresentationFormat>Apresentação na tela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Design padrão</vt:lpstr>
      <vt:lpstr>TUTELA DE URGÊNCIA remédio processual em tempos de pandemia</vt:lpstr>
      <vt:lpstr>Considerações introdutórias</vt:lpstr>
      <vt:lpstr>Tutela de urgência</vt:lpstr>
      <vt:lpstr>Tutela antecedente</vt:lpstr>
      <vt:lpstr>Na pandemia</vt:lpstr>
      <vt:lpstr>O que vem por aí …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238</cp:revision>
  <cp:lastPrinted>2017-05-10T19:10:53Z</cp:lastPrinted>
  <dcterms:created xsi:type="dcterms:W3CDTF">2007-03-23T14:32:10Z</dcterms:created>
  <dcterms:modified xsi:type="dcterms:W3CDTF">2020-04-14T17:29:43Z</dcterms:modified>
</cp:coreProperties>
</file>