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9" r:id="rId3"/>
    <p:sldId id="351" r:id="rId4"/>
    <p:sldId id="352" r:id="rId5"/>
    <p:sldId id="353" r:id="rId6"/>
    <p:sldId id="354" r:id="rId7"/>
    <p:sldId id="355" r:id="rId8"/>
    <p:sldId id="357" r:id="rId9"/>
    <p:sldId id="356" r:id="rId10"/>
    <p:sldId id="294" r:id="rId11"/>
    <p:sldId id="345" r:id="rId12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77C"/>
    <a:srgbClr val="AC978A"/>
    <a:srgbClr val="C19015"/>
    <a:srgbClr val="996600"/>
    <a:srgbClr val="E9B637"/>
    <a:srgbClr val="9F7611"/>
    <a:srgbClr val="FE3000"/>
    <a:srgbClr val="3A2C00"/>
    <a:srgbClr val="D02800"/>
    <a:srgbClr val="46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76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1CA60BC7-EA36-49C2-99DA-91F6FCF67A06}" type="datetimeFigureOut">
              <a:rPr lang="pt-BR" smtClean="0"/>
              <a:t>21/02/2019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76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DB185F30-E168-4037-9A7D-F7DF881A02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58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76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6711E88D-1E45-48B0-A29D-91C098405C87}" type="datetimeFigureOut">
              <a:rPr lang="pt-BR" smtClean="0"/>
              <a:t>21/02/2019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4" y="4716695"/>
            <a:ext cx="5438768" cy="4467701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76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14A8353C-1DA7-4723-ADE9-15749BF3BD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8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7562-9F8B-4E18-A59C-F4746134AF8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765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294-D640-4161-9C15-6D613B158C9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1217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5303-A126-4ED9-A160-4761DDE3D85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222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5A82-FD4A-4178-A50E-CDBBCB644ED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39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F62C-E0FF-4A7D-991B-FCBCB3B903C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485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93B4-086F-4533-914F-01956722E5F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160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BF7E-7321-484C-89B3-3E5E3EE414F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216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5D92-756F-4866-95E2-848CF862967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507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E0F3-98E3-47E5-9545-44F90C2BBBC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985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14DC-82EA-4987-B374-54FDCB1B9DC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86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5D5D-D045-4B32-A03E-A4BE2B0D774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694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9B8AB-FD0F-4476-85B6-843375BF270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429" y="1"/>
            <a:ext cx="9143999" cy="1916831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fundamental do exequente à tutela executiva e do executado ao devido processo legal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683568" y="2165483"/>
            <a:ext cx="7560839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8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n-US" altLang="pt-BR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EMES</a:t>
            </a:r>
          </a:p>
          <a:p>
            <a:pPr algn="ctr" eaLnBrk="1" hangingPunct="1"/>
            <a:endParaRPr lang="pt-BR" altLang="pt-B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Vitória, ES, 22 de fevereiro de 2018</a:t>
            </a:r>
          </a:p>
          <a:p>
            <a:pPr algn="ctr" eaLnBrk="1" hangingPunct="1"/>
            <a:endParaRPr lang="pt-BR" altLang="pt-BR" sz="32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Cassio Scarpinella Bueno</a:t>
            </a:r>
          </a:p>
          <a:p>
            <a:pPr algn="ctr" eaLnBrk="1" hangingPunct="1"/>
            <a:r>
              <a:rPr lang="en-US" altLang="pt-B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www.scarpinellabueno.com</a:t>
            </a:r>
          </a:p>
          <a:p>
            <a:pPr algn="ctr" eaLnBrk="1" hangingPunct="1"/>
            <a:r>
              <a:rPr lang="en-US" alt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www.facebook.com/cassioscarpinellabueno</a:t>
            </a:r>
            <a:endParaRPr lang="pt-BR" alt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15616" y="566124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www.scarpinellabueno.com</a:t>
            </a:r>
          </a:p>
          <a:p>
            <a:pPr algn="ctr"/>
            <a:r>
              <a:rPr lang="en-US" altLang="pt-BR" sz="2000" b="1" dirty="0">
                <a:solidFill>
                  <a:srgbClr val="C00000"/>
                </a:solidFill>
              </a:rPr>
              <a:t>www.facebook.com/cassioscarpinellabueno</a:t>
            </a:r>
            <a:endParaRPr lang="pt-BR" altLang="pt-BR" sz="2000" b="1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" y="0"/>
            <a:ext cx="9136571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 !!!!</a:t>
            </a:r>
            <a:endParaRPr lang="pt-BR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 descr="Manual-de-Direito-Processual-Civil---Volume-Unico---5Âª-Edicao">
            <a:extLst>
              <a:ext uri="{FF2B5EF4-FFF2-40B4-BE49-F238E27FC236}">
                <a16:creationId xmlns:a16="http://schemas.microsoft.com/office/drawing/2014/main" id="{7A1565EC-8853-48E0-AAEA-40A5A283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67" y="2707494"/>
            <a:ext cx="2248218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so-Sistematizado-de-Direito-Processual-Civil-Volume-2---8Âª-Edicao">
            <a:extLst>
              <a:ext uri="{FF2B5EF4-FFF2-40B4-BE49-F238E27FC236}">
                <a16:creationId xmlns:a16="http://schemas.microsoft.com/office/drawing/2014/main" id="{C3150C4E-A097-477F-94FA-8E2E9EB1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61" y="2733746"/>
            <a:ext cx="210005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rso-Sistematizado-de-Direto-Processual-Civil-Volume-1">
            <a:extLst>
              <a:ext uri="{FF2B5EF4-FFF2-40B4-BE49-F238E27FC236}">
                <a16:creationId xmlns:a16="http://schemas.microsoft.com/office/drawing/2014/main" id="{85D888E0-01FC-4C42-A950-D6408FBF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" y="918592"/>
            <a:ext cx="2147417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rso-Sistematizado-de-Direito-Processual-Civil-Volume-3---8Âª-Edicao">
            <a:extLst>
              <a:ext uri="{FF2B5EF4-FFF2-40B4-BE49-F238E27FC236}">
                <a16:creationId xmlns:a16="http://schemas.microsoft.com/office/drawing/2014/main" id="{8E1E3CCC-6EDC-4069-A8E2-CB2FB610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88" y="936440"/>
            <a:ext cx="2248219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" y="0"/>
            <a:ext cx="9136571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convite ...</a:t>
            </a:r>
            <a:endParaRPr lang="pt-BR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7E2378-56EC-4D83-AFC9-776E42F2B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64704"/>
            <a:ext cx="7632849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constitucional do</a:t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processual civil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Princípios constitucionais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Os “princípios-síntese”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O (natural) conflito entre princípios (art. 489 § 2º)</a:t>
            </a: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Organização judiciária</a:t>
            </a: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Funções essenciais à Justiça</a:t>
            </a: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Procedimentos jurisdicionais constitucionalmente diferenciados</a:t>
            </a: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Normas de concretização do direito processual civil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7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505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Reconstrução dogmática do direito processual civil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Os institutos fundamentais: releitura</a:t>
            </a:r>
            <a:endParaRPr lang="pt-B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Da ação e do processo à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tutela jurisdicional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neoconcretismo </a:t>
            </a:r>
            <a:r>
              <a:rPr lang="en-US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4º)</a:t>
            </a:r>
          </a:p>
          <a:p>
            <a:pPr marL="514350" indent="-457200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Tutela jurisdicional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executiva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Técnicas de </a:t>
            </a:r>
            <a:r>
              <a:rPr lang="en-US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concretização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 serem empregadas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Correlação (residual?) entre obrigações e procedimentos</a:t>
            </a:r>
          </a:p>
          <a:p>
            <a:pPr marL="1257300" lvl="1" indent="-4572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Tipicidade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atipicidade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35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Deveres-poderes e art. 139 (1)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42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Deveres-poderes: significado e alcance</a:t>
            </a:r>
          </a:p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 rol do art. 139 CPC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Igualdade de tratamento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II: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Duração razoável do processo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III: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Prevenir/reprimir atos contrários à dignidade da justiça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indeferir postulações meramete protelatórias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43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Deveres-poderes e art. 139 (2)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573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IV: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 Determinar medidas indutivas, coercitivas, mandamentais ou sub-rogatórias necessárias para assegurar o cumprimento de ordem judicial, inclusive nas ações que tenham por objeto prestação pecuniária;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Promover autocomposição</a:t>
            </a:r>
          </a:p>
          <a:p>
            <a:pPr marL="12573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VI: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Dilatar prazos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alterar ordem de produção de provas adequando-as às necessidades do conflito para dar maior efetividade à tutela do direito</a:t>
            </a:r>
          </a:p>
          <a:p>
            <a:pPr marL="1657350" lvl="2" indent="-457200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Dilação anterior ao fim do prazo (par ún)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67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Deveres-poderes e art. 139 (3)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44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VII: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 Exercer o poder de polícia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VIII: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Comparecimento pessoal das partes para inquiri-las sobre fatos da causa (sem confissão)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IX: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Suprimento de pressupostos processuais e saneamento de outros vícios processuais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X: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Oficiar MP, DP e outros legitimados para ajuizamento de ações coletivas</a:t>
            </a:r>
          </a:p>
          <a:p>
            <a:pPr marL="1657350" lvl="2" indent="-457200">
              <a:spcBef>
                <a:spcPts val="700"/>
              </a:spcBef>
              <a:spcAft>
                <a:spcPts val="7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 veto ao art. 333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41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sistematização (1)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43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Deveres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-poderes de 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condução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do processo</a:t>
            </a:r>
          </a:p>
          <a:p>
            <a:pPr marL="12573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 âmbito dos Tribunais (art. 932)</a:t>
            </a:r>
            <a:endParaRPr lang="pt-B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Deveres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-poderes </a:t>
            </a:r>
            <a:r>
              <a:rPr lang="pt-BR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instrutórios</a:t>
            </a:r>
          </a:p>
          <a:p>
            <a:pPr marL="12573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Art. 370</a:t>
            </a:r>
            <a:endParaRPr lang="pt-B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everes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-poderes de </a:t>
            </a:r>
            <a:r>
              <a:rPr lang="pt-BR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saneamento</a:t>
            </a:r>
          </a:p>
          <a:p>
            <a:pPr marL="12573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Arts. 317; 321; 488; 932, par ún; 1.029 § 3º</a:t>
            </a:r>
            <a:endParaRPr lang="pt-B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7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sistematização (2)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everes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-poderes de </a:t>
            </a:r>
            <a:r>
              <a:rPr lang="pt-BR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concretização</a:t>
            </a:r>
          </a:p>
          <a:p>
            <a:pPr marL="1257300" lvl="1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Tipicidade 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atipicidade</a:t>
            </a:r>
          </a:p>
          <a:p>
            <a:pPr marL="1657350" lvl="2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diferentes modalides obrigacionais</a:t>
            </a:r>
          </a:p>
          <a:p>
            <a:pPr marL="1257300" lvl="1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STJ, 3ª Turma,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RHC 99.606/SP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, rel. Min. Nancy Andrighi, j.un. 13.11.2018, DJe 20.11.2018</a:t>
            </a:r>
          </a:p>
          <a:p>
            <a:pPr marL="1257300" lvl="1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STJ, 4ª Turma,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RHC 97.876/SP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, rel. Min. Luiz Felipe Salomão, j.un. 5.6.2018, DJe 9.8.2018</a:t>
            </a:r>
          </a:p>
          <a:p>
            <a:pPr marL="1257300" lvl="1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STF,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ADI 5.941/DF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, rel. Min. Luiz Fux (arts. </a:t>
            </a:r>
            <a:r>
              <a:rPr 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139, IV; 297; 380, par ún; 400, par ún; 403, par ún; 536, </a:t>
            </a:r>
            <a:r>
              <a:rPr lang="pt-BR" sz="2900" i="1" dirty="0"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 e § 1º; 773)</a:t>
            </a: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2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CNH, passaporte, licitação e concurso público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7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" y="1"/>
            <a:ext cx="9135122" cy="134076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refletir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36006" y="1351860"/>
            <a:ext cx="910799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Publicismo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privatismo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(?)</a:t>
            </a:r>
            <a:endParaRPr lang="pt-B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Papel da </a:t>
            </a:r>
            <a:r>
              <a:rPr lang="en-US" sz="3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boa-fé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(art. 5º) e da </a:t>
            </a:r>
            <a:r>
              <a:rPr lang="en-US" sz="3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(art. 6º)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Ex.: arts. 805 e 847</a:t>
            </a:r>
          </a:p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Retorno ao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modelo constiucional</a:t>
            </a:r>
          </a:p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Ênfase à noção de 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deveres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-poderes</a:t>
            </a:r>
          </a:p>
          <a:p>
            <a:pPr marL="1257300" lvl="1" indent="-457200">
              <a:spcBef>
                <a:spcPts val="700"/>
              </a:spcBef>
              <a:spcAft>
                <a:spcPts val="7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 papel da </a:t>
            </a:r>
            <a:r>
              <a:rPr lang="en-US" sz="3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fundamentação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(art. 489, § 1º)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>
              <a:spcBef>
                <a:spcPts val="700"/>
              </a:spcBef>
              <a:spcAft>
                <a:spcPts val="7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Identificação, consciência e solução de problemas que vão além do alcance do direito processual civil</a:t>
            </a:r>
            <a:endParaRPr lang="pt-B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30494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563</Words>
  <Application>Microsoft Office PowerPoint</Application>
  <PresentationFormat>Apresentação na tela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Design padrão</vt:lpstr>
      <vt:lpstr>Direito fundamental do exequente à tutela executiva e do executado ao devido processo legal</vt:lpstr>
      <vt:lpstr>Modelo constitucional do direito processual civil</vt:lpstr>
      <vt:lpstr>Aplicações</vt:lpstr>
      <vt:lpstr>Deveres-poderes e art. 139 (1)</vt:lpstr>
      <vt:lpstr>Deveres-poderes e art. 139 (2)</vt:lpstr>
      <vt:lpstr>Deveres-poderes e art. 139 (3)</vt:lpstr>
      <vt:lpstr>Proposta de sistematização (1)</vt:lpstr>
      <vt:lpstr>Proposta de sistematização (2)</vt:lpstr>
      <vt:lpstr>Para refletir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Cassio</cp:lastModifiedBy>
  <cp:revision>261</cp:revision>
  <cp:lastPrinted>2018-06-28T15:36:05Z</cp:lastPrinted>
  <dcterms:created xsi:type="dcterms:W3CDTF">2007-03-23T14:32:10Z</dcterms:created>
  <dcterms:modified xsi:type="dcterms:W3CDTF">2019-02-21T16:48:46Z</dcterms:modified>
</cp:coreProperties>
</file>