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1" r:id="rId3"/>
    <p:sldId id="339" r:id="rId4"/>
    <p:sldId id="361" r:id="rId5"/>
    <p:sldId id="358" r:id="rId6"/>
    <p:sldId id="365" r:id="rId7"/>
    <p:sldId id="362" r:id="rId8"/>
    <p:sldId id="364" r:id="rId9"/>
    <p:sldId id="363" r:id="rId10"/>
    <p:sldId id="352" r:id="rId11"/>
    <p:sldId id="357" r:id="rId12"/>
    <p:sldId id="294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25/05/2019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25/05/2019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Teoria geral da </a:t>
            </a:r>
            <a:br>
              <a:rPr lang="pt-B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execução civil</a:t>
            </a:r>
            <a:endParaRPr lang="pt-B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1996075"/>
            <a:ext cx="756083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9º Curso de Pós-Graduação </a:t>
            </a:r>
            <a:r>
              <a:rPr lang="en-US" altLang="pt-BR" sz="2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lato sensu </a:t>
            </a:r>
            <a:r>
              <a:rPr lang="en-US" altLang="pt-BR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– Especialização em Direito Processual Civil</a:t>
            </a:r>
          </a:p>
          <a:p>
            <a:pPr algn="ctr" eaLnBrk="1" hangingPunct="1"/>
            <a:r>
              <a:rPr lang="en-US" altLang="pt-BR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Escola Paulista da Magistratura</a:t>
            </a:r>
            <a:endParaRPr lang="en-US" altLang="pt-BR" sz="3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São Paulo, SP, 27 </a:t>
            </a:r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de </a:t>
            </a:r>
            <a:r>
              <a:rPr lang="pt-BR" altLang="pt-BR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maio de 2019</a:t>
            </a:r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9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Cassio </a:t>
            </a:r>
            <a:r>
              <a:rPr lang="pt-BR" altLang="pt-B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</a:t>
            </a: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magistrado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68760"/>
            <a:ext cx="9107994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Significado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alcance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139 + 772, 773, 774, 782</a:t>
            </a:r>
            <a:endParaRPr 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condução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do processo; </a:t>
            </a:r>
            <a:r>
              <a:rPr lang="pt-BR" sz="3200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instrutórios</a:t>
            </a:r>
            <a:r>
              <a:rPr lang="pt-B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saneamento;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concretização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139</a:t>
            </a:r>
            <a:r>
              <a:rPr 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Determinar medidas indutivas, coercitivas, mandamentais ou sub-rogatórias necessárias para assegurar o cumprimento de ordem judicial, 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inclusive nas ações que tenham por objeto prestação pecuniária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43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0"/>
            <a:ext cx="9135122" cy="112474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art. 139 IV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2916" y="1052736"/>
            <a:ext cx="910799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Tipicidade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atipicidade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diferentes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modalidades obrigacionais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tempestividade e a adequação da concretização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STF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ADI 5.941/DF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rel. Min. Luiz Fux (arts.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139, IV; 297; 380, par ún; 400, par ún; 403, par ún; 536,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e § 1º; 773)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4" indent="-4572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CNH, passaporte, licitação e concurso público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77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xmlns="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xmlns="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xmlns="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xmlns="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(Re)Construindo (um)a teoria geral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585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As reformas de </a:t>
            </a: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1994 a 2005 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CPC 1973</a:t>
            </a:r>
          </a:p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Oportunidade de reconstrução </a:t>
            </a:r>
            <a:r>
              <a:rPr lang="pt-BR" sz="3000" dirty="0">
                <a:latin typeface="Calibri" panose="020F0502020204030204" pitchFamily="34" charset="0"/>
                <a:cs typeface="Arial" panose="020B0604020202020204" pitchFamily="34" charset="0"/>
              </a:rPr>
              <a:t>dogmática do direito processual civil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Necessária releitura dos </a:t>
            </a:r>
            <a:r>
              <a:rPr lang="en-US" sz="28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institutos fundamentais</a:t>
            </a:r>
          </a:p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Da </a:t>
            </a:r>
            <a:r>
              <a:rPr lang="en-US" sz="3000" u="sng" dirty="0">
                <a:latin typeface="Calibri" panose="020F0502020204030204" pitchFamily="34" charset="0"/>
                <a:cs typeface="Arial" panose="020B0604020202020204" pitchFamily="34" charset="0"/>
              </a:rPr>
              <a:t>ação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 e do </a:t>
            </a:r>
            <a:r>
              <a:rPr lang="en-US" sz="3000" u="sng" dirty="0">
                <a:latin typeface="Calibri" panose="020F0502020204030204" pitchFamily="34" charset="0"/>
                <a:cs typeface="Arial" panose="020B0604020202020204" pitchFamily="34" charset="0"/>
              </a:rPr>
              <a:t>processo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 à </a:t>
            </a:r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tutela 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jurisdicional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latin typeface="Calibri" panose="020F0502020204030204" pitchFamily="34" charset="0"/>
                <a:cs typeface="Arial" panose="020B0604020202020204" pitchFamily="34" charset="0"/>
              </a:rPr>
              <a:t>neoconcretismo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(art. 4º)</a:t>
            </a:r>
          </a:p>
          <a:p>
            <a:pPr marL="514350" lvl="1" indent="-4572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“processo </a:t>
            </a:r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sincrético</a:t>
            </a: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”: alcance e aplicações</a:t>
            </a:r>
          </a:p>
          <a:p>
            <a:pPr marL="914400" lvl="2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Tutela específica      Resultado prático equivalente Perdas e danos</a:t>
            </a:r>
          </a:p>
          <a:p>
            <a:pPr marL="914400" lvl="2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O papel desempenhável pela </a:t>
            </a:r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liquidação</a:t>
            </a:r>
            <a:endParaRPr lang="pt-BR" sz="28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3599892" y="5058892"/>
            <a:ext cx="252028" cy="242316"/>
          </a:xfrm>
          <a:prstGeom prst="right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8388424" y="5077698"/>
            <a:ext cx="252028" cy="242316"/>
          </a:xfrm>
          <a:prstGeom prst="right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35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643" y="1349744"/>
            <a:ext cx="9107994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Princípios constitucionais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900" dirty="0">
                <a:latin typeface="Calibri" panose="020F0502020204030204" pitchFamily="34" charset="0"/>
                <a:cs typeface="Calibri" panose="020F0502020204030204" pitchFamily="34" charset="0"/>
              </a:rPr>
              <a:t>Os “princípios-síntese”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900" dirty="0">
                <a:latin typeface="Calibri" panose="020F0502020204030204" pitchFamily="34" charset="0"/>
                <a:cs typeface="Calibri" panose="020F0502020204030204" pitchFamily="34" charset="0"/>
              </a:rPr>
              <a:t>O (natural) conflito entre princípios (art. 489 § 2º)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Organização judiciária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Funções essenciais à Justiça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Procedimentos jurisdicionais constitucionalmente diferenciados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Normas de concretização do direito processual civil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jurisdicional: classificações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Perspectiva </a:t>
            </a:r>
            <a:r>
              <a:rPr lang="en-US" dirty="0">
                <a:latin typeface="Calibri" panose="020F0502020204030204" pitchFamily="34" charset="0"/>
              </a:rPr>
              <a:t>de </a:t>
            </a:r>
            <a:r>
              <a:rPr lang="en-US" i="1" u="sng" dirty="0">
                <a:latin typeface="Calibri" panose="020F0502020204030204" pitchFamily="34" charset="0"/>
              </a:rPr>
              <a:t>dano</a:t>
            </a:r>
            <a:r>
              <a:rPr lang="en-US" dirty="0">
                <a:latin typeface="Calibri" panose="020F050202020403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preventiva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X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repressiva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1" u="sng" dirty="0" smtClean="0">
                <a:latin typeface="Calibri" panose="020F0502020204030204" pitchFamily="34" charset="0"/>
              </a:rPr>
              <a:t>Momento</a:t>
            </a:r>
            <a:r>
              <a:rPr lang="en-US" dirty="0" smtClean="0">
                <a:latin typeface="Calibri" panose="020F0502020204030204" pitchFamily="34" charset="0"/>
              </a:rPr>
              <a:t> de </a:t>
            </a:r>
            <a:r>
              <a:rPr lang="en-US" i="1" u="sng" dirty="0" smtClean="0">
                <a:latin typeface="Calibri" panose="020F0502020204030204" pitchFamily="34" charset="0"/>
              </a:rPr>
              <a:t>prestação</a:t>
            </a:r>
            <a:r>
              <a:rPr lang="en-US" dirty="0" smtClean="0">
                <a:latin typeface="Calibri" panose="020F0502020204030204" pitchFamily="34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antecipada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X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ulterior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1" u="sng" dirty="0" smtClean="0">
                <a:latin typeface="Calibri" panose="020F0502020204030204" pitchFamily="34" charset="0"/>
              </a:rPr>
              <a:t>Modo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de </a:t>
            </a:r>
            <a:r>
              <a:rPr lang="en-US" i="1" u="sng" dirty="0">
                <a:latin typeface="Calibri" panose="020F0502020204030204" pitchFamily="34" charset="0"/>
              </a:rPr>
              <a:t>prestação</a:t>
            </a:r>
            <a:r>
              <a:rPr lang="en-US" dirty="0">
                <a:latin typeface="Calibri" panose="020F050202020403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satisfativa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assecuratória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Necessidade </a:t>
            </a:r>
            <a:r>
              <a:rPr lang="en-US" dirty="0">
                <a:latin typeface="Calibri" panose="020F0502020204030204" pitchFamily="34" charset="0"/>
              </a:rPr>
              <a:t>de </a:t>
            </a:r>
            <a:r>
              <a:rPr lang="en-US" i="1" u="sng" dirty="0">
                <a:latin typeface="Calibri" panose="020F0502020204030204" pitchFamily="34" charset="0"/>
              </a:rPr>
              <a:t>confirmação</a:t>
            </a:r>
            <a:r>
              <a:rPr lang="en-US" dirty="0">
                <a:latin typeface="Calibri" panose="020F050202020403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provisória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X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definitiva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</a:rPr>
              <a:t>Pela </a:t>
            </a:r>
            <a:r>
              <a:rPr lang="en-US" i="1" u="sng" dirty="0">
                <a:latin typeface="Calibri" panose="020F0502020204030204" pitchFamily="34" charset="0"/>
              </a:rPr>
              <a:t>eficácia</a:t>
            </a:r>
            <a:r>
              <a:rPr lang="en-US" dirty="0">
                <a:latin typeface="Calibri" panose="020F0502020204030204" pitchFamily="34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não-executiva</a:t>
            </a:r>
            <a:r>
              <a:rPr lang="en-US" dirty="0" smtClean="0">
                <a:latin typeface="Calibri" panose="020F0502020204030204" pitchFamily="34" charset="0"/>
              </a:rPr>
              <a:t> X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executiva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  <a:endParaRPr lang="en-US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83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tutela jurisdicional executiva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45269" y="1340768"/>
            <a:ext cx="9107994" cy="493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(r)evolução iniciada desde 1994</a:t>
            </a:r>
          </a:p>
          <a:p>
            <a:pPr marL="514350" indent="-4572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Correlação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entre obrigações 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procedimentos</a:t>
            </a:r>
          </a:p>
          <a:p>
            <a:pPr marL="514350" indent="-4572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Técnicas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concretização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 serem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empregadas</a:t>
            </a:r>
          </a:p>
          <a:p>
            <a:pPr marL="514350" indent="-4572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Negócios processuais (art. 190): objetos possíveis e dinâmica</a:t>
            </a:r>
          </a:p>
          <a:p>
            <a:pPr marL="514350" indent="-4572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Calendário processsual (art. 191): limites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904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Título executivo (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783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3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515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784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Patrimonialidade (392 CC,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789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824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As medidas “coercitivas” (139 IV)</a:t>
            </a:r>
            <a:endParaRPr lang="pt-BR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Disponibilidade (</a:t>
            </a:r>
            <a:r>
              <a:rPr lang="pt-BR" sz="3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513 § 1º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924 V; 775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Adequação (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785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Tipicidade dos </a:t>
            </a:r>
            <a:r>
              <a:rPr lang="pt-BR" sz="3000" dirty="0">
                <a:latin typeface="Calibri" panose="020F0502020204030204" pitchFamily="34" charset="0"/>
                <a:cs typeface="Arial" panose="020B0604020202020204" pitchFamily="34" charset="0"/>
              </a:rPr>
              <a:t>atos 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executivos (139 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Resultado </a:t>
            </a:r>
            <a:r>
              <a:rPr lang="pt-BR" sz="3000" dirty="0">
                <a:latin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menor gravosidade: concretização </a:t>
            </a:r>
            <a:r>
              <a:rPr lang="pt-BR" sz="3000" dirty="0">
                <a:latin typeface="Calibri" panose="020F0502020204030204" pitchFamily="34" charset="0"/>
                <a:cs typeface="Arial" panose="020B0604020202020204" pitchFamily="34" charset="0"/>
              </a:rPr>
              <a:t>equilibrada da tutela </a:t>
            </a:r>
            <a:r>
              <a:rPr lang="pt-BR" sz="3000" dirty="0">
                <a:latin typeface="Calibri" panose="020F0502020204030204" pitchFamily="34" charset="0"/>
                <a:ea typeface="FangSong" panose="02010609060101010101" pitchFamily="49" charset="-122"/>
                <a:cs typeface="Arial" panose="020B0604020202020204" pitchFamily="34" charset="0"/>
              </a:rPr>
              <a:t>jurisdicional</a:t>
            </a:r>
            <a:r>
              <a:rPr lang="pt-BR" sz="3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executiva (</a:t>
            </a:r>
            <a:r>
              <a:rPr lang="pt-BR" sz="3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797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805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Lealdade (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772 II e 774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Responsabilidade (</a:t>
            </a:r>
            <a:r>
              <a:rPr lang="pt-BR" sz="3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520 § 4º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776</a:t>
            </a:r>
            <a:r>
              <a:rPr lang="pt-BR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4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Disposições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gerais (1)  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dirty="0">
                <a:latin typeface="Calibri" panose="020F0502020204030204" pitchFamily="34" charset="0"/>
              </a:rPr>
              <a:t>Cumprimento de sentença </a:t>
            </a:r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</a:rPr>
              <a:t>+</a:t>
            </a:r>
            <a:r>
              <a:rPr lang="pt-BR" dirty="0">
                <a:latin typeface="Calibri" panose="020F0502020204030204" pitchFamily="34" charset="0"/>
              </a:rPr>
              <a:t> processo de execução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</a:rPr>
              <a:t>513 </a:t>
            </a:r>
            <a:r>
              <a:rPr lang="pt-BR" i="1" dirty="0">
                <a:solidFill>
                  <a:srgbClr val="FF0000"/>
                </a:solidFill>
                <a:latin typeface="Calibri" panose="020F0502020204030204" pitchFamily="34" charset="0"/>
              </a:rPr>
              <a:t>caput</a:t>
            </a:r>
            <a:r>
              <a:rPr lang="pt-BR" dirty="0">
                <a:latin typeface="Calibri" panose="020F0502020204030204" pitchFamily="34" charset="0"/>
              </a:rPr>
              <a:t> + </a:t>
            </a:r>
            <a:r>
              <a:rPr lang="pt-BR" dirty="0" smtClean="0">
                <a:solidFill>
                  <a:srgbClr val="0070C0"/>
                </a:solidFill>
                <a:latin typeface="Calibri" panose="020F0502020204030204" pitchFamily="34" charset="0"/>
              </a:rPr>
              <a:t>771</a:t>
            </a:r>
            <a:endParaRPr lang="pt-BR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</a:rPr>
              <a:t>Correlação procedimental com as diversas modalidades obrigacionais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Pagar quantia certa: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523-527</a:t>
            </a:r>
            <a:r>
              <a:rPr lang="en-US" b="1" dirty="0">
                <a:latin typeface="Calibri" panose="020F0502020204030204" pitchFamily="34" charset="0"/>
              </a:rPr>
              <a:t>/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824-909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Alimentos: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528-533</a:t>
            </a:r>
            <a:r>
              <a:rPr lang="en-US" sz="2600" b="1" dirty="0">
                <a:latin typeface="Calibri" panose="020F0502020204030204" pitchFamily="34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alibri" panose="020F0502020204030204" pitchFamily="34" charset="0"/>
              </a:rPr>
              <a:t>911-913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Fazenda Pública: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534-535</a:t>
            </a:r>
            <a:r>
              <a:rPr lang="en-US" sz="2600" b="1" dirty="0">
                <a:latin typeface="Calibri" panose="020F0502020204030204" pitchFamily="34" charset="0"/>
              </a:rPr>
              <a:t>/</a:t>
            </a:r>
            <a:r>
              <a:rPr lang="en-US" sz="2600" dirty="0">
                <a:solidFill>
                  <a:srgbClr val="0070C0"/>
                </a:solidFill>
                <a:latin typeface="Calibri" panose="020F0502020204030204" pitchFamily="34" charset="0"/>
              </a:rPr>
              <a:t>910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Contra devedor </a:t>
            </a:r>
            <a:r>
              <a:rPr lang="en-US" sz="2600" i="1" dirty="0">
                <a:latin typeface="Calibri" panose="020F0502020204030204" pitchFamily="34" charset="0"/>
              </a:rPr>
              <a:t>insolvente</a:t>
            </a:r>
            <a:r>
              <a:rPr lang="en-US" sz="2600" dirty="0">
                <a:latin typeface="Calibri" panose="020F0502020204030204" pitchFamily="34" charset="0"/>
              </a:rPr>
              <a:t>:</a:t>
            </a:r>
            <a:r>
              <a:rPr lang="en-US" sz="2600" i="1" dirty="0"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1052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</a:rPr>
              <a:t>Fazer/Não fazer: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536-537</a:t>
            </a:r>
            <a:r>
              <a:rPr lang="en-US" sz="3200" b="1" dirty="0">
                <a:latin typeface="Calibri" panose="020F0502020204030204" pitchFamily="34" charset="0"/>
              </a:rPr>
              <a:t>/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814-823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</a:rPr>
              <a:t>Entregar coisa: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538</a:t>
            </a:r>
            <a:r>
              <a:rPr lang="en-US" sz="3200" b="1" dirty="0" smtClean="0">
                <a:latin typeface="Calibri" panose="020F0502020204030204" pitchFamily="34" charset="0"/>
              </a:rPr>
              <a:t>/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806-813</a:t>
            </a:r>
            <a:endParaRPr lang="pt-BR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79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Disposições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gerais (2)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</a:rPr>
              <a:t>Iniciativa do exequente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Para além do pagamento de quantia (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513 § 1º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O </a:t>
            </a:r>
            <a:r>
              <a:rPr lang="en-US" sz="2400" dirty="0" smtClean="0">
                <a:latin typeface="Calibri" panose="020F0502020204030204" pitchFamily="34" charset="0"/>
              </a:rPr>
              <a:t>requerimento/petição inicial (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523</a:t>
            </a:r>
            <a:r>
              <a:rPr lang="en-US" sz="2400" dirty="0" smtClean="0">
                <a:latin typeface="Calibri" panose="020F0502020204030204" pitchFamily="34" charset="0"/>
              </a:rPr>
              <a:t>/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798-801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Iniciativa do executado (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526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latin typeface="Calibri" panose="020F0502020204030204" pitchFamily="34" charset="0"/>
              </a:rPr>
              <a:t>Intimação</a:t>
            </a:r>
            <a:r>
              <a:rPr lang="pt-BR" sz="3000" i="1" dirty="0" smtClean="0">
                <a:latin typeface="Calibri" panose="020F0502020204030204" pitchFamily="34" charset="0"/>
              </a:rPr>
              <a:t> </a:t>
            </a:r>
            <a:r>
              <a:rPr lang="pt-BR" sz="3000" dirty="0" smtClean="0">
                <a:latin typeface="Calibri" panose="020F0502020204030204" pitchFamily="34" charset="0"/>
              </a:rPr>
              <a:t>X Citação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Calibri" panose="020F0502020204030204" pitchFamily="34" charset="0"/>
              </a:rPr>
              <a:t>Modalidades (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</a:rPr>
              <a:t>513 §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2º</a:t>
            </a:r>
            <a:r>
              <a:rPr lang="pt-BR" sz="2400" dirty="0" smtClean="0">
                <a:latin typeface="Calibri" panose="020F0502020204030204" pitchFamily="34" charset="0"/>
              </a:rPr>
              <a:t>/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246</a:t>
            </a:r>
            <a:r>
              <a:rPr lang="pt-BR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</a:rPr>
              <a:t>Título executivo (783) </a:t>
            </a:r>
            <a:r>
              <a:rPr lang="en-US" sz="3000" dirty="0">
                <a:latin typeface="Calibri" panose="020F0502020204030204" pitchFamily="34" charset="0"/>
              </a:rPr>
              <a:t>judicial (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515</a:t>
            </a:r>
            <a:r>
              <a:rPr lang="en-US" sz="3000" dirty="0">
                <a:latin typeface="Calibri" panose="020F0502020204030204" pitchFamily="34" charset="0"/>
              </a:rPr>
              <a:t>) e extrajudicial </a:t>
            </a:r>
            <a:r>
              <a:rPr lang="en-US" sz="3000" dirty="0" smtClean="0">
                <a:latin typeface="Calibri" panose="020F0502020204030204" pitchFamily="34" charset="0"/>
              </a:rPr>
              <a:t>(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784</a:t>
            </a:r>
            <a:r>
              <a:rPr lang="en-US" sz="3000" dirty="0" smtClean="0">
                <a:latin typeface="Calibri" panose="020F0502020204030204" pitchFamily="34" charset="0"/>
              </a:rPr>
              <a:t>): alcance atual</a:t>
            </a:r>
            <a:endParaRPr lang="en-US" sz="3000" dirty="0">
              <a:latin typeface="Calibri" panose="020F0502020204030204" pitchFamily="34" charset="0"/>
            </a:endParaRPr>
          </a:p>
          <a:p>
            <a:pPr lvl="1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O art. 785 e o “interesse processual”</a:t>
            </a:r>
            <a:endParaRPr lang="pt-BR" sz="2400" dirty="0">
              <a:latin typeface="Calibri" panose="020F0502020204030204" pitchFamily="34" charset="0"/>
            </a:endParaRPr>
          </a:p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000" dirty="0">
                <a:latin typeface="Calibri" panose="020F0502020204030204" pitchFamily="34" charset="0"/>
              </a:rPr>
              <a:t>Competência (</a:t>
            </a:r>
            <a:r>
              <a:rPr lang="pt-BR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516</a:t>
            </a:r>
            <a:r>
              <a:rPr lang="pt-BR" sz="3000" dirty="0" smtClean="0">
                <a:latin typeface="Calibri" panose="020F0502020204030204" pitchFamily="34" charset="0"/>
              </a:rPr>
              <a:t>/</a:t>
            </a:r>
            <a:r>
              <a:rPr lang="pt-BR" sz="3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781</a:t>
            </a:r>
            <a:r>
              <a:rPr lang="pt-BR" sz="3000" dirty="0" smtClean="0">
                <a:latin typeface="Calibri" panose="020F0502020204030204" pitchFamily="34" charset="0"/>
              </a:rPr>
              <a:t>)</a:t>
            </a:r>
            <a:endParaRPr lang="pt-BR" sz="3000" dirty="0">
              <a:latin typeface="Calibri" panose="020F0502020204030204" pitchFamily="34" charset="0"/>
            </a:endParaRPr>
          </a:p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</a:rPr>
              <a:t>Protesto e negativação </a:t>
            </a:r>
            <a:r>
              <a:rPr lang="en-US" sz="3000" dirty="0">
                <a:latin typeface="Calibri" panose="020F0502020204030204" pitchFamily="34" charset="0"/>
              </a:rPr>
              <a:t>(</a:t>
            </a:r>
            <a:r>
              <a:rPr lang="en-US" sz="3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517</a:t>
            </a:r>
            <a:r>
              <a:rPr lang="en-US" sz="3000" dirty="0" smtClean="0">
                <a:latin typeface="Calibri" panose="020F0502020204030204" pitchFamily="34" charset="0"/>
              </a:rPr>
              <a:t>/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782 §§ 3º a 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5º</a:t>
            </a:r>
            <a:r>
              <a:rPr lang="en-US" sz="300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50"/>
              </a:spcBef>
              <a:spcAft>
                <a:spcPts val="15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</a:rPr>
              <a:t>Certidões e averbações (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799 IX e 828</a:t>
            </a:r>
            <a:r>
              <a:rPr lang="en-US" sz="3000" dirty="0" smtClean="0">
                <a:latin typeface="Calibri" panose="020F0502020204030204" pitchFamily="34" charset="0"/>
              </a:rPr>
              <a:t>)</a:t>
            </a:r>
            <a:endParaRPr lang="pt-BR" sz="30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657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Disposições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gerais (3)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</a:rPr>
              <a:t>Partes (</a:t>
            </a:r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778 e 779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Responsáveis (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789-796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IDPJ (133-137)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</a:rPr>
              <a:t>Interesse (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514</a:t>
            </a:r>
            <a:r>
              <a:rPr lang="en-US" sz="2800" dirty="0" smtClean="0">
                <a:latin typeface="Calibri" panose="020F0502020204030204" pitchFamily="34" charset="0"/>
              </a:rPr>
              <a:t>/</a:t>
            </a:r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786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</a:rPr>
              <a:t>Cumprimento provisório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O art. 587 do CPC 1973 e a Súmula 317 STJ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</a:rPr>
              <a:t>Atuação do executado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Impugnação (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525</a:t>
            </a:r>
            <a:r>
              <a:rPr lang="en-US" sz="2400" dirty="0" smtClean="0">
                <a:latin typeface="Calibri" panose="020F0502020204030204" pitchFamily="34" charset="0"/>
              </a:rPr>
              <a:t>) X Embargos (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914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Prazo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 “moratória” (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916 § 7º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Os “embargos de segunda fase” (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903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Exceções/objeções de pré-executividade (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518; 525 § 11</a:t>
            </a:r>
            <a:r>
              <a:rPr lang="en-US" sz="2400" dirty="0" smtClean="0">
                <a:latin typeface="Calibri" panose="020F0502020204030204" pitchFamily="34" charset="0"/>
              </a:rPr>
              <a:t>/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803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</a:rPr>
              <a:t>Recorribilidade </a:t>
            </a:r>
            <a:r>
              <a:rPr lang="en-US" sz="2800" u="sng" dirty="0" smtClean="0">
                <a:latin typeface="Calibri" panose="020F0502020204030204" pitchFamily="34" charset="0"/>
              </a:rPr>
              <a:t>imediata</a:t>
            </a:r>
            <a:r>
              <a:rPr lang="en-US" sz="2800" dirty="0" smtClean="0">
                <a:latin typeface="Calibri" panose="020F0502020204030204" pitchFamily="34" charset="0"/>
              </a:rPr>
              <a:t> das interlocutórias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1015 parágrafo único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14869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660</Words>
  <Application>Microsoft Office PowerPoint</Application>
  <PresentationFormat>Apresentação na tela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Design padrão</vt:lpstr>
      <vt:lpstr>Teoria geral da  execução civil</vt:lpstr>
      <vt:lpstr>(Re)Construindo (um)a teoria geral</vt:lpstr>
      <vt:lpstr>Modelo constitucional do direito processual civil</vt:lpstr>
      <vt:lpstr>Tutela jurisdicional: classificações</vt:lpstr>
      <vt:lpstr>A tutela jurisdicional executiva</vt:lpstr>
      <vt:lpstr> Princípios </vt:lpstr>
      <vt:lpstr>Disposições gerais (1)  </vt:lpstr>
      <vt:lpstr>Disposições gerais (2)</vt:lpstr>
      <vt:lpstr>Disposições gerais (3)</vt:lpstr>
      <vt:lpstr>Deveres-poderes do magistrado</vt:lpstr>
      <vt:lpstr>O art. 139 IV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328</cp:revision>
  <cp:lastPrinted>2018-06-28T15:36:05Z</cp:lastPrinted>
  <dcterms:created xsi:type="dcterms:W3CDTF">2007-03-23T14:32:10Z</dcterms:created>
  <dcterms:modified xsi:type="dcterms:W3CDTF">2019-05-25T20:37:12Z</dcterms:modified>
</cp:coreProperties>
</file>