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9" r:id="rId3"/>
    <p:sldId id="344" r:id="rId4"/>
    <p:sldId id="343" r:id="rId5"/>
    <p:sldId id="345" r:id="rId6"/>
    <p:sldId id="346" r:id="rId7"/>
    <p:sldId id="451" r:id="rId8"/>
    <p:sldId id="452" r:id="rId9"/>
    <p:sldId id="455" r:id="rId10"/>
    <p:sldId id="453" r:id="rId11"/>
    <p:sldId id="454" r:id="rId12"/>
    <p:sldId id="347" r:id="rId13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14/04/2020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14/04/2020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2"/>
            <a:ext cx="9143999" cy="145841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ATUALIDADES SOBRE A TEORIA GERAL DOS RECURSOS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-108520" y="2708920"/>
            <a:ext cx="9143999" cy="320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400"/>
              </a:spcBef>
              <a:spcAft>
                <a:spcPts val="400"/>
              </a:spcAft>
            </a:pPr>
            <a:r>
              <a:rPr lang="pt-BR" altLang="pt-BR" sz="25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de Especialização em Direito Processual Civil</a:t>
            </a:r>
          </a:p>
          <a:p>
            <a:pPr algn="ctr" eaLnBrk="1" hangingPunct="1">
              <a:spcBef>
                <a:spcPts val="400"/>
              </a:spcBef>
              <a:spcAft>
                <a:spcPts val="400"/>
              </a:spcAft>
            </a:pPr>
            <a:r>
              <a:rPr lang="pt-BR" altLang="pt-BR" sz="2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PUCSP</a:t>
            </a:r>
            <a:endParaRPr lang="pt-BR" altLang="pt-BR" b="1" dirty="0">
              <a:solidFill>
                <a:srgbClr val="0070C0"/>
              </a:solidFill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C00000"/>
                </a:solidFill>
              </a:rPr>
              <a:t>São Paulo, SP, 15 de abril de 2020</a:t>
            </a:r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PRAZO</a:t>
            </a:r>
            <a:endParaRPr lang="pt-BR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22154"/>
            <a:ext cx="9136571" cy="5488560"/>
          </a:xfrm>
        </p:spPr>
        <p:txBody>
          <a:bodyPr/>
          <a:lstStyle/>
          <a:p>
            <a:pPr marL="457200" lvl="1" indent="-457200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Prazo de 15 dias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úteis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(1003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), salvo ED (1003 § 5º)</a:t>
            </a:r>
          </a:p>
          <a:p>
            <a:pPr marL="642938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Intimação na audiência (§ 1º)</a:t>
            </a:r>
          </a:p>
          <a:p>
            <a:pPr marL="642938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Recurso antes da citação do réu (§ 2º)</a:t>
            </a:r>
          </a:p>
          <a:p>
            <a:pPr marL="642938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Protocolo em cartório ou de acordo com organização judiciária (§ 3º)</a:t>
            </a:r>
          </a:p>
          <a:p>
            <a:pPr marL="642938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Tempestividade pelo correio = postagem (§ 4º)</a:t>
            </a:r>
          </a:p>
          <a:p>
            <a:pPr marL="642938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Necessidade de comprovação de feriado local (§ 6º)</a:t>
            </a:r>
          </a:p>
          <a:p>
            <a:pPr marL="1100138" lvl="3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 questão no STJ</a:t>
            </a:r>
          </a:p>
          <a:p>
            <a:pPr marL="642938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avendo falecimento ou motivo de força maior (1004)</a:t>
            </a:r>
          </a:p>
          <a:p>
            <a:pPr marL="642938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asos de prazo em dobro: MP (180); AP (183) e DP (186)</a:t>
            </a:r>
          </a:p>
          <a:p>
            <a:pPr marL="1100138" lvl="3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Processo físico e litisconsortes com advogados de escritórios diferentes (229)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5223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PREPARO</a:t>
            </a:r>
            <a:endParaRPr lang="pt-BR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22154"/>
            <a:ext cx="9136571" cy="5488560"/>
          </a:xfrm>
        </p:spPr>
        <p:txBody>
          <a:bodyPr/>
          <a:lstStyle/>
          <a:p>
            <a:pPr marL="457200" lvl="1" indent="-457200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Preparo + porte de remessa e retorno (1007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42938" lvl="2" indent="-3429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Dispensados de preparo (§ 1º)</a:t>
            </a:r>
          </a:p>
          <a:p>
            <a:pPr marL="642938" lvl="2" indent="-3429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Deserção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se não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completar insuficiência (§ 2º)</a:t>
            </a:r>
          </a:p>
          <a:p>
            <a:pPr marL="642938" lvl="2" indent="-3429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Porte de retorno e remessa = autos físicos (§ 3º)</a:t>
            </a:r>
          </a:p>
          <a:p>
            <a:pPr marL="642938" lvl="2" indent="-3429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Recolhimento em dobro se não pagar (§ 4º)</a:t>
            </a:r>
          </a:p>
          <a:p>
            <a:pPr marL="642938" lvl="2" indent="-3429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Sem direito a complementação (§ 5º)</a:t>
            </a:r>
          </a:p>
          <a:p>
            <a:pPr marL="642938" lvl="2" indent="-3429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Equivoco no preenchimento da guia (§ 7º)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199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266246" y="574145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Curso-Sistematizado-de-Direito-Processual-Civil-Volume-1---10ª-Edicao">
            <a:extLst>
              <a:ext uri="{FF2B5EF4-FFF2-40B4-BE49-F238E27FC236}">
                <a16:creationId xmlns:a16="http://schemas.microsoft.com/office/drawing/2014/main" id="{BA201772-4E1D-4850-B104-04ADCE42B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21" y="939545"/>
            <a:ext cx="20002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urso-Sistematizado-de-Direito-Processual-Civil-Volume-2---9ª-Edicao">
            <a:extLst>
              <a:ext uri="{FF2B5EF4-FFF2-40B4-BE49-F238E27FC236}">
                <a16:creationId xmlns:a16="http://schemas.microsoft.com/office/drawing/2014/main" id="{27BBB962-053C-4A8E-A2E3-D892F108E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035" y="2924944"/>
            <a:ext cx="20002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urso-Sistematizado-de-Direito-Processual-Civil-Volume-3---9ª-Edicao">
            <a:extLst>
              <a:ext uri="{FF2B5EF4-FFF2-40B4-BE49-F238E27FC236}">
                <a16:creationId xmlns:a16="http://schemas.microsoft.com/office/drawing/2014/main" id="{678783D8-AB1E-4555-BC6E-17A1DE479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376" y="925797"/>
            <a:ext cx="2000250" cy="24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0" descr="Manual-de-Direito-Processual-Civil---6ª-Edicao">
            <a:extLst>
              <a:ext uri="{FF2B5EF4-FFF2-40B4-BE49-F238E27FC236}">
                <a16:creationId xmlns:a16="http://schemas.microsoft.com/office/drawing/2014/main" id="{13522537-B9C9-4B5B-9173-1BFE28163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266" y="3068960"/>
            <a:ext cx="2000250" cy="249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28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DEFINIÇÃO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Inconformismo manifestado “no mesmo processo”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Previsão legal (994)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Ato voluntário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outras técnicas de controle de decisões jurisdicionais</a:t>
            </a:r>
          </a:p>
          <a:p>
            <a:pPr lvl="2"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Remessa necessária (496)</a:t>
            </a:r>
          </a:p>
          <a:p>
            <a:pPr lvl="2"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Ampliação do julgamento (942)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trânsito em julgado (1006)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Finalidades</a:t>
            </a:r>
            <a:endParaRPr lang="en-US" sz="26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01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Parcial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Total (1002)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Fundamentação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livre x 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fundamentação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vinculada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Ordinários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Extraordinários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Principal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Adesivo (997 §§ 1º e 2º)</a:t>
            </a:r>
            <a:endParaRPr lang="en-US" sz="26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088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PRINCÍPIOS CONSTITUCIONAIS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 marL="285750"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Duplo grau de jurisdição</a:t>
            </a:r>
          </a:p>
          <a:p>
            <a:pPr marL="285750"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Colegialidade (932 + 1021)</a:t>
            </a:r>
          </a:p>
          <a:p>
            <a:pPr marL="285750"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Reserva de plenário (97 CF + 948-950)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4364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PRINCÍPIOS INFRACONSTITUCIONAIS (1)</a:t>
            </a:r>
            <a:endParaRPr lang="pt-BR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 marL="285750"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Taxatividade (994)</a:t>
            </a:r>
          </a:p>
          <a:p>
            <a:pPr marL="285750"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Unirrecorribilidade (1009; 1015; 1021; 1022; 1027; 1029;1042; 1043)</a:t>
            </a:r>
          </a:p>
          <a:p>
            <a:pPr marL="285750"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Fungibilidade (277 e 283)</a:t>
            </a:r>
          </a:p>
          <a:p>
            <a:pPr marL="285750"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Voluntariedade (496; 942)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68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PRINCÍPIOS INFRACONSTITUCIONAIS (2)</a:t>
            </a:r>
            <a:endParaRPr lang="pt-BR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22154"/>
            <a:ext cx="9136571" cy="5488560"/>
          </a:xfrm>
        </p:spPr>
        <p:txBody>
          <a:bodyPr/>
          <a:lstStyle/>
          <a:p>
            <a:pPr marL="285750" lvl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Dialeticidade (1010 II; 1016 II; 1021 § 1º; 1023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; 1029 I-III)</a:t>
            </a:r>
          </a:p>
          <a:p>
            <a:pPr marL="285750" lvl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“Irrecorribilidade em separado das interlocutórias” (1009 §§ 1º e 2º + 1015)</a:t>
            </a:r>
            <a:endParaRPr lang="pt-BR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Consumação (200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lvl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Complementariedade (1024 § 4º)</a:t>
            </a:r>
          </a:p>
          <a:p>
            <a:pPr marL="285750" lvl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Vedação da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reformatio in pejus 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(2º)</a:t>
            </a:r>
            <a:endParaRPr lang="en-US" sz="26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5443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JUÍZO DE ADMISSIBILIDADE</a:t>
            </a:r>
            <a:endParaRPr lang="pt-BR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22154"/>
            <a:ext cx="9136571" cy="5488560"/>
          </a:xfrm>
        </p:spPr>
        <p:txBody>
          <a:bodyPr/>
          <a:lstStyle/>
          <a:p>
            <a:pPr marL="285750" lvl="1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Juízo de admissibilidade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juízo de mérito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Cabimento (994 e 1001)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Legitimidade (996)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Interesse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Tempestividade (1003 e 1004)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Regularidade formal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Preparo (1007)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Inexistência de fato impeditivo ou extintivo do direito de recorrer (998 a 1000)</a:t>
            </a:r>
          </a:p>
          <a:p>
            <a:pPr marL="285750" lvl="1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Extinção do duplo de juízo de admissibilidade da apelação e do RO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Lei 13.256/2016 e preservação do duplo juízo de admissibilidade do RE e do REsp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8293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 RELATIVOS À </a:t>
            </a:r>
            <a:r>
              <a:rPr lang="en-US" sz="3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INTERPOSIÇÃO</a:t>
            </a:r>
            <a:endParaRPr lang="pt-BR" sz="3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22154"/>
            <a:ext cx="9136571" cy="5488560"/>
          </a:xfrm>
        </p:spPr>
        <p:txBody>
          <a:bodyPr/>
          <a:lstStyle/>
          <a:p>
            <a:pPr marL="285750" lvl="1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Obstativo (502)</a:t>
            </a:r>
          </a:p>
          <a:p>
            <a:pPr marL="285750" lvl="1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Suspensivo (995)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Efeito </a:t>
            </a:r>
            <a:r>
              <a:rPr lang="pt-BR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suspensivo como regra (995 </a:t>
            </a: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Concessão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de efeito suspensivo (995 par ún)</a:t>
            </a:r>
          </a:p>
          <a:p>
            <a:pPr marL="1257300" lvl="3" indent="-342900">
              <a:spcBef>
                <a:spcPts val="400"/>
              </a:spcBef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“risco de dano grave, de difícil ou impossível reparação”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“ficar demonstrada a probabilidade de provimento do recurso”</a:t>
            </a:r>
          </a:p>
          <a:p>
            <a:pPr marL="1257300" lvl="3" indent="-342900">
              <a:spcBef>
                <a:spcPts val="400"/>
              </a:spcBef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as: 1012 § 4º e 1026 § 1º (tutela da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evidência 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Retirada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de efeito suspensivo = cumprimento </a:t>
            </a: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provisório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(1012 § 1º V)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Efeito “ativo” (1019 I) </a:t>
            </a:r>
            <a:r>
              <a:rPr lang="pt-B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</a:p>
          <a:p>
            <a:pPr marL="285750" lvl="1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Regressivo (331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332, § 3º; 485 § 7º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; 1021 § 2º; 1023 § 2º; 1018 § 1º, e, com ressalvas, art. 1040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lvl="1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Diferido (997)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9988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 RELATIVOS AO </a:t>
            </a:r>
            <a:r>
              <a:rPr lang="en-US" sz="3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JULGAMENTO</a:t>
            </a:r>
            <a:endParaRPr lang="pt-BR" sz="3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22154"/>
            <a:ext cx="9136571" cy="5488560"/>
          </a:xfrm>
        </p:spPr>
        <p:txBody>
          <a:bodyPr/>
          <a:lstStyle/>
          <a:p>
            <a:pPr marL="285750" lvl="1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Devolutivo (1013 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lvl="1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Translativo (485 § 3º, 1013 §§ 1º e 2º e 1034)</a:t>
            </a:r>
          </a:p>
          <a:p>
            <a:pPr marL="285750" lvl="1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Expansivo (1005; 1013 § 3º, e com ressalvas, art. 1040)</a:t>
            </a:r>
          </a:p>
          <a:p>
            <a:pPr marL="800100" lvl="2" indent="-3429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Honorários recursais (85 §§ 11 e 12)</a:t>
            </a:r>
          </a:p>
          <a:p>
            <a:pPr marL="285750" lvl="1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Substitutivo (1008)</a:t>
            </a:r>
          </a:p>
          <a:p>
            <a:pPr marL="285750" lvl="1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346493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</TotalTime>
  <Words>663</Words>
  <Application>Microsoft Office PowerPoint</Application>
  <PresentationFormat>Apresentação na tela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Design padrão</vt:lpstr>
      <vt:lpstr>ATUALIDADES SOBRE A TEORIA GERAL DOS RECURSOS</vt:lpstr>
      <vt:lpstr>UMA DEFINIÇÃO</vt:lpstr>
      <vt:lpstr>CLASSIFICAÇÃO</vt:lpstr>
      <vt:lpstr>PRINCÍPIOS CONSTITUCIONAIS</vt:lpstr>
      <vt:lpstr>PRINCÍPIOS INFRACONSTITUCIONAIS (1)</vt:lpstr>
      <vt:lpstr>PRINCÍPIOS INFRACONSTITUCIONAIS (2)</vt:lpstr>
      <vt:lpstr>JUÍZO DE ADMISSIBILIDADE</vt:lpstr>
      <vt:lpstr>EFEITOS RELATIVOS À INTERPOSIÇÃO</vt:lpstr>
      <vt:lpstr>EFEITOS RELATIVOS AO JULGAMENTO</vt:lpstr>
      <vt:lpstr>PRAZO</vt:lpstr>
      <vt:lpstr>PREPARO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255</cp:revision>
  <cp:lastPrinted>2016-08-08T16:46:08Z</cp:lastPrinted>
  <dcterms:created xsi:type="dcterms:W3CDTF">2007-03-23T14:32:10Z</dcterms:created>
  <dcterms:modified xsi:type="dcterms:W3CDTF">2020-04-14T19:38:47Z</dcterms:modified>
</cp:coreProperties>
</file>