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10" r:id="rId4"/>
    <p:sldId id="329" r:id="rId5"/>
    <p:sldId id="348" r:id="rId6"/>
    <p:sldId id="361" r:id="rId7"/>
    <p:sldId id="340" r:id="rId8"/>
    <p:sldId id="347" r:id="rId9"/>
    <p:sldId id="360" r:id="rId10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BA977C"/>
    <a:srgbClr val="AC978A"/>
    <a:srgbClr val="C19015"/>
    <a:srgbClr val="996600"/>
    <a:srgbClr val="E9B637"/>
    <a:srgbClr val="9F7611"/>
    <a:srgbClr val="3A2C00"/>
    <a:srgbClr val="D02800"/>
    <a:srgbClr val="463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12/08/2019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6711E88D-1E45-48B0-A29D-91C098405C87}" type="datetimeFigureOut">
              <a:rPr lang="pt-BR" smtClean="0"/>
              <a:t>12/08/2019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14A8353C-1DA7-4723-ADE9-15749BF3BD0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3788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484783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Sistema brasileiro de precedentes: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entre a proposta e a realidade</a:t>
            </a:r>
            <a:endParaRPr lang="pt-BR" sz="18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0" y="1872965"/>
            <a:ext cx="9108504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pt-BR" sz="28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en-US" altLang="pt-BR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Faculdade Presbiteriana Mackenzie Brasília</a:t>
            </a:r>
          </a:p>
          <a:p>
            <a:pPr algn="ctr" eaLnBrk="1" hangingPunct="1"/>
            <a:endParaRPr lang="pt-BR" sz="2000" b="1" dirty="0">
              <a:solidFill>
                <a:srgbClr val="0070C0"/>
              </a:solidFill>
            </a:endParaRPr>
          </a:p>
          <a:p>
            <a:pPr algn="ctr" eaLnBrk="1" hangingPunct="1"/>
            <a:r>
              <a:rPr lang="pt-BR" sz="2000" b="1" dirty="0">
                <a:solidFill>
                  <a:srgbClr val="0070C0"/>
                </a:solidFill>
              </a:rPr>
              <a:t>PROCESSO NAS CORTES SUPERIORES: </a:t>
            </a:r>
          </a:p>
          <a:p>
            <a:pPr algn="ctr" eaLnBrk="1" hangingPunct="1"/>
            <a:r>
              <a:rPr lang="pt-BR" sz="2000" b="1" dirty="0">
                <a:solidFill>
                  <a:srgbClr val="0070C0"/>
                </a:solidFill>
              </a:rPr>
              <a:t>críticas e propostas após 3 anos de vigência do CPC/2015 </a:t>
            </a:r>
            <a:endParaRPr lang="en-US" altLang="pt-BR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endParaRPr lang="pt-BR" altLang="pt-BR" sz="2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Brasília, DF, 13 de agosto de 2019</a:t>
            </a:r>
          </a:p>
          <a:p>
            <a:pPr algn="ctr" eaLnBrk="1" hangingPunct="1"/>
            <a:endParaRPr lang="pt-BR" altLang="pt-B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/>
            <a:r>
              <a:rPr lang="pt-BR" alt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Cassio Scarpinella Bueno</a:t>
            </a:r>
          </a:p>
          <a:p>
            <a:pPr algn="ctr" eaLnBrk="1" hangingPunct="1"/>
            <a:r>
              <a:rPr lang="en-US" altLang="pt-BR" sz="2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www.scarpinellabueno.com</a:t>
            </a:r>
          </a:p>
          <a:p>
            <a:pPr algn="ctr" eaLnBrk="1" hangingPunct="1"/>
            <a:r>
              <a:rPr lang="en-US" altLang="pt-BR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www.facebook.com/cassioscarpinellabueno</a:t>
            </a:r>
            <a:endParaRPr lang="pt-BR" altLang="pt-BR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78" y="1"/>
            <a:ext cx="9135122" cy="9938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Considerações iniciais</a:t>
            </a:r>
            <a:endParaRPr lang="pt-BR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993868"/>
            <a:ext cx="9107994" cy="4683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 experiência brasileira e o CPC de 1973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 Súmulas do STF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O novo CPC e sua exposição de motivos</a:t>
            </a: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Common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3200" i="1" dirty="0">
                <a:latin typeface="Calibri" panose="020F0502020204030204" pitchFamily="34" charset="0"/>
                <a:cs typeface="Calibri" panose="020F0502020204030204" pitchFamily="34" charset="0"/>
              </a:rPr>
              <a:t>civil law</a:t>
            </a:r>
            <a:r>
              <a:rPr lang="pt-BR" sz="3200" dirty="0">
                <a:latin typeface="Calibri" panose="020F0502020204030204" pitchFamily="34" charset="0"/>
                <a:cs typeface="Calibri" panose="020F0502020204030204" pitchFamily="34" charset="0"/>
              </a:rPr>
              <a:t>: uma questão relevante </a:t>
            </a:r>
            <a:r>
              <a:rPr lang="pt-BR" sz="3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514350" indent="-457200">
              <a:spcBef>
                <a:spcPts val="500"/>
              </a:spcBef>
              <a:spcAft>
                <a:spcPts val="500"/>
              </a:spcAft>
              <a:buClr>
                <a:srgbClr val="D02800"/>
              </a:buClr>
              <a:buFont typeface="Wingdings" panose="05000000000000000000" pitchFamily="2" charset="2"/>
              <a:buChar char="q"/>
            </a:pPr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Terminologia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ireito jurisprudencial </a:t>
            </a:r>
          </a:p>
          <a:p>
            <a:pPr marL="1257300" lvl="1" indent="-4572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Indexadores jurisprudenciais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876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Os </a:t>
            </a:r>
            <a:r>
              <a:rPr lang="pt-BR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indexadores</a:t>
            </a: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e seu papel no CPC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Jurisprudência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estável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íntegra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coerente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(926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caput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Edição de súmulas (926 §§1º e 2º)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1" indent="-342900" algn="just">
              <a:spcBef>
                <a:spcPts val="400"/>
              </a:spcBef>
              <a:spcAft>
                <a:spcPts val="4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“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observarão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” (927)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 e II: STF em controle concentrado + SV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III: IAC, IRDR e recursos repetitivos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IV: STF e STJ e suas súmulas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V: orientação do plenário ou OE a que estão </a:t>
            </a:r>
            <a:r>
              <a:rPr lang="pt-BR" sz="2300" i="1" dirty="0">
                <a:latin typeface="Arial" panose="020B0604020202020204" pitchFamily="34" charset="0"/>
                <a:cs typeface="Arial" panose="020B0604020202020204" pitchFamily="34" charset="0"/>
              </a:rPr>
              <a:t>vinculados</a:t>
            </a: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1º: Incidência dos arts. 10 e 489 § 1º 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2º: Alteração precedida de audiências públicas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3º: Possibilidade de modulação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4º: Alteração e fundamentação adequada e específica</a:t>
            </a:r>
          </a:p>
          <a:p>
            <a:pPr marL="742950" lvl="2" indent="-342900" algn="just">
              <a:spcBef>
                <a:spcPts val="400"/>
              </a:spcBef>
              <a:spcAft>
                <a:spcPts val="4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  <a:t>§ 5º: Publicidade e organização dos precedentes</a:t>
            </a:r>
          </a:p>
          <a:p>
            <a:pPr>
              <a:lnSpc>
                <a:spcPct val="150000"/>
              </a:lnSpc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ü"/>
            </a:pP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774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 marL="342900" lvl="1" indent="-34290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eflexos no procedimento e na atuação dos sujeitos do processo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Tutela provisória da evidência (art. 311 II)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Improcedência liminar do pedido (332)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remessa necessária (496 § 4º)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Dispensa de caução para cumprimento provisório (art. 521 IV) 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Atuação monocrática do relator (932)</a:t>
            </a: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Dispensa da atuação do Pleno/OE no prévio reconhecimento da inconstitucionalidade (949 par ún)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Julgamento monocrático de conflito de competência (955 par ún) 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Cabimento da reclamação (988)</a:t>
            </a:r>
          </a:p>
          <a:p>
            <a:pPr marL="742950" lvl="2" indent="-342900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Desistência da ação (1040 §§ 1º a 3º) 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2" indent="-342900">
              <a:spcBef>
                <a:spcPts val="300"/>
              </a:spcBef>
              <a:spcAft>
                <a:spcPts val="3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0978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Dinâmica (cont.)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Motivação (489 § 1º V e VI)</a:t>
            </a:r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Omissão “qualificada” para fins de ED (1022 par ún I)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O julgamento dos casos “repetitivos” (928)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RDR e 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E e REsp repetitivos</a:t>
            </a:r>
          </a:p>
          <a:p>
            <a:pPr lvl="2">
              <a:spcBef>
                <a:spcPts val="500"/>
              </a:spcBef>
              <a:spcAft>
                <a:spcPts val="500"/>
              </a:spcAft>
              <a:buClr>
                <a:schemeClr val="tx1">
                  <a:lumMod val="50000"/>
                  <a:lumOff val="50000"/>
                </a:schemeClr>
              </a:buClr>
              <a:buFont typeface="Courier New" panose="02070309020205020404" pitchFamily="49" charset="0"/>
              <a:buChar char="o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o IAC </a:t>
            </a:r>
            <a:r>
              <a:rPr lang="pt-BR" sz="2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lvl="1">
              <a:spcBef>
                <a:spcPts val="500"/>
              </a:spcBef>
              <a:spcAft>
                <a:spcPts val="5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Questões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material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e de direito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processual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endParaRPr lang="pt-B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0482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As técnicas</a:t>
            </a:r>
            <a:endParaRPr lang="pt-BR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836712"/>
            <a:ext cx="9136571" cy="548856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IAC (947)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Objeto e procedimento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IRDR (976-987)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Objeto e procedimento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RE e REsp repetitivos (1036-1041)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Objeto e procedimento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Súmulas vinculantes (103-A CF + Lei n. 11.417/2006)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Súmulas </a:t>
            </a:r>
            <a:r>
              <a:rPr lang="pt-BR" i="1" dirty="0">
                <a:latin typeface="Calibri" panose="020F0502020204030204" pitchFamily="34" charset="0"/>
                <a:cs typeface="Calibri" panose="020F0502020204030204" pitchFamily="34" charset="0"/>
              </a:rPr>
              <a:t>não</a:t>
            </a:r>
            <a:r>
              <a:rPr lang="pt-BR" dirty="0">
                <a:latin typeface="Calibri" panose="020F0502020204030204" pitchFamily="34" charset="0"/>
                <a:cs typeface="Calibri" panose="020F0502020204030204" pitchFamily="34" charset="0"/>
              </a:rPr>
              <a:t> vinculantes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4261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"/>
            <a:ext cx="9144000" cy="98072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Processo de formação</a:t>
            </a: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AEED9A27-6D92-42B6-B166-05CED7DD25F7}"/>
              </a:ext>
            </a:extLst>
          </p:cNvPr>
          <p:cNvSpPr/>
          <p:nvPr/>
        </p:nvSpPr>
        <p:spPr>
          <a:xfrm>
            <a:off x="-7430" y="962065"/>
            <a:ext cx="9151430" cy="5519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Necessidade de viabilizar 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participação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formação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 precedente</a:t>
            </a:r>
          </a:p>
          <a:p>
            <a:pPr lvl="2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Construção de um </a:t>
            </a:r>
            <a:r>
              <a:rPr 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procedimento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adequado</a:t>
            </a:r>
          </a:p>
          <a:p>
            <a:pPr lvl="2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A insuficiência das previsões do CPC </a:t>
            </a:r>
          </a:p>
          <a:p>
            <a:pPr lvl="2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EC 45/2001</a:t>
            </a:r>
            <a:endParaRPr lang="pt-BR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Audiências públicas como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locus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adequado para tanto</a:t>
            </a:r>
            <a:endParaRPr lang="pt-B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Necessário equilíbrio de forças na oitiva de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amici curiae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qualidade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da motivação jurisdicional e 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</a:p>
          <a:p>
            <a:pPr marL="342900" lvl="1" indent="-3429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Necessária interpretação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ampliativa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dos §§ 1º e 3º do 138: para além do ED e do IRDR</a:t>
            </a:r>
          </a:p>
          <a:p>
            <a:pPr marL="857250" lvl="2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 tem legitimidade para recorrer em prol do interesse que justifica a sua intervenção (art. 996 par. ún)</a:t>
            </a:r>
          </a:p>
        </p:txBody>
      </p:sp>
    </p:spTree>
    <p:extLst>
      <p:ext uri="{BB962C8B-B14F-4D97-AF65-F5344CB8AC3E}">
        <p14:creationId xmlns:p14="http://schemas.microsoft.com/office/powerpoint/2010/main" val="1605627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30" y="1"/>
            <a:ext cx="9151430" cy="119675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Reflexões finais</a:t>
            </a: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36006" y="1212843"/>
            <a:ext cx="9107994" cy="51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143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Precedentes à brasileira</a:t>
            </a:r>
            <a:endParaRPr lang="pt-BR" sz="2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Nulidade do indexador formado sem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devido 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processo em contraditório com </a:t>
            </a:r>
            <a:r>
              <a:rPr lang="pt-BR" sz="2800" i="1" dirty="0">
                <a:latin typeface="Calibri" panose="020F0502020204030204" pitchFamily="34" charset="0"/>
                <a:cs typeface="Calibri" panose="020F0502020204030204" pitchFamily="34" charset="0"/>
              </a:rPr>
              <a:t>amicus curiae</a:t>
            </a: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pt-BR" sz="28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Outras formas de lidar com os litígios repetitivos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Em especial o “processo coletivo”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 veto presidencial do art. 333 CPC</a:t>
            </a: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O papel da inteligência artificial</a:t>
            </a:r>
            <a:endParaRPr lang="pt-B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457200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q"/>
            </a:pPr>
            <a:r>
              <a:rPr lang="pt-BR" sz="2800" dirty="0">
                <a:latin typeface="Calibri" panose="020F0502020204030204" pitchFamily="34" charset="0"/>
                <a:cs typeface="Calibri" panose="020F0502020204030204" pitchFamily="34" charset="0"/>
              </a:rPr>
              <a:t>A postura de advogados e magistrados diante do sistema processual civil em vigor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Ônus argumentativo</a:t>
            </a:r>
          </a:p>
          <a:p>
            <a:pPr marL="914400" lvl="1" indent="-457200">
              <a:spcBef>
                <a:spcPts val="200"/>
              </a:spcBef>
              <a:spcAft>
                <a:spcPts val="2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pt-BR" sz="2600" dirty="0">
                <a:latin typeface="Calibri" panose="020F0502020204030204" pitchFamily="34" charset="0"/>
                <a:cs typeface="Calibri" panose="020F0502020204030204" pitchFamily="34" charset="0"/>
              </a:rPr>
              <a:t>Dialeticidade        Motivação</a:t>
            </a:r>
            <a:endParaRPr lang="pt-BR" altLang="pt-BR" sz="26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cxnSp>
        <p:nvCxnSpPr>
          <p:cNvPr id="3" name="Conector de Seta Reta 2">
            <a:extLst>
              <a:ext uri="{FF2B5EF4-FFF2-40B4-BE49-F238E27FC236}">
                <a16:creationId xmlns:a16="http://schemas.microsoft.com/office/drawing/2014/main" id="{D096A8EB-BF05-4D6A-AEDD-61C8D887FE91}"/>
              </a:ext>
            </a:extLst>
          </p:cNvPr>
          <p:cNvCxnSpPr>
            <a:cxnSpLocks/>
          </p:cNvCxnSpPr>
          <p:nvPr/>
        </p:nvCxnSpPr>
        <p:spPr>
          <a:xfrm>
            <a:off x="2843808" y="6093296"/>
            <a:ext cx="504056" cy="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317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Retângulo 7"/>
          <p:cNvSpPr txBox="1"/>
          <p:nvPr/>
        </p:nvSpPr>
        <p:spPr>
          <a:xfrm>
            <a:off x="1115616" y="5661247"/>
            <a:ext cx="6840760" cy="9594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>
              <a:defRPr sz="2000" b="1">
                <a:solidFill>
                  <a:srgbClr val="FF0000"/>
                </a:solidFill>
              </a:defRPr>
            </a:pPr>
            <a:r>
              <a:rPr dirty="0"/>
              <a:t>www.scarpinellabueno.com</a:t>
            </a:r>
          </a:p>
          <a:p>
            <a:pPr algn="ctr">
              <a:defRPr sz="2000" b="1">
                <a:solidFill>
                  <a:srgbClr val="C00000"/>
                </a:solidFill>
              </a:defRPr>
            </a:pPr>
            <a:r>
              <a:rPr dirty="0"/>
              <a:t>www.facebook.com/cassioscarpinellabueno</a:t>
            </a:r>
          </a:p>
        </p:txBody>
      </p:sp>
      <p:grpSp>
        <p:nvGrpSpPr>
          <p:cNvPr id="150" name="Rectangle 2"/>
          <p:cNvGrpSpPr/>
          <p:nvPr/>
        </p:nvGrpSpPr>
        <p:grpSpPr>
          <a:xfrm>
            <a:off x="-3" y="-2"/>
            <a:ext cx="9136572" cy="769439"/>
            <a:chOff x="-1" y="-1"/>
            <a:chExt cx="9136571" cy="769438"/>
          </a:xfrm>
        </p:grpSpPr>
        <p:sp>
          <p:nvSpPr>
            <p:cNvPr id="148" name="Retângulo"/>
            <p:cNvSpPr/>
            <p:nvPr/>
          </p:nvSpPr>
          <p:spPr>
            <a:xfrm>
              <a:off x="-1" y="-1"/>
              <a:ext cx="9136571" cy="764706"/>
            </a:xfrm>
            <a:prstGeom prst="rect">
              <a:avLst/>
            </a:prstGeom>
            <a:solidFill>
              <a:srgbClr val="F2F2F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algn="ctr">
                <a:defRPr sz="40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pPr>
              <a:endParaRPr dirty="0"/>
            </a:p>
          </p:txBody>
        </p:sp>
        <p:sp>
          <p:nvSpPr>
            <p:cNvPr id="149" name="Muito obrigado !!!!"/>
            <p:cNvSpPr txBox="1"/>
            <p:nvPr/>
          </p:nvSpPr>
          <p:spPr>
            <a:xfrm>
              <a:off x="-1" y="-1"/>
              <a:ext cx="9136571" cy="76943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algn="ctr">
                <a:defRPr sz="3600" b="1">
                  <a:solidFill>
                    <a:srgbClr val="C00000"/>
                  </a:solidFill>
                  <a:effectLst>
                    <a:outerShdw blurRad="38100" dist="38100" dir="2700000" rotWithShape="0">
                      <a:srgbClr val="000000">
                        <a:alpha val="43137"/>
                      </a:srgbClr>
                    </a:outerShdw>
                  </a:effectLst>
                </a:defRPr>
              </a:lvl1pPr>
            </a:lstStyle>
            <a:p>
              <a:r>
                <a:rPr lang="pt-BR" sz="4400" dirty="0">
                  <a:latin typeface="Calibri" panose="020F0502020204030204" pitchFamily="34" charset="0"/>
                  <a:cs typeface="Calibri" panose="020F0502020204030204" pitchFamily="34" charset="0"/>
                </a:rPr>
                <a:t>Muito</a:t>
              </a:r>
              <a:r>
                <a:rPr sz="4400" dirty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sz="4400" dirty="0" err="1">
                  <a:latin typeface="Calibri" panose="020F0502020204030204" pitchFamily="34" charset="0"/>
                  <a:cs typeface="Calibri" panose="020F0502020204030204" pitchFamily="34" charset="0"/>
                </a:rPr>
                <a:t>obrigado</a:t>
              </a:r>
              <a:r>
                <a:rPr sz="4400" dirty="0">
                  <a:latin typeface="Calibri" panose="020F0502020204030204" pitchFamily="34" charset="0"/>
                  <a:cs typeface="Calibri" panose="020F0502020204030204" pitchFamily="34" charset="0"/>
                </a:rPr>
                <a:t> !!!!</a:t>
              </a:r>
            </a:p>
          </p:txBody>
        </p:sp>
      </p:grpSp>
      <p:sp>
        <p:nvSpPr>
          <p:cNvPr id="151" name="Retângulo 14"/>
          <p:cNvSpPr/>
          <p:nvPr/>
        </p:nvSpPr>
        <p:spPr>
          <a:xfrm>
            <a:off x="-7430" y="6397280"/>
            <a:ext cx="9151430" cy="344316"/>
          </a:xfrm>
          <a:prstGeom prst="rect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sp>
        <p:nvSpPr>
          <p:cNvPr id="152" name="Retângulo 17"/>
          <p:cNvSpPr/>
          <p:nvPr/>
        </p:nvSpPr>
        <p:spPr>
          <a:xfrm>
            <a:off x="-7431" y="6669360"/>
            <a:ext cx="9151431" cy="188641"/>
          </a:xfrm>
          <a:prstGeom prst="rect">
            <a:avLst/>
          </a:prstGeom>
          <a:solidFill>
            <a:srgbClr val="C00000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153" name="Picture 4" descr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2266" y="2707494"/>
            <a:ext cx="2248219" cy="275207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Picture 10" descr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7861" y="2733745"/>
            <a:ext cx="2100059" cy="2787775"/>
          </a:xfrm>
          <a:prstGeom prst="rect">
            <a:avLst/>
          </a:prstGeom>
          <a:ln w="12700">
            <a:miter lim="400000"/>
          </a:ln>
        </p:spPr>
      </p:pic>
      <p:pic>
        <p:nvPicPr>
          <p:cNvPr id="155" name="Picture 12" descr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775" y="918591"/>
            <a:ext cx="2147418" cy="2787776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Picture 14" descr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4587" y="936440"/>
            <a:ext cx="2248220" cy="275207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26163916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</TotalTime>
  <Words>580</Words>
  <Application>Microsoft Office PowerPoint</Application>
  <PresentationFormat>Apresentação na tela (4:3)</PresentationFormat>
  <Paragraphs>84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Arial</vt:lpstr>
      <vt:lpstr>Calibri</vt:lpstr>
      <vt:lpstr>Courier New</vt:lpstr>
      <vt:lpstr>Wingdings</vt:lpstr>
      <vt:lpstr>Design padrão</vt:lpstr>
      <vt:lpstr>Sistema brasileiro de precedentes: entre a proposta e a realidade</vt:lpstr>
      <vt:lpstr>Considerações iniciais</vt:lpstr>
      <vt:lpstr>Os indexadores e seu papel no CPC</vt:lpstr>
      <vt:lpstr>Dinâmica</vt:lpstr>
      <vt:lpstr>Dinâmica (cont.)</vt:lpstr>
      <vt:lpstr>As técnicas</vt:lpstr>
      <vt:lpstr>Processo de formação</vt:lpstr>
      <vt:lpstr>Reflexões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237</cp:revision>
  <cp:lastPrinted>2019-08-12T19:09:03Z</cp:lastPrinted>
  <dcterms:created xsi:type="dcterms:W3CDTF">2007-03-23T14:32:10Z</dcterms:created>
  <dcterms:modified xsi:type="dcterms:W3CDTF">2019-08-12T19:09:07Z</dcterms:modified>
</cp:coreProperties>
</file>