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360" r:id="rId3"/>
    <p:sldId id="361" r:id="rId4"/>
    <p:sldId id="362" r:id="rId5"/>
    <p:sldId id="376" r:id="rId6"/>
    <p:sldId id="363" r:id="rId7"/>
    <p:sldId id="366" r:id="rId8"/>
    <p:sldId id="364" r:id="rId9"/>
    <p:sldId id="365" r:id="rId10"/>
    <p:sldId id="375" r:id="rId11"/>
    <p:sldId id="367" r:id="rId12"/>
    <p:sldId id="371" r:id="rId13"/>
    <p:sldId id="372" r:id="rId14"/>
    <p:sldId id="373" r:id="rId15"/>
    <p:sldId id="368" r:id="rId16"/>
    <p:sldId id="374" r:id="rId17"/>
    <p:sldId id="369" r:id="rId18"/>
    <p:sldId id="370" r:id="rId19"/>
    <p:sldId id="349" r:id="rId20"/>
    <p:sldId id="350" r:id="rId21"/>
    <p:sldId id="351" r:id="rId22"/>
  </p:sldIdLst>
  <p:sldSz cx="9144000" cy="6858000" type="screen4x3"/>
  <p:notesSz cx="6877050" cy="1000125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977C"/>
    <a:srgbClr val="AC978A"/>
    <a:srgbClr val="C19015"/>
    <a:srgbClr val="996600"/>
    <a:srgbClr val="E9B637"/>
    <a:srgbClr val="9F7611"/>
    <a:srgbClr val="FE3000"/>
    <a:srgbClr val="3A2C00"/>
    <a:srgbClr val="D02800"/>
    <a:srgbClr val="463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9738" cy="500063"/>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sz="quarter" idx="1"/>
          </p:nvPr>
        </p:nvSpPr>
        <p:spPr>
          <a:xfrm>
            <a:off x="3895725" y="0"/>
            <a:ext cx="2979738" cy="500063"/>
          </a:xfrm>
          <a:prstGeom prst="rect">
            <a:avLst/>
          </a:prstGeom>
        </p:spPr>
        <p:txBody>
          <a:bodyPr vert="horz" lIns="91440" tIns="45720" rIns="91440" bIns="45720" rtlCol="0"/>
          <a:lstStyle>
            <a:lvl1pPr algn="r">
              <a:defRPr sz="1200"/>
            </a:lvl1pPr>
          </a:lstStyle>
          <a:p>
            <a:fld id="{1CA60BC7-EA36-49C2-99DA-91F6FCF67A06}" type="datetimeFigureOut">
              <a:rPr lang="pt-BR" smtClean="0"/>
              <a:t>27/08/2018</a:t>
            </a:fld>
            <a:endParaRPr lang="pt-BR" dirty="0"/>
          </a:p>
        </p:txBody>
      </p:sp>
      <p:sp>
        <p:nvSpPr>
          <p:cNvPr id="4" name="Espaço Reservado para Rodapé 3"/>
          <p:cNvSpPr>
            <a:spLocks noGrp="1"/>
          </p:cNvSpPr>
          <p:nvPr>
            <p:ph type="ftr" sz="quarter" idx="2"/>
          </p:nvPr>
        </p:nvSpPr>
        <p:spPr>
          <a:xfrm>
            <a:off x="0" y="9499600"/>
            <a:ext cx="2979738" cy="500063"/>
          </a:xfrm>
          <a:prstGeom prst="rect">
            <a:avLst/>
          </a:prstGeom>
        </p:spPr>
        <p:txBody>
          <a:bodyPr vert="horz" lIns="91440" tIns="45720" rIns="91440" bIns="45720" rtlCol="0" anchor="b"/>
          <a:lstStyle>
            <a:lvl1pPr algn="l">
              <a:defRPr sz="1200"/>
            </a:lvl1pPr>
          </a:lstStyle>
          <a:p>
            <a:endParaRPr lang="pt-BR" dirty="0"/>
          </a:p>
        </p:txBody>
      </p:sp>
      <p:sp>
        <p:nvSpPr>
          <p:cNvPr id="5" name="Espaço Reservado para Número de Slide 4"/>
          <p:cNvSpPr>
            <a:spLocks noGrp="1"/>
          </p:cNvSpPr>
          <p:nvPr>
            <p:ph type="sldNum" sz="quarter" idx="3"/>
          </p:nvPr>
        </p:nvSpPr>
        <p:spPr>
          <a:xfrm>
            <a:off x="3895725" y="9499600"/>
            <a:ext cx="2979738" cy="500063"/>
          </a:xfrm>
          <a:prstGeom prst="rect">
            <a:avLst/>
          </a:prstGeom>
        </p:spPr>
        <p:txBody>
          <a:bodyPr vert="horz" lIns="91440" tIns="45720" rIns="91440" bIns="45720" rtlCol="0" anchor="b"/>
          <a:lstStyle>
            <a:lvl1pPr algn="r">
              <a:defRPr sz="1200"/>
            </a:lvl1pPr>
          </a:lstStyle>
          <a:p>
            <a:fld id="{DB185F30-E168-4037-9A7D-F7DF881A0264}" type="slidenum">
              <a:rPr lang="pt-BR" smtClean="0"/>
              <a:t>‹nº›</a:t>
            </a:fld>
            <a:endParaRPr lang="pt-BR" dirty="0"/>
          </a:p>
        </p:txBody>
      </p:sp>
    </p:spTree>
    <p:extLst>
      <p:ext uri="{BB962C8B-B14F-4D97-AF65-F5344CB8AC3E}">
        <p14:creationId xmlns:p14="http://schemas.microsoft.com/office/powerpoint/2010/main" val="37225842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9738" cy="500063"/>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95725" y="0"/>
            <a:ext cx="2979738" cy="500063"/>
          </a:xfrm>
          <a:prstGeom prst="rect">
            <a:avLst/>
          </a:prstGeom>
        </p:spPr>
        <p:txBody>
          <a:bodyPr vert="horz" lIns="91440" tIns="45720" rIns="91440" bIns="45720" rtlCol="0"/>
          <a:lstStyle>
            <a:lvl1pPr algn="r">
              <a:defRPr sz="1200"/>
            </a:lvl1pPr>
          </a:lstStyle>
          <a:p>
            <a:fld id="{6711E88D-1E45-48B0-A29D-91C098405C87}" type="datetimeFigureOut">
              <a:rPr lang="pt-BR" smtClean="0"/>
              <a:t>27/08/2018</a:t>
            </a:fld>
            <a:endParaRPr lang="pt-BR" dirty="0"/>
          </a:p>
        </p:txBody>
      </p:sp>
      <p:sp>
        <p:nvSpPr>
          <p:cNvPr id="4" name="Espaço Reservado para Imagem de Slide 3"/>
          <p:cNvSpPr>
            <a:spLocks noGrp="1" noRot="1" noChangeAspect="1"/>
          </p:cNvSpPr>
          <p:nvPr>
            <p:ph type="sldImg" idx="2"/>
          </p:nvPr>
        </p:nvSpPr>
        <p:spPr>
          <a:xfrm>
            <a:off x="939800" y="750888"/>
            <a:ext cx="4997450" cy="3749675"/>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87388" y="4751388"/>
            <a:ext cx="5502275" cy="4500562"/>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499600"/>
            <a:ext cx="2979738" cy="500063"/>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95725" y="9499600"/>
            <a:ext cx="2979738" cy="500063"/>
          </a:xfrm>
          <a:prstGeom prst="rect">
            <a:avLst/>
          </a:prstGeom>
        </p:spPr>
        <p:txBody>
          <a:bodyPr vert="horz" lIns="91440" tIns="45720" rIns="91440" bIns="45720" rtlCol="0" anchor="b"/>
          <a:lstStyle>
            <a:lvl1pPr algn="r">
              <a:defRPr sz="1200"/>
            </a:lvl1pPr>
          </a:lstStyle>
          <a:p>
            <a:fld id="{14A8353C-1DA7-4723-ADE9-15749BF3BD02}" type="slidenum">
              <a:rPr lang="pt-BR" smtClean="0"/>
              <a:t>‹nº›</a:t>
            </a:fld>
            <a:endParaRPr lang="pt-BR" dirty="0"/>
          </a:p>
        </p:txBody>
      </p:sp>
    </p:spTree>
    <p:extLst>
      <p:ext uri="{BB962C8B-B14F-4D97-AF65-F5344CB8AC3E}">
        <p14:creationId xmlns:p14="http://schemas.microsoft.com/office/powerpoint/2010/main" val="2637887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a:t>Clique para editar o estilo do subtítulo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dirty="0"/>
          </a:p>
        </p:txBody>
      </p:sp>
      <p:sp>
        <p:nvSpPr>
          <p:cNvPr id="6" name="Rectangle 6"/>
          <p:cNvSpPr>
            <a:spLocks noGrp="1" noChangeArrowheads="1"/>
          </p:cNvSpPr>
          <p:nvPr>
            <p:ph type="sldNum" sz="quarter" idx="12"/>
          </p:nvPr>
        </p:nvSpPr>
        <p:spPr>
          <a:ln/>
        </p:spPr>
        <p:txBody>
          <a:bodyPr/>
          <a:lstStyle>
            <a:lvl1pPr>
              <a:defRPr/>
            </a:lvl1pPr>
          </a:lstStyle>
          <a:p>
            <a:pPr>
              <a:defRPr/>
            </a:pPr>
            <a:fld id="{F9AF7562-9F8B-4E18-A59C-F4746134AF87}" type="slidenum">
              <a:rPr lang="pt-BR" altLang="pt-BR"/>
              <a:pPr>
                <a:defRPr/>
              </a:pPr>
              <a:t>‹nº›</a:t>
            </a:fld>
            <a:endParaRPr lang="pt-BR" altLang="pt-BR" dirty="0"/>
          </a:p>
        </p:txBody>
      </p:sp>
    </p:spTree>
    <p:extLst>
      <p:ext uri="{BB962C8B-B14F-4D97-AF65-F5344CB8AC3E}">
        <p14:creationId xmlns:p14="http://schemas.microsoft.com/office/powerpoint/2010/main" val="576585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dirty="0"/>
          </a:p>
        </p:txBody>
      </p:sp>
      <p:sp>
        <p:nvSpPr>
          <p:cNvPr id="6" name="Rectangle 6"/>
          <p:cNvSpPr>
            <a:spLocks noGrp="1" noChangeArrowheads="1"/>
          </p:cNvSpPr>
          <p:nvPr>
            <p:ph type="sldNum" sz="quarter" idx="12"/>
          </p:nvPr>
        </p:nvSpPr>
        <p:spPr>
          <a:ln/>
        </p:spPr>
        <p:txBody>
          <a:bodyPr/>
          <a:lstStyle>
            <a:lvl1pPr>
              <a:defRPr/>
            </a:lvl1pPr>
          </a:lstStyle>
          <a:p>
            <a:pPr>
              <a:defRPr/>
            </a:pPr>
            <a:fld id="{0B78B294-D640-4161-9C15-6D613B158C9D}" type="slidenum">
              <a:rPr lang="pt-BR" altLang="pt-BR"/>
              <a:pPr>
                <a:defRPr/>
              </a:pPr>
              <a:t>‹nº›</a:t>
            </a:fld>
            <a:endParaRPr lang="pt-BR" altLang="pt-BR" dirty="0"/>
          </a:p>
        </p:txBody>
      </p:sp>
    </p:spTree>
    <p:extLst>
      <p:ext uri="{BB962C8B-B14F-4D97-AF65-F5344CB8AC3E}">
        <p14:creationId xmlns:p14="http://schemas.microsoft.com/office/powerpoint/2010/main" val="1312178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dirty="0"/>
          </a:p>
        </p:txBody>
      </p:sp>
      <p:sp>
        <p:nvSpPr>
          <p:cNvPr id="6" name="Rectangle 6"/>
          <p:cNvSpPr>
            <a:spLocks noGrp="1" noChangeArrowheads="1"/>
          </p:cNvSpPr>
          <p:nvPr>
            <p:ph type="sldNum" sz="quarter" idx="12"/>
          </p:nvPr>
        </p:nvSpPr>
        <p:spPr>
          <a:ln/>
        </p:spPr>
        <p:txBody>
          <a:bodyPr/>
          <a:lstStyle>
            <a:lvl1pPr>
              <a:defRPr/>
            </a:lvl1pPr>
          </a:lstStyle>
          <a:p>
            <a:pPr>
              <a:defRPr/>
            </a:pPr>
            <a:fld id="{39AF5303-A126-4ED9-A160-4761DDE3D856}" type="slidenum">
              <a:rPr lang="pt-BR" altLang="pt-BR"/>
              <a:pPr>
                <a:defRPr/>
              </a:pPr>
              <a:t>‹nº›</a:t>
            </a:fld>
            <a:endParaRPr lang="pt-BR" altLang="pt-BR" dirty="0"/>
          </a:p>
        </p:txBody>
      </p:sp>
    </p:spTree>
    <p:extLst>
      <p:ext uri="{BB962C8B-B14F-4D97-AF65-F5344CB8AC3E}">
        <p14:creationId xmlns:p14="http://schemas.microsoft.com/office/powerpoint/2010/main" val="1122221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dirty="0"/>
          </a:p>
        </p:txBody>
      </p:sp>
      <p:sp>
        <p:nvSpPr>
          <p:cNvPr id="6" name="Rectangle 6"/>
          <p:cNvSpPr>
            <a:spLocks noGrp="1" noChangeArrowheads="1"/>
          </p:cNvSpPr>
          <p:nvPr>
            <p:ph type="sldNum" sz="quarter" idx="12"/>
          </p:nvPr>
        </p:nvSpPr>
        <p:spPr>
          <a:ln/>
        </p:spPr>
        <p:txBody>
          <a:bodyPr/>
          <a:lstStyle>
            <a:lvl1pPr>
              <a:defRPr/>
            </a:lvl1pPr>
          </a:lstStyle>
          <a:p>
            <a:pPr>
              <a:defRPr/>
            </a:pPr>
            <a:fld id="{24395A82-FD4A-4178-A50E-CDBBCB644ED0}" type="slidenum">
              <a:rPr lang="pt-BR" altLang="pt-BR"/>
              <a:pPr>
                <a:defRPr/>
              </a:pPr>
              <a:t>‹nº›</a:t>
            </a:fld>
            <a:endParaRPr lang="pt-BR" altLang="pt-BR" dirty="0"/>
          </a:p>
        </p:txBody>
      </p:sp>
    </p:spTree>
    <p:extLst>
      <p:ext uri="{BB962C8B-B14F-4D97-AF65-F5344CB8AC3E}">
        <p14:creationId xmlns:p14="http://schemas.microsoft.com/office/powerpoint/2010/main" val="3703987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a:t>Clique para editar 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dirty="0"/>
          </a:p>
        </p:txBody>
      </p:sp>
      <p:sp>
        <p:nvSpPr>
          <p:cNvPr id="6" name="Rectangle 6"/>
          <p:cNvSpPr>
            <a:spLocks noGrp="1" noChangeArrowheads="1"/>
          </p:cNvSpPr>
          <p:nvPr>
            <p:ph type="sldNum" sz="quarter" idx="12"/>
          </p:nvPr>
        </p:nvSpPr>
        <p:spPr>
          <a:ln/>
        </p:spPr>
        <p:txBody>
          <a:bodyPr/>
          <a:lstStyle>
            <a:lvl1pPr>
              <a:defRPr/>
            </a:lvl1pPr>
          </a:lstStyle>
          <a:p>
            <a:pPr>
              <a:defRPr/>
            </a:pPr>
            <a:fld id="{54DBF62C-E0FF-4A7D-991B-FCBCB3B903C0}" type="slidenum">
              <a:rPr lang="pt-BR" altLang="pt-BR"/>
              <a:pPr>
                <a:defRPr/>
              </a:pPr>
              <a:t>‹nº›</a:t>
            </a:fld>
            <a:endParaRPr lang="pt-BR" altLang="pt-BR" dirty="0"/>
          </a:p>
        </p:txBody>
      </p:sp>
    </p:spTree>
    <p:extLst>
      <p:ext uri="{BB962C8B-B14F-4D97-AF65-F5344CB8AC3E}">
        <p14:creationId xmlns:p14="http://schemas.microsoft.com/office/powerpoint/2010/main" val="2348518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Rectangle 4"/>
          <p:cNvSpPr>
            <a:spLocks noGrp="1" noChangeArrowheads="1"/>
          </p:cNvSpPr>
          <p:nvPr>
            <p:ph type="dt" sz="half" idx="10"/>
          </p:nvPr>
        </p:nvSpPr>
        <p:spPr>
          <a:ln/>
        </p:spPr>
        <p:txBody>
          <a:bodyPr/>
          <a:lstStyle>
            <a:lvl1pPr>
              <a:defRPr/>
            </a:lvl1pPr>
          </a:lstStyle>
          <a:p>
            <a:pPr>
              <a:defRPr/>
            </a:pPr>
            <a:endParaRPr lang="pt-BR" altLang="pt-B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pt-BR" altLang="pt-BR" dirty="0"/>
          </a:p>
        </p:txBody>
      </p:sp>
      <p:sp>
        <p:nvSpPr>
          <p:cNvPr id="7" name="Rectangle 6"/>
          <p:cNvSpPr>
            <a:spLocks noGrp="1" noChangeArrowheads="1"/>
          </p:cNvSpPr>
          <p:nvPr>
            <p:ph type="sldNum" sz="quarter" idx="12"/>
          </p:nvPr>
        </p:nvSpPr>
        <p:spPr>
          <a:ln/>
        </p:spPr>
        <p:txBody>
          <a:bodyPr/>
          <a:lstStyle>
            <a:lvl1pPr>
              <a:defRPr/>
            </a:lvl1pPr>
          </a:lstStyle>
          <a:p>
            <a:pPr>
              <a:defRPr/>
            </a:pPr>
            <a:fld id="{AACF93B4-086F-4533-914F-01956722E5F3}" type="slidenum">
              <a:rPr lang="pt-BR" altLang="pt-BR"/>
              <a:pPr>
                <a:defRPr/>
              </a:pPr>
              <a:t>‹nº›</a:t>
            </a:fld>
            <a:endParaRPr lang="pt-BR" altLang="pt-BR" dirty="0"/>
          </a:p>
        </p:txBody>
      </p:sp>
    </p:spTree>
    <p:extLst>
      <p:ext uri="{BB962C8B-B14F-4D97-AF65-F5344CB8AC3E}">
        <p14:creationId xmlns:p14="http://schemas.microsoft.com/office/powerpoint/2010/main" val="2051605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Rectangle 4"/>
          <p:cNvSpPr>
            <a:spLocks noGrp="1" noChangeArrowheads="1"/>
          </p:cNvSpPr>
          <p:nvPr>
            <p:ph type="dt" sz="half" idx="10"/>
          </p:nvPr>
        </p:nvSpPr>
        <p:spPr>
          <a:ln/>
        </p:spPr>
        <p:txBody>
          <a:bodyPr/>
          <a:lstStyle>
            <a:lvl1pPr>
              <a:defRPr/>
            </a:lvl1pPr>
          </a:lstStyle>
          <a:p>
            <a:pPr>
              <a:defRPr/>
            </a:pPr>
            <a:endParaRPr lang="pt-BR" altLang="pt-BR" dirty="0"/>
          </a:p>
        </p:txBody>
      </p:sp>
      <p:sp>
        <p:nvSpPr>
          <p:cNvPr id="8" name="Rectangle 5"/>
          <p:cNvSpPr>
            <a:spLocks noGrp="1" noChangeArrowheads="1"/>
          </p:cNvSpPr>
          <p:nvPr>
            <p:ph type="ftr" sz="quarter" idx="11"/>
          </p:nvPr>
        </p:nvSpPr>
        <p:spPr>
          <a:ln/>
        </p:spPr>
        <p:txBody>
          <a:bodyPr/>
          <a:lstStyle>
            <a:lvl1pPr>
              <a:defRPr/>
            </a:lvl1pPr>
          </a:lstStyle>
          <a:p>
            <a:pPr>
              <a:defRPr/>
            </a:pPr>
            <a:endParaRPr lang="pt-BR" altLang="pt-BR" dirty="0"/>
          </a:p>
        </p:txBody>
      </p:sp>
      <p:sp>
        <p:nvSpPr>
          <p:cNvPr id="9" name="Rectangle 6"/>
          <p:cNvSpPr>
            <a:spLocks noGrp="1" noChangeArrowheads="1"/>
          </p:cNvSpPr>
          <p:nvPr>
            <p:ph type="sldNum" sz="quarter" idx="12"/>
          </p:nvPr>
        </p:nvSpPr>
        <p:spPr>
          <a:ln/>
        </p:spPr>
        <p:txBody>
          <a:bodyPr/>
          <a:lstStyle>
            <a:lvl1pPr>
              <a:defRPr/>
            </a:lvl1pPr>
          </a:lstStyle>
          <a:p>
            <a:pPr>
              <a:defRPr/>
            </a:pPr>
            <a:fld id="{9547BF7E-7321-484C-89B3-3E5E3EE414FA}" type="slidenum">
              <a:rPr lang="pt-BR" altLang="pt-BR"/>
              <a:pPr>
                <a:defRPr/>
              </a:pPr>
              <a:t>‹nº›</a:t>
            </a:fld>
            <a:endParaRPr lang="pt-BR" altLang="pt-BR" dirty="0"/>
          </a:p>
        </p:txBody>
      </p:sp>
    </p:spTree>
    <p:extLst>
      <p:ext uri="{BB962C8B-B14F-4D97-AF65-F5344CB8AC3E}">
        <p14:creationId xmlns:p14="http://schemas.microsoft.com/office/powerpoint/2010/main" val="3121691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Rectangle 4"/>
          <p:cNvSpPr>
            <a:spLocks noGrp="1" noChangeArrowheads="1"/>
          </p:cNvSpPr>
          <p:nvPr>
            <p:ph type="dt" sz="half" idx="10"/>
          </p:nvPr>
        </p:nvSpPr>
        <p:spPr>
          <a:ln/>
        </p:spPr>
        <p:txBody>
          <a:bodyPr/>
          <a:lstStyle>
            <a:lvl1pPr>
              <a:defRPr/>
            </a:lvl1pPr>
          </a:lstStyle>
          <a:p>
            <a:pPr>
              <a:defRPr/>
            </a:pPr>
            <a:endParaRPr lang="pt-BR" altLang="pt-BR" dirty="0"/>
          </a:p>
        </p:txBody>
      </p:sp>
      <p:sp>
        <p:nvSpPr>
          <p:cNvPr id="4" name="Rectangle 5"/>
          <p:cNvSpPr>
            <a:spLocks noGrp="1" noChangeArrowheads="1"/>
          </p:cNvSpPr>
          <p:nvPr>
            <p:ph type="ftr" sz="quarter" idx="11"/>
          </p:nvPr>
        </p:nvSpPr>
        <p:spPr>
          <a:ln/>
        </p:spPr>
        <p:txBody>
          <a:bodyPr/>
          <a:lstStyle>
            <a:lvl1pPr>
              <a:defRPr/>
            </a:lvl1pPr>
          </a:lstStyle>
          <a:p>
            <a:pPr>
              <a:defRPr/>
            </a:pPr>
            <a:endParaRPr lang="pt-BR" altLang="pt-BR" dirty="0"/>
          </a:p>
        </p:txBody>
      </p:sp>
      <p:sp>
        <p:nvSpPr>
          <p:cNvPr id="5" name="Rectangle 6"/>
          <p:cNvSpPr>
            <a:spLocks noGrp="1" noChangeArrowheads="1"/>
          </p:cNvSpPr>
          <p:nvPr>
            <p:ph type="sldNum" sz="quarter" idx="12"/>
          </p:nvPr>
        </p:nvSpPr>
        <p:spPr>
          <a:ln/>
        </p:spPr>
        <p:txBody>
          <a:bodyPr/>
          <a:lstStyle>
            <a:lvl1pPr>
              <a:defRPr/>
            </a:lvl1pPr>
          </a:lstStyle>
          <a:p>
            <a:pPr>
              <a:defRPr/>
            </a:pPr>
            <a:fld id="{D0925D92-756F-4866-95E2-848CF862967F}" type="slidenum">
              <a:rPr lang="pt-BR" altLang="pt-BR"/>
              <a:pPr>
                <a:defRPr/>
              </a:pPr>
              <a:t>‹nº›</a:t>
            </a:fld>
            <a:endParaRPr lang="pt-BR" altLang="pt-BR" dirty="0"/>
          </a:p>
        </p:txBody>
      </p:sp>
    </p:spTree>
    <p:extLst>
      <p:ext uri="{BB962C8B-B14F-4D97-AF65-F5344CB8AC3E}">
        <p14:creationId xmlns:p14="http://schemas.microsoft.com/office/powerpoint/2010/main" val="375079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ltLang="pt-BR" dirty="0"/>
          </a:p>
        </p:txBody>
      </p:sp>
      <p:sp>
        <p:nvSpPr>
          <p:cNvPr id="3" name="Rectangle 5"/>
          <p:cNvSpPr>
            <a:spLocks noGrp="1" noChangeArrowheads="1"/>
          </p:cNvSpPr>
          <p:nvPr>
            <p:ph type="ftr" sz="quarter" idx="11"/>
          </p:nvPr>
        </p:nvSpPr>
        <p:spPr>
          <a:ln/>
        </p:spPr>
        <p:txBody>
          <a:bodyPr/>
          <a:lstStyle>
            <a:lvl1pPr>
              <a:defRPr/>
            </a:lvl1pPr>
          </a:lstStyle>
          <a:p>
            <a:pPr>
              <a:defRPr/>
            </a:pPr>
            <a:endParaRPr lang="pt-BR" altLang="pt-BR" dirty="0"/>
          </a:p>
        </p:txBody>
      </p:sp>
      <p:sp>
        <p:nvSpPr>
          <p:cNvPr id="4" name="Rectangle 6"/>
          <p:cNvSpPr>
            <a:spLocks noGrp="1" noChangeArrowheads="1"/>
          </p:cNvSpPr>
          <p:nvPr>
            <p:ph type="sldNum" sz="quarter" idx="12"/>
          </p:nvPr>
        </p:nvSpPr>
        <p:spPr>
          <a:ln/>
        </p:spPr>
        <p:txBody>
          <a:bodyPr/>
          <a:lstStyle>
            <a:lvl1pPr>
              <a:defRPr/>
            </a:lvl1pPr>
          </a:lstStyle>
          <a:p>
            <a:pPr>
              <a:defRPr/>
            </a:pPr>
            <a:fld id="{7777E0F3-98E3-47E5-9545-44F90C2BBBC9}" type="slidenum">
              <a:rPr lang="pt-BR" altLang="pt-BR"/>
              <a:pPr>
                <a:defRPr/>
              </a:pPr>
              <a:t>‹nº›</a:t>
            </a:fld>
            <a:endParaRPr lang="pt-BR" altLang="pt-BR" dirty="0"/>
          </a:p>
        </p:txBody>
      </p:sp>
    </p:spTree>
    <p:extLst>
      <p:ext uri="{BB962C8B-B14F-4D97-AF65-F5344CB8AC3E}">
        <p14:creationId xmlns:p14="http://schemas.microsoft.com/office/powerpoint/2010/main" val="2698562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ltLang="pt-B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pt-BR" altLang="pt-BR" dirty="0"/>
          </a:p>
        </p:txBody>
      </p:sp>
      <p:sp>
        <p:nvSpPr>
          <p:cNvPr id="7" name="Rectangle 6"/>
          <p:cNvSpPr>
            <a:spLocks noGrp="1" noChangeArrowheads="1"/>
          </p:cNvSpPr>
          <p:nvPr>
            <p:ph type="sldNum" sz="quarter" idx="12"/>
          </p:nvPr>
        </p:nvSpPr>
        <p:spPr>
          <a:ln/>
        </p:spPr>
        <p:txBody>
          <a:bodyPr/>
          <a:lstStyle>
            <a:lvl1pPr>
              <a:defRPr/>
            </a:lvl1pPr>
          </a:lstStyle>
          <a:p>
            <a:pPr>
              <a:defRPr/>
            </a:pPr>
            <a:fld id="{7CC714DC-82EA-4987-B374-54FDCB1B9DC2}" type="slidenum">
              <a:rPr lang="pt-BR" altLang="pt-BR"/>
              <a:pPr>
                <a:defRPr/>
              </a:pPr>
              <a:t>‹nº›</a:t>
            </a:fld>
            <a:endParaRPr lang="pt-BR" altLang="pt-BR" dirty="0"/>
          </a:p>
        </p:txBody>
      </p:sp>
    </p:spTree>
    <p:extLst>
      <p:ext uri="{BB962C8B-B14F-4D97-AF65-F5344CB8AC3E}">
        <p14:creationId xmlns:p14="http://schemas.microsoft.com/office/powerpoint/2010/main" val="78646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dirty="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ltLang="pt-B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pt-BR" altLang="pt-BR" dirty="0"/>
          </a:p>
        </p:txBody>
      </p:sp>
      <p:sp>
        <p:nvSpPr>
          <p:cNvPr id="7" name="Rectangle 6"/>
          <p:cNvSpPr>
            <a:spLocks noGrp="1" noChangeArrowheads="1"/>
          </p:cNvSpPr>
          <p:nvPr>
            <p:ph type="sldNum" sz="quarter" idx="12"/>
          </p:nvPr>
        </p:nvSpPr>
        <p:spPr>
          <a:ln/>
        </p:spPr>
        <p:txBody>
          <a:bodyPr/>
          <a:lstStyle>
            <a:lvl1pPr>
              <a:defRPr/>
            </a:lvl1pPr>
          </a:lstStyle>
          <a:p>
            <a:pPr>
              <a:defRPr/>
            </a:pPr>
            <a:fld id="{C14D5D5D-D045-4B32-A03E-A4BE2B0D7743}" type="slidenum">
              <a:rPr lang="pt-BR" altLang="pt-BR"/>
              <a:pPr>
                <a:defRPr/>
              </a:pPr>
              <a:t>‹nº›</a:t>
            </a:fld>
            <a:endParaRPr lang="pt-BR" altLang="pt-BR" dirty="0"/>
          </a:p>
        </p:txBody>
      </p:sp>
    </p:spTree>
    <p:extLst>
      <p:ext uri="{BB962C8B-B14F-4D97-AF65-F5344CB8AC3E}">
        <p14:creationId xmlns:p14="http://schemas.microsoft.com/office/powerpoint/2010/main" val="3869436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pt-BR" altLang="pt-BR"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pt-BR" altLang="pt-BR"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4119B8AB-FD0F-4476-85B6-843375BF270E}" type="slidenum">
              <a:rPr lang="pt-BR" altLang="pt-BR"/>
              <a:pPr>
                <a:defRPr/>
              </a:pPr>
              <a:t>‹nº›</a:t>
            </a:fld>
            <a:endParaRPr lang="pt-BR" altLang="pt-B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ctrTitle"/>
          </p:nvPr>
        </p:nvSpPr>
        <p:spPr>
          <a:xfrm>
            <a:off x="-7429" y="1"/>
            <a:ext cx="9143999" cy="1340767"/>
          </a:xfrm>
          <a:solidFill>
            <a:schemeClr val="bg1">
              <a:lumMod val="95000"/>
            </a:schemeClr>
          </a:solidFill>
          <a:ln>
            <a:noFill/>
          </a:ln>
          <a:effectLst/>
        </p:spPr>
        <p:txBody>
          <a:bodyPr/>
          <a:lstStyle/>
          <a:p>
            <a:pPr eaLnBrk="1" hangingPunct="1">
              <a:defRPr/>
            </a:pPr>
            <a:r>
              <a:rPr lang="pt-BR" b="1" dirty="0">
                <a:solidFill>
                  <a:srgbClr val="FF0000"/>
                </a:solidFill>
                <a:effectLst>
                  <a:outerShdw blurRad="38100" dist="38100" dir="2700000" algn="tl">
                    <a:srgbClr val="000000">
                      <a:alpha val="43137"/>
                    </a:srgbClr>
                  </a:outerShdw>
                </a:effectLst>
                <a:latin typeface="Calibri" panose="020F0502020204030204" pitchFamily="34" charset="0"/>
              </a:rPr>
              <a:t>Reclamação, incidente de inconstitucionalidade e modulação</a:t>
            </a:r>
            <a:endParaRPr lang="pt-BR" b="1" dirty="0">
              <a:solidFill>
                <a:srgbClr val="FF0000"/>
              </a:solidFill>
            </a:endParaRPr>
          </a:p>
        </p:txBody>
      </p:sp>
      <p:sp>
        <p:nvSpPr>
          <p:cNvPr id="2054" name="Retângulo 1"/>
          <p:cNvSpPr>
            <a:spLocks noChangeArrowheads="1"/>
          </p:cNvSpPr>
          <p:nvPr/>
        </p:nvSpPr>
        <p:spPr bwMode="auto">
          <a:xfrm>
            <a:off x="791580" y="2006976"/>
            <a:ext cx="7560840" cy="37240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pt-BR" altLang="pt-BR" sz="2400" b="1" dirty="0">
              <a:solidFill>
                <a:srgbClr val="C00000"/>
              </a:solidFill>
            </a:endParaRPr>
          </a:p>
          <a:p>
            <a:pPr algn="ctr" eaLnBrk="1" hangingPunct="1"/>
            <a:r>
              <a:rPr lang="pt-BR" altLang="pt-BR" sz="3200" b="1" dirty="0">
                <a:solidFill>
                  <a:srgbClr val="C00000"/>
                </a:solidFill>
              </a:rPr>
              <a:t>Machado Meyer</a:t>
            </a:r>
          </a:p>
          <a:p>
            <a:pPr algn="ctr" eaLnBrk="1" hangingPunct="1"/>
            <a:endParaRPr lang="pt-BR" altLang="pt-BR" sz="2400" b="1" dirty="0">
              <a:solidFill>
                <a:srgbClr val="C00000"/>
              </a:solidFill>
            </a:endParaRPr>
          </a:p>
          <a:p>
            <a:pPr algn="ctr" eaLnBrk="1" hangingPunct="1"/>
            <a:r>
              <a:rPr lang="pt-BR" altLang="pt-BR" sz="2400" b="1" dirty="0">
                <a:solidFill>
                  <a:srgbClr val="FF0000"/>
                </a:solidFill>
              </a:rPr>
              <a:t>São Paulo, SP, 29 de agosto de 2018</a:t>
            </a:r>
          </a:p>
          <a:p>
            <a:pPr algn="ctr" eaLnBrk="1" hangingPunct="1"/>
            <a:endParaRPr lang="pt-BR" altLang="pt-BR" sz="2400" b="1" dirty="0">
              <a:solidFill>
                <a:srgbClr val="C00000"/>
              </a:solidFill>
            </a:endParaRPr>
          </a:p>
          <a:p>
            <a:pPr algn="ctr" eaLnBrk="1" hangingPunct="1"/>
            <a:endParaRPr lang="pt-BR" altLang="pt-BR" sz="2400" b="1" dirty="0">
              <a:solidFill>
                <a:srgbClr val="C00000"/>
              </a:solidFill>
            </a:endParaRPr>
          </a:p>
          <a:p>
            <a:pPr algn="ctr" eaLnBrk="1" hangingPunct="1"/>
            <a:endParaRPr lang="pt-BR" altLang="pt-BR" sz="2400" b="1" dirty="0">
              <a:solidFill>
                <a:srgbClr val="C00000"/>
              </a:solidFill>
            </a:endParaRPr>
          </a:p>
          <a:p>
            <a:pPr algn="ctr" eaLnBrk="1" hangingPunct="1"/>
            <a:r>
              <a:rPr lang="pt-BR" altLang="pt-BR" sz="2400" b="1" dirty="0">
                <a:solidFill>
                  <a:srgbClr val="BA977C"/>
                </a:solidFill>
              </a:rPr>
              <a:t>Cassio Scarpinella Bueno</a:t>
            </a:r>
          </a:p>
          <a:p>
            <a:pPr algn="ctr" eaLnBrk="1" hangingPunct="1"/>
            <a:r>
              <a:rPr lang="en-US" altLang="pt-BR" b="1" dirty="0">
                <a:solidFill>
                  <a:srgbClr val="C00000"/>
                </a:solidFill>
              </a:rPr>
              <a:t>www.scarpinellabueno.com</a:t>
            </a:r>
          </a:p>
          <a:p>
            <a:pPr algn="ctr" eaLnBrk="1" hangingPunct="1"/>
            <a:r>
              <a:rPr lang="en-US" altLang="pt-BR" b="1" dirty="0">
                <a:solidFill>
                  <a:srgbClr val="FF0000"/>
                </a:solidFill>
                <a:latin typeface="+mj-lt"/>
              </a:rPr>
              <a:t>www.facebook.com/cassioscarpinellabueno</a:t>
            </a:r>
            <a:endParaRPr lang="pt-BR" altLang="pt-BR" b="1" dirty="0">
              <a:solidFill>
                <a:srgbClr val="FF0000"/>
              </a:solidFill>
              <a:latin typeface="+mj-lt"/>
            </a:endParaRPr>
          </a:p>
        </p:txBody>
      </p:sp>
      <p:sp>
        <p:nvSpPr>
          <p:cNvPr id="7" name="Retângulo 6"/>
          <p:cNvSpPr/>
          <p:nvPr/>
        </p:nvSpPr>
        <p:spPr>
          <a:xfrm>
            <a:off x="-7430" y="6397280"/>
            <a:ext cx="9151430"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8" name="Retângulo 7"/>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br>
              <a:rPr lang="pt-BR"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Impugnação (2)</a:t>
            </a:r>
            <a:br>
              <a:rPr lang="pt-BR" sz="1000" b="1" dirty="0">
                <a:solidFill>
                  <a:srgbClr val="C00000"/>
                </a:solidFill>
                <a:latin typeface="Arial" panose="020B0604020202020204" pitchFamily="34" charset="0"/>
                <a:cs typeface="Arial" panose="020B0604020202020204" pitchFamily="34" charset="0"/>
              </a:rPr>
            </a:br>
            <a:endParaRPr lang="pt-BR" sz="36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pPr>
              <a:spcBef>
                <a:spcPts val="500"/>
              </a:spcBef>
              <a:spcAft>
                <a:spcPts val="500"/>
              </a:spcAft>
              <a:buClr>
                <a:srgbClr val="BA977C"/>
              </a:buClr>
              <a:buFont typeface="Wingdings" panose="05000000000000000000" pitchFamily="2" charset="2"/>
              <a:buChar char="q"/>
            </a:pPr>
            <a:r>
              <a:rPr lang="pt-BR" sz="2400" dirty="0"/>
              <a:t>§ 14.  A decisão do STF referida no § 12 deve ser anterior ao trânsito em julgado da decisão exequenda.</a:t>
            </a:r>
          </a:p>
          <a:p>
            <a:pPr>
              <a:spcBef>
                <a:spcPts val="500"/>
              </a:spcBef>
              <a:spcAft>
                <a:spcPts val="500"/>
              </a:spcAft>
              <a:buClr>
                <a:srgbClr val="BA977C"/>
              </a:buClr>
              <a:buFont typeface="Wingdings" panose="05000000000000000000" pitchFamily="2" charset="2"/>
              <a:buChar char="q"/>
            </a:pPr>
            <a:r>
              <a:rPr lang="pt-BR" sz="2400" dirty="0"/>
              <a:t>§ 15.  Se a decisão referida no § 12 for proferida após o trânsito em julgado da decisão exequenda, caberá ação rescisória, cujo prazo será contado do trânsito em julgado da decisão proferida pelo STF.</a:t>
            </a:r>
          </a:p>
          <a:p>
            <a:pPr>
              <a:spcBef>
                <a:spcPts val="500"/>
              </a:spcBef>
              <a:spcAft>
                <a:spcPts val="500"/>
              </a:spcAft>
              <a:buClr>
                <a:srgbClr val="BA977C"/>
              </a:buClr>
              <a:buFont typeface="Wingdings" panose="05000000000000000000" pitchFamily="2" charset="2"/>
              <a:buChar char="q"/>
            </a:pPr>
            <a:r>
              <a:rPr lang="en-US" sz="2400" dirty="0"/>
              <a:t>I</a:t>
            </a:r>
            <a:r>
              <a:rPr lang="pt-BR" sz="2400" dirty="0"/>
              <a:t>dêntica disciplina na impugnação do Poder Público: art. 535 §§ 5º a 8º</a:t>
            </a:r>
          </a:p>
          <a:p>
            <a:pPr>
              <a:spcBef>
                <a:spcPts val="500"/>
              </a:spcBef>
              <a:spcAft>
                <a:spcPts val="500"/>
              </a:spcAft>
              <a:buClr>
                <a:srgbClr val="BA977C"/>
              </a:buClr>
              <a:buFont typeface="Wingdings" panose="05000000000000000000" pitchFamily="2" charset="2"/>
              <a:buChar char="q"/>
            </a:pPr>
            <a:r>
              <a:rPr lang="en-US" sz="2400" dirty="0"/>
              <a:t>D</a:t>
            </a:r>
            <a:r>
              <a:rPr lang="pt-BR" sz="2400" dirty="0"/>
              <a:t>ireito intertemporal (art. 1057): regime aplicável às decisões transitadas em julgado a partir da entrada em vigor do CPC</a:t>
            </a:r>
          </a:p>
          <a:p>
            <a:pPr>
              <a:spcBef>
                <a:spcPts val="500"/>
              </a:spcBef>
              <a:spcAft>
                <a:spcPts val="500"/>
              </a:spcAft>
              <a:buClr>
                <a:srgbClr val="BA977C"/>
              </a:buClr>
              <a:buFont typeface="Wingdings" panose="05000000000000000000" pitchFamily="2" charset="2"/>
              <a:buChar char="q"/>
            </a:pPr>
            <a:endParaRPr lang="pt-BR" sz="2400" dirty="0">
              <a:latin typeface="Arial" panose="020B0604020202020204" pitchFamily="34" charset="0"/>
              <a:cs typeface="Arial" panose="020B0604020202020204" pitchFamily="34" charset="0"/>
            </a:endParaRPr>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876559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br>
              <a:rPr lang="pt-BR"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Rescisória</a:t>
            </a:r>
            <a:br>
              <a:rPr lang="pt-BR" sz="1000" b="1" dirty="0">
                <a:solidFill>
                  <a:srgbClr val="C00000"/>
                </a:solidFill>
                <a:latin typeface="Arial" panose="020B0604020202020204" pitchFamily="34" charset="0"/>
                <a:cs typeface="Arial" panose="020B0604020202020204" pitchFamily="34" charset="0"/>
              </a:rPr>
            </a:br>
            <a:endParaRPr lang="pt-BR" sz="36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pPr>
              <a:spcBef>
                <a:spcPts val="300"/>
              </a:spcBef>
              <a:spcAft>
                <a:spcPts val="300"/>
              </a:spcAft>
              <a:buClr>
                <a:srgbClr val="BA977C"/>
              </a:buClr>
              <a:buFont typeface="Wingdings" panose="05000000000000000000" pitchFamily="2" charset="2"/>
              <a:buChar char="q"/>
            </a:pPr>
            <a:r>
              <a:rPr lang="pt-BR" sz="2400" b="1" dirty="0"/>
              <a:t>Rescisória</a:t>
            </a:r>
            <a:r>
              <a:rPr lang="pt-BR" sz="2400" dirty="0"/>
              <a:t> com fundamento no 966 V (violar manifestamente norma jurídica)</a:t>
            </a:r>
          </a:p>
          <a:p>
            <a:pPr>
              <a:spcBef>
                <a:spcPts val="300"/>
              </a:spcBef>
              <a:spcAft>
                <a:spcPts val="300"/>
              </a:spcAft>
              <a:buClr>
                <a:srgbClr val="BA977C"/>
              </a:buClr>
              <a:buFont typeface="Wingdings" panose="05000000000000000000" pitchFamily="2" charset="2"/>
              <a:buChar char="q"/>
            </a:pPr>
            <a:r>
              <a:rPr lang="pt-BR" sz="2400" dirty="0"/>
              <a:t>§ 5º. Cabe ação rescisória, com fundamento no inciso V do </a:t>
            </a:r>
            <a:r>
              <a:rPr lang="pt-BR" sz="2400" i="1" dirty="0"/>
              <a:t>caput </a:t>
            </a:r>
            <a:r>
              <a:rPr lang="pt-BR" sz="2400" dirty="0"/>
              <a:t>deste artigo, contra decisão baseada em enunciado de súmula ou acórdão proferido em julgamento de casos repetitivos que não tenha considerado a existência de distinção entre a questão discutida no processo e o padrão decisório que lhe deu fundamento. </a:t>
            </a:r>
          </a:p>
          <a:p>
            <a:pPr>
              <a:spcBef>
                <a:spcPts val="300"/>
              </a:spcBef>
              <a:spcAft>
                <a:spcPts val="300"/>
              </a:spcAft>
              <a:buClr>
                <a:srgbClr val="BA977C"/>
              </a:buClr>
              <a:buFont typeface="Wingdings" panose="05000000000000000000" pitchFamily="2" charset="2"/>
              <a:buChar char="q"/>
            </a:pPr>
            <a:r>
              <a:rPr lang="pt-BR" sz="2400" dirty="0"/>
              <a:t>§ 6º  Quando a ação rescisória fundar-se na hipótese do § 5º deste artigo, caberá ao autor, sob pena de inépcia, demonstrar, fundamentadamente, tratar-se de situação particularizada por hipótese fática distinta ou de questão jurídica não examinada, a impor outra solução jurídica.                           </a:t>
            </a:r>
            <a:endParaRPr lang="pt-BR" sz="2400" i="1" dirty="0"/>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1184362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br>
              <a:rPr lang="pt-BR"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Hipóteses para reflexão (1)</a:t>
            </a:r>
            <a:br>
              <a:rPr lang="pt-BR" sz="1000" b="1" dirty="0">
                <a:solidFill>
                  <a:srgbClr val="C00000"/>
                </a:solidFill>
                <a:latin typeface="Arial" panose="020B0604020202020204" pitchFamily="34" charset="0"/>
                <a:cs typeface="Arial" panose="020B0604020202020204" pitchFamily="34" charset="0"/>
              </a:rPr>
            </a:br>
            <a:endParaRPr lang="pt-BR" sz="36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pPr>
              <a:buClr>
                <a:srgbClr val="BA977C"/>
              </a:buClr>
              <a:buFont typeface="Wingdings" panose="05000000000000000000" pitchFamily="2" charset="2"/>
              <a:buChar char="q"/>
            </a:pPr>
            <a:r>
              <a:rPr lang="pt-BR" sz="2800" dirty="0"/>
              <a:t>Inexistência de indexador na época do trânsito em julgado da decisão rescindenda e formação posterior de indexador em sentido contrário à decisão.</a:t>
            </a:r>
          </a:p>
          <a:p>
            <a:pPr>
              <a:buClr>
                <a:srgbClr val="BA977C"/>
              </a:buClr>
              <a:buFont typeface="Wingdings" panose="05000000000000000000" pitchFamily="2" charset="2"/>
              <a:buChar char="q"/>
            </a:pPr>
            <a:r>
              <a:rPr lang="pt-BR" sz="2800" dirty="0"/>
              <a:t>Inexistência de indexador na época do trânsito em julgado da decisão rescindenda, existência de divergência na interpretação entre os tribunais e formação posterior de indexador em sentido contrário à decisão.</a:t>
            </a:r>
          </a:p>
          <a:p>
            <a:pPr>
              <a:buClr>
                <a:srgbClr val="BA977C"/>
              </a:buClr>
              <a:buFont typeface="Wingdings" panose="05000000000000000000" pitchFamily="2" charset="2"/>
              <a:buChar char="q"/>
            </a:pPr>
            <a:r>
              <a:rPr lang="pt-BR" sz="2800" dirty="0"/>
              <a:t>Existência de divergência na interpretação entre os Tribunais sem formação posterior de indexador em sentido contrário.</a:t>
            </a:r>
            <a:endParaRPr lang="pt-BR" sz="2000" dirty="0">
              <a:latin typeface="Arial" panose="020B0604020202020204" pitchFamily="34" charset="0"/>
              <a:cs typeface="Arial" panose="020B0604020202020204" pitchFamily="34" charset="0"/>
            </a:endParaRPr>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1840597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br>
              <a:rPr lang="pt-BR"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Hipóteses para reflexão (2)</a:t>
            </a:r>
            <a:br>
              <a:rPr lang="pt-BR" sz="1000" b="1" dirty="0">
                <a:solidFill>
                  <a:srgbClr val="C00000"/>
                </a:solidFill>
                <a:latin typeface="Arial" panose="020B0604020202020204" pitchFamily="34" charset="0"/>
                <a:cs typeface="Arial" panose="020B0604020202020204" pitchFamily="34" charset="0"/>
              </a:rPr>
            </a:br>
            <a:endParaRPr lang="pt-BR" sz="36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pPr lvl="1">
              <a:spcBef>
                <a:spcPts val="500"/>
              </a:spcBef>
              <a:spcAft>
                <a:spcPts val="500"/>
              </a:spcAft>
              <a:buClr>
                <a:srgbClr val="C00000"/>
              </a:buClr>
              <a:buFont typeface="Wingdings" panose="05000000000000000000" pitchFamily="2" charset="2"/>
              <a:buChar char="§"/>
            </a:pPr>
            <a:r>
              <a:rPr lang="en-US" sz="2600" b="1" dirty="0">
                <a:latin typeface="+mj-lt"/>
              </a:rPr>
              <a:t>S</a:t>
            </a:r>
            <a:r>
              <a:rPr lang="pt-BR" sz="2600" b="1" dirty="0">
                <a:latin typeface="+mj-lt"/>
              </a:rPr>
              <a:t>úmula 343 STF:</a:t>
            </a:r>
            <a:r>
              <a:rPr lang="pt-BR" sz="2600" dirty="0">
                <a:latin typeface="+mj-lt"/>
              </a:rPr>
              <a:t> Não cabe ação rescisória por ofensa a literal disposição de lei, quando a decisão rescindenda se tiver baseado em texto legal de interpretação controvertida nos tribunais</a:t>
            </a:r>
          </a:p>
          <a:p>
            <a:pPr>
              <a:spcBef>
                <a:spcPts val="500"/>
              </a:spcBef>
              <a:spcAft>
                <a:spcPts val="500"/>
              </a:spcAft>
              <a:buClr>
                <a:srgbClr val="BA977C"/>
              </a:buClr>
              <a:buFont typeface="Wingdings" panose="05000000000000000000" pitchFamily="2" charset="2"/>
              <a:buChar char="q"/>
            </a:pPr>
            <a:r>
              <a:rPr lang="pt-BR" sz="2800" dirty="0">
                <a:latin typeface="+mj-lt"/>
              </a:rPr>
              <a:t>Existência de indexador na época do trânsito em julgado da decisão rescindenda.</a:t>
            </a:r>
          </a:p>
          <a:p>
            <a:pPr>
              <a:spcBef>
                <a:spcPts val="500"/>
              </a:spcBef>
              <a:spcAft>
                <a:spcPts val="500"/>
              </a:spcAft>
              <a:buClr>
                <a:srgbClr val="BA977C"/>
              </a:buClr>
              <a:buFont typeface="Wingdings" panose="05000000000000000000" pitchFamily="2" charset="2"/>
              <a:buChar char="q"/>
            </a:pPr>
            <a:r>
              <a:rPr lang="pt-BR" sz="2800" dirty="0">
                <a:latin typeface="+mj-lt"/>
              </a:rPr>
              <a:t>Existência de indexador na época do trânsito em julgado da decisão rescindenda e superação posterior ao trânsito em julgado com a formação de novo indexador</a:t>
            </a:r>
            <a:endParaRPr lang="pt-BR" sz="2800" dirty="0">
              <a:latin typeface="+mj-lt"/>
              <a:cs typeface="Arial" panose="020B0604020202020204" pitchFamily="34" charset="0"/>
            </a:endParaRPr>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1174509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br>
              <a:rPr lang="pt-BR"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 730.462/SP (1)</a:t>
            </a:r>
            <a:br>
              <a:rPr lang="pt-BR" sz="1000" b="1" dirty="0">
                <a:solidFill>
                  <a:srgbClr val="C00000"/>
                </a:solidFill>
                <a:latin typeface="Arial" panose="020B0604020202020204" pitchFamily="34" charset="0"/>
                <a:cs typeface="Arial" panose="020B0604020202020204" pitchFamily="34" charset="0"/>
              </a:rPr>
            </a:br>
            <a:endParaRPr lang="pt-BR" sz="36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pPr>
              <a:spcBef>
                <a:spcPts val="150"/>
              </a:spcBef>
              <a:spcAft>
                <a:spcPts val="150"/>
              </a:spcAft>
            </a:pPr>
            <a:r>
              <a:rPr lang="pt-BR" sz="2000" b="1" dirty="0"/>
              <a:t>RE RG 730.462/SP</a:t>
            </a:r>
            <a:r>
              <a:rPr lang="pt-BR" sz="2000" dirty="0"/>
              <a:t> (STF, Pleno, rel. Min. Teori Zavascki, j.un. 28.5.2015 DJe 9.9.2015): CONSTITUCIONAL E PROCESSUAL CIVIL. DECLARAÇÃO DE INCONSTITUCIONALIDADE DE PRECEITO NORMATIVO PELO STF. EFICÁCIA NORMATIVA E EFICÁCIA EXECUTIVA DA DECISÃO: DISTINÇÕES. INEXISTÊNCIA DE EFEITOS AUTOMÁTICOS SOBRE AS SENTENÇAS JUDICIAIS ANTERIORMENTE PROFERIDAS EM SENTIDO CONTRÁRIO. INDISPENSABILIDADE DE INTERPOSIÇÃO DE RECURSO OU PROPOSITURA DE AÇÃO RESCISÓRIA PARA SUA REFORMA OU DESFAZIMENTO. </a:t>
            </a:r>
          </a:p>
          <a:p>
            <a:pPr>
              <a:spcBef>
                <a:spcPts val="150"/>
              </a:spcBef>
              <a:spcAft>
                <a:spcPts val="150"/>
              </a:spcAft>
            </a:pPr>
            <a:r>
              <a:rPr lang="pt-BR" sz="2000" dirty="0"/>
              <a:t>1. A sentença do STF que afirma a constitucionalidade ou a inconstitucionalidade de preceito normativo gera, no plano do ordenamento jurídico, a consequência (= eficácia normativa) de manter ou excluir a referida norma do sistema de direito. </a:t>
            </a:r>
          </a:p>
          <a:p>
            <a:pPr>
              <a:spcBef>
                <a:spcPts val="150"/>
              </a:spcBef>
              <a:spcAft>
                <a:spcPts val="150"/>
              </a:spcAft>
            </a:pPr>
            <a:r>
              <a:rPr lang="pt-BR" sz="2000" dirty="0"/>
              <a:t>2. Dessa sentença decorre também o efeito vinculante, consistente em atribuir ao julgado uma qualificada força impositiva e obrigatória em relação a supervenientes atos administrativos ou judiciais (= eficácia executiva ou instrumental), que, para viabilizar-se, tem como instrumento próprio, embora não único, o da reclamação prevista no art. 102, I, ‘l’, da CF.</a:t>
            </a:r>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1981672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br>
              <a:rPr lang="pt-BR"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 730.462/SP (2)</a:t>
            </a:r>
            <a:br>
              <a:rPr lang="pt-BR" sz="3600" b="1" dirty="0">
                <a:solidFill>
                  <a:srgbClr val="C00000"/>
                </a:solidFill>
                <a:latin typeface="Arial" panose="020B0604020202020204" pitchFamily="34" charset="0"/>
                <a:cs typeface="Arial" panose="020B0604020202020204" pitchFamily="34" charset="0"/>
              </a:rPr>
            </a:br>
            <a:endParaRPr lang="pt-BR" sz="36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r>
              <a:rPr lang="pt-BR" sz="2000" dirty="0"/>
              <a:t>3. A eficácia executiva, por decorrer da sentença (e não da vigência da norma examinada), tem como termo inicial a data da publicação do acórdão do Supremo no Diário Oficial (art. 28 da Lei 9.868/1999). É, consequentemente, eficácia que atinge atos administrativos e decisões judiciais supervenientes a essa publicação, não os pretéritos, ainda que formados com suporte em norma posteriormente declarada inconstitucional. </a:t>
            </a:r>
          </a:p>
          <a:p>
            <a:r>
              <a:rPr lang="pt-BR" sz="2000" dirty="0"/>
              <a:t>4. Afirma-se, portanto, como tese de repercussão geral que a decisão do STF declarando a constitucionalidade ou a inconstitucionalidade de preceito normativo não produz a automática reforma ou rescisão das sentenças anteriores que tenham adotado entendimento diferente; para que tal ocorra, será indispensável a interposição do recurso próprio ou, se for o caso, a propositura da ação rescisória própria, nos termos do art. 485, V, do CPC, observado o respectivo prazo decadencial (CPC, art. 495). Ressalva-se desse entendimento, quanto à indispensabilidade da ação rescisória, a questão relacionada à execução de efeitos futuros da sentença proferida em caso concreto sobre relações jurídicas de trato continuado. </a:t>
            </a:r>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3158542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br>
              <a:rPr lang="pt-BR"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 730.462/SP (3)</a:t>
            </a:r>
            <a:br>
              <a:rPr lang="pt-BR" sz="1000" b="1" dirty="0">
                <a:solidFill>
                  <a:srgbClr val="C00000"/>
                </a:solidFill>
                <a:latin typeface="Arial" panose="020B0604020202020204" pitchFamily="34" charset="0"/>
                <a:cs typeface="Arial" panose="020B0604020202020204" pitchFamily="34" charset="0"/>
              </a:rPr>
            </a:br>
            <a:endParaRPr lang="pt-BR" sz="36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r>
              <a:rPr lang="pt-BR" sz="2000" dirty="0"/>
              <a:t>5. No caso, mais de dois anos se passaram entre o trânsito em julgado da sentença no caso concreto reconhecendo, incidentalmente, a constitucionalidade do artigo 9º da Medida Provisória 2.164-41 (que acrescentou o artigo 29-C na Lei 8.036/90) e a superveniente decisão do STF que, em controle concentrado, declarou a inconstitucionalidade daquele preceito normativo, a significar, portanto, que aquela sentença é insuscetível de rescisão. </a:t>
            </a:r>
          </a:p>
          <a:p>
            <a:r>
              <a:rPr lang="pt-BR" sz="2000" dirty="0"/>
              <a:t>6. Recurso extraordinário a que se nega provimento.</a:t>
            </a:r>
            <a:endParaRPr lang="pt-BR" sz="1600" i="1" dirty="0"/>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2891813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r>
              <a:rPr lang="en-US"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a:t>
            </a:r>
            <a:r>
              <a:rPr lang="pt-BR"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 955.227/BA</a:t>
            </a:r>
            <a:endParaRPr lang="pt-BR" sz="36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r>
              <a:rPr lang="pt-BR" sz="2400" b="1" dirty="0"/>
              <a:t>RE RG 955.227/BA</a:t>
            </a:r>
            <a:r>
              <a:rPr lang="pt-BR" sz="2400" dirty="0"/>
              <a:t> (STF, Pleno, rel. Min. Roberto Barroso, j.un. 1-4-2016, </a:t>
            </a:r>
            <a:r>
              <a:rPr lang="pt-BR" sz="2400" i="1" dirty="0"/>
              <a:t>DJe</a:t>
            </a:r>
            <a:r>
              <a:rPr lang="pt-BR" sz="2400" dirty="0"/>
              <a:t> 27-4-2016: DIREITO CONSTITUCIONAL E DIREITO TRIBUTÁRIO. SENTENÇA QUE DECLARA EXISTÊNCIA OU INEXISTÊNCIA DE RELAÇÃO JURÍDICA TRIBUTÁRIA. EFICÁCIA DAS DECISÕES DO STF EM CONTROLE DIFUSO. COISA JULGADA. EFEITOS FUTUROS. RELAÇÕES DE TRATO CONTINUADO. PRESENÇA DE REPERCUSSÃO GERAL.</a:t>
            </a:r>
          </a:p>
          <a:p>
            <a:r>
              <a:rPr lang="pt-BR" sz="2400" dirty="0"/>
              <a:t>1. </a:t>
            </a:r>
            <a:r>
              <a:rPr lang="pt-BR" sz="2400" b="1" dirty="0"/>
              <a:t>Constitui questão constitucional saber se e como as decisões do STF em sede de controle difuso fazem cessar os efeitos futuros da coisa julgada em matéria tributária, quando a sentença tiver se baseado na constitucionalidade ou inconstitucionalidade do tributo.</a:t>
            </a:r>
          </a:p>
          <a:p>
            <a:r>
              <a:rPr lang="pt-BR" sz="2400" dirty="0"/>
              <a:t>2. Repercussão geral reconhecida.</a:t>
            </a:r>
          </a:p>
          <a:p>
            <a:r>
              <a:rPr lang="en-US" sz="1800" i="1" dirty="0"/>
              <a:t>(</a:t>
            </a:r>
            <a:r>
              <a:rPr lang="pt-BR" sz="1800" i="1" dirty="0"/>
              <a:t>suspensão nacional determinada)</a:t>
            </a:r>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1531942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r>
              <a:rPr lang="pt-BR"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 949.297/CE</a:t>
            </a:r>
            <a:endParaRPr lang="pt-BR" sz="36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r>
              <a:rPr lang="pt-BR" sz="2000" b="1" dirty="0"/>
              <a:t>RE RG 949.297/CE</a:t>
            </a:r>
            <a:r>
              <a:rPr lang="pt-BR" sz="2000" dirty="0"/>
              <a:t> (STF, Pleno, rel. Min. Edson Facchin, j.un. 24-3-2016, </a:t>
            </a:r>
            <a:r>
              <a:rPr lang="pt-BR" sz="2000" i="1" dirty="0"/>
              <a:t>DJe</a:t>
            </a:r>
            <a:r>
              <a:rPr lang="pt-BR" sz="2000" dirty="0"/>
              <a:t> 13-5-2016): RECURSO EXTRAORDINÁRIO. REPERCUSSÃO GERAL. PRELIMINAR. RECONHECIMENTO. DIREITO TRIBUTÁRIO. CONTRIBUIÇÃO SOCIAL SOBRE O LUCRO LÍQUIDO - CSLL. LEI 7.689/88. DIREITO PROCESSUAL CIVIL. COISA JULGADA. LIMITES. INEXISTÊNCIA DE RELAÇÃO JURÍDICA. INCONSTITUCIONALIDADE INCIDENTAL. DECLARAÇÃO DE CONSTITUCIONALIDADE EM CONTROLE ABSTRATO E CONCENTRADO. ADI 15. SÚMULA 239 DO STF. </a:t>
            </a:r>
          </a:p>
          <a:p>
            <a:r>
              <a:rPr lang="pt-BR" sz="2000" dirty="0"/>
              <a:t>1. A matéria constitucional controvertida consiste em </a:t>
            </a:r>
            <a:r>
              <a:rPr lang="pt-BR" sz="2000" b="1" dirty="0"/>
              <a:t>delimitar o limite da coisa julgada em âmbito tributário, na hipótese de o contribuinte ter em seu favor decisão judicial transitada em julgado que declare a inexistência de relação jurídico-tributária, ao fundamento de inconstitucionalidade incidental de tributo, por sua vez declarado constitucional, em momento posterior, na via do controle concentrado e abstrato de constitucionalidade exercido pelo STF.</a:t>
            </a:r>
            <a:r>
              <a:rPr lang="pt-BR" sz="2000" dirty="0"/>
              <a:t> </a:t>
            </a:r>
          </a:p>
          <a:p>
            <a:r>
              <a:rPr lang="pt-BR" sz="2000" dirty="0"/>
              <a:t>2. Preliminar de repercussão geral em recurso extraordinário reconhecida.</a:t>
            </a:r>
          </a:p>
          <a:p>
            <a:r>
              <a:rPr lang="en-US" sz="1600" i="1" dirty="0"/>
              <a:t>(s</a:t>
            </a:r>
            <a:r>
              <a:rPr lang="pt-BR" sz="1600" i="1" dirty="0"/>
              <a:t>uspensão nacional determinada)</a:t>
            </a:r>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1703751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ângulo 14"/>
          <p:cNvSpPr/>
          <p:nvPr/>
        </p:nvSpPr>
        <p:spPr>
          <a:xfrm>
            <a:off x="-7430" y="6397280"/>
            <a:ext cx="9151430"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8" name="Retângulo 17"/>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1026" name="Picture 2" descr="https://images.livrariasaraiva.com.br/imagemnet/imagem.aspx/?pro_id=9719716&amp;qld=90&amp;l=430&amp;a=-1">
            <a:extLst>
              <a:ext uri="{FF2B5EF4-FFF2-40B4-BE49-F238E27FC236}">
                <a16:creationId xmlns:a16="http://schemas.microsoft.com/office/drawing/2014/main" id="{351C34FB-7D43-48D8-BC62-197AAD091D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31" y="788632"/>
            <a:ext cx="2664296" cy="338437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images.livrariasaraiva.com.br/imagemnet/imagem.aspx/?pro_id=9719717&amp;qld=90&amp;l=430&amp;a=-1">
            <a:extLst>
              <a:ext uri="{FF2B5EF4-FFF2-40B4-BE49-F238E27FC236}">
                <a16:creationId xmlns:a16="http://schemas.microsoft.com/office/drawing/2014/main" id="{1E2F5881-50C0-4679-B0F6-B9D18795A2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8866" y="1477789"/>
            <a:ext cx="2671726" cy="336801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https://images.livrariasaraiva.com.br/imagemnet/imagem.aspx/?pro_id=9719718&amp;qld=90&amp;l=430&amp;a=-1">
            <a:extLst>
              <a:ext uri="{FF2B5EF4-FFF2-40B4-BE49-F238E27FC236}">
                <a16:creationId xmlns:a16="http://schemas.microsoft.com/office/drawing/2014/main" id="{F3EDB6B2-96B0-48DB-A5C9-82A1405AFF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2180" y="2227995"/>
            <a:ext cx="2671726" cy="334796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https://images.livrariasaraiva.com.br/imagemnet/imagem.aspx/?pro_id=9719720&amp;qld=90&amp;l=430&amp;a=-1">
            <a:extLst>
              <a:ext uri="{FF2B5EF4-FFF2-40B4-BE49-F238E27FC236}">
                <a16:creationId xmlns:a16="http://schemas.microsoft.com/office/drawing/2014/main" id="{77B0ECB4-3EFF-46AF-8683-74F06DB20F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59977" y="2988976"/>
            <a:ext cx="2676593" cy="3408304"/>
          </a:xfrm>
          <a:prstGeom prst="rect">
            <a:avLst/>
          </a:prstGeom>
          <a:noFill/>
          <a:extLst>
            <a:ext uri="{909E8E84-426E-40DD-AFC4-6F175D3DCCD1}">
              <a14:hiddenFill xmlns:a14="http://schemas.microsoft.com/office/drawing/2010/main">
                <a:solidFill>
                  <a:srgbClr val="FFFFFF"/>
                </a:solidFill>
              </a14:hiddenFill>
            </a:ext>
          </a:extLst>
        </p:spPr>
      </p:pic>
      <p:sp>
        <p:nvSpPr>
          <p:cNvPr id="12" name="Retângulo 11">
            <a:extLst>
              <a:ext uri="{FF2B5EF4-FFF2-40B4-BE49-F238E27FC236}">
                <a16:creationId xmlns:a16="http://schemas.microsoft.com/office/drawing/2014/main" id="{4C5C8FC6-00F8-4C6E-8489-813A3502439B}"/>
              </a:ext>
            </a:extLst>
          </p:cNvPr>
          <p:cNvSpPr/>
          <p:nvPr/>
        </p:nvSpPr>
        <p:spPr>
          <a:xfrm>
            <a:off x="193964" y="4946073"/>
            <a:ext cx="6034220" cy="14512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b="1" dirty="0">
              <a:solidFill>
                <a:schemeClr val="tx1"/>
              </a:solidFill>
              <a:effectLst>
                <a:outerShdw blurRad="38100" dist="38100" dir="2700000" algn="tl">
                  <a:srgbClr val="000000">
                    <a:alpha val="43137"/>
                  </a:srgbClr>
                </a:outerShdw>
              </a:effectLst>
            </a:endParaRPr>
          </a:p>
        </p:txBody>
      </p:sp>
      <p:sp>
        <p:nvSpPr>
          <p:cNvPr id="2" name="Retângulo 1">
            <a:extLst>
              <a:ext uri="{FF2B5EF4-FFF2-40B4-BE49-F238E27FC236}">
                <a16:creationId xmlns:a16="http://schemas.microsoft.com/office/drawing/2014/main" id="{21D0DCFE-5EB1-4883-8A9E-CB9940070D87}"/>
              </a:ext>
            </a:extLst>
          </p:cNvPr>
          <p:cNvSpPr/>
          <p:nvPr/>
        </p:nvSpPr>
        <p:spPr>
          <a:xfrm rot="10800000" flipV="1">
            <a:off x="14800" y="5573306"/>
            <a:ext cx="6425005" cy="769441"/>
          </a:xfrm>
          <a:prstGeom prst="rect">
            <a:avLst/>
          </a:prstGeom>
        </p:spPr>
        <p:txBody>
          <a:bodyPr wrap="square">
            <a:spAutoFit/>
          </a:bodyPr>
          <a:lstStyle/>
          <a:p>
            <a:pPr lvl="0" algn="ctr" defTabSz="584200" fontAlgn="auto" hangingPunct="0">
              <a:spcBef>
                <a:spcPts val="0"/>
              </a:spcBef>
              <a:spcAft>
                <a:spcPts val="0"/>
              </a:spcAft>
            </a:pPr>
            <a:r>
              <a:rPr lang="pt-BR" sz="2200" b="1" kern="0" dirty="0">
                <a:solidFill>
                  <a:srgbClr val="FF0000"/>
                </a:solidFill>
                <a:latin typeface="Helvetica Light"/>
                <a:sym typeface="Helvetica Light"/>
              </a:rPr>
              <a:t>www.scarpinellabueno.com</a:t>
            </a:r>
          </a:p>
          <a:p>
            <a:pPr lvl="0" algn="ctr" defTabSz="584200" fontAlgn="auto" hangingPunct="0">
              <a:spcBef>
                <a:spcPts val="0"/>
              </a:spcBef>
              <a:spcAft>
                <a:spcPts val="0"/>
              </a:spcAft>
            </a:pPr>
            <a:r>
              <a:rPr lang="en-US" altLang="pt-BR" sz="2200" b="1" kern="0" dirty="0">
                <a:solidFill>
                  <a:srgbClr val="C00000"/>
                </a:solidFill>
                <a:latin typeface="Helvetica Light"/>
                <a:sym typeface="Helvetica Light"/>
              </a:rPr>
              <a:t>www.facebook.com/cassioscarpinellabueno</a:t>
            </a:r>
            <a:endParaRPr lang="pt-BR" altLang="pt-BR" sz="2200" b="1" kern="0" dirty="0">
              <a:solidFill>
                <a:srgbClr val="C00000"/>
              </a:solidFill>
              <a:latin typeface="Helvetica Light"/>
              <a:sym typeface="Helvetica Light"/>
            </a:endParaRPr>
          </a:p>
        </p:txBody>
      </p:sp>
      <p:sp>
        <p:nvSpPr>
          <p:cNvPr id="13" name="Rectangle 2">
            <a:extLst>
              <a:ext uri="{FF2B5EF4-FFF2-40B4-BE49-F238E27FC236}">
                <a16:creationId xmlns:a16="http://schemas.microsoft.com/office/drawing/2014/main" id="{ACD20301-D141-4B4A-AA01-5DB2087C570B}"/>
              </a:ext>
            </a:extLst>
          </p:cNvPr>
          <p:cNvSpPr txBox="1">
            <a:spLocks noChangeArrowheads="1"/>
          </p:cNvSpPr>
          <p:nvPr/>
        </p:nvSpPr>
        <p:spPr>
          <a:xfrm>
            <a:off x="-1" y="0"/>
            <a:ext cx="9136571" cy="764704"/>
          </a:xfrm>
          <a:prstGeom prst="rect">
            <a:avLst/>
          </a:prstGeom>
          <a:solidFill>
            <a:schemeClr val="bg1">
              <a:lumMod val="95000"/>
            </a:schemeClr>
          </a:solidFill>
          <a:ln>
            <a:noFill/>
          </a:ln>
          <a:effectLst/>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pt-BR" sz="4000" b="1" kern="0"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Muito obrigado !!!!</a:t>
            </a:r>
          </a:p>
        </p:txBody>
      </p:sp>
    </p:spTree>
    <p:extLst>
      <p:ext uri="{BB962C8B-B14F-4D97-AF65-F5344CB8AC3E}">
        <p14:creationId xmlns:p14="http://schemas.microsoft.com/office/powerpoint/2010/main" val="3622937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br>
              <a:rPr lang="pt-BR"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Reclamação (1)</a:t>
            </a:r>
            <a:br>
              <a:rPr lang="pt-BR" sz="1000" b="1" dirty="0">
                <a:solidFill>
                  <a:srgbClr val="FFC000"/>
                </a:solidFill>
                <a:latin typeface="Arial" panose="020B0604020202020204" pitchFamily="34" charset="0"/>
                <a:cs typeface="Arial" panose="020B0604020202020204" pitchFamily="34" charset="0"/>
              </a:rPr>
            </a:br>
            <a:endParaRPr lang="pt-BR" sz="36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pPr>
              <a:spcBef>
                <a:spcPts val="300"/>
              </a:spcBef>
              <a:spcAft>
                <a:spcPts val="300"/>
              </a:spcAft>
              <a:buClr>
                <a:srgbClr val="BA977C"/>
              </a:buClr>
              <a:buFont typeface="Wingdings" panose="05000000000000000000" pitchFamily="2" charset="2"/>
              <a:buChar char="q"/>
            </a:pPr>
            <a:r>
              <a:rPr lang="en-US" sz="2500" dirty="0">
                <a:latin typeface="Arial" panose="020B0604020202020204" pitchFamily="34" charset="0"/>
                <a:cs typeface="Arial" panose="020B0604020202020204" pitchFamily="34" charset="0"/>
              </a:rPr>
              <a:t>Natureza jurídica</a:t>
            </a:r>
          </a:p>
          <a:p>
            <a:pPr>
              <a:spcBef>
                <a:spcPts val="300"/>
              </a:spcBef>
              <a:spcAft>
                <a:spcPts val="300"/>
              </a:spcAft>
              <a:buClr>
                <a:srgbClr val="BA977C"/>
              </a:buClr>
              <a:buFont typeface="Wingdings" panose="05000000000000000000" pitchFamily="2" charset="2"/>
              <a:buChar char="q"/>
            </a:pPr>
            <a:r>
              <a:rPr lang="en-US" sz="2500" dirty="0">
                <a:latin typeface="Arial" panose="020B0604020202020204" pitchFamily="34" charset="0"/>
                <a:cs typeface="Arial" panose="020B0604020202020204" pitchFamily="34" charset="0"/>
              </a:rPr>
              <a:t>Hipóteses de cabimento (988)</a:t>
            </a:r>
          </a:p>
          <a:p>
            <a:pPr lvl="1">
              <a:spcBef>
                <a:spcPts val="300"/>
              </a:spcBef>
              <a:spcAft>
                <a:spcPts val="300"/>
              </a:spcAft>
              <a:buClr>
                <a:srgbClr val="C00000"/>
              </a:buClr>
              <a:buFont typeface="Wingdings" panose="05000000000000000000" pitchFamily="2" charset="2"/>
              <a:buChar char="§"/>
            </a:pPr>
            <a:r>
              <a:rPr lang="en-US" sz="2200" dirty="0">
                <a:latin typeface="Arial" panose="020B0604020202020204" pitchFamily="34" charset="0"/>
                <a:cs typeface="Arial" panose="020B0604020202020204" pitchFamily="34" charset="0"/>
              </a:rPr>
              <a:t>I – Preservar a competência do Tribunal</a:t>
            </a:r>
          </a:p>
          <a:p>
            <a:pPr lvl="1">
              <a:spcBef>
                <a:spcPts val="300"/>
              </a:spcBef>
              <a:spcAft>
                <a:spcPts val="300"/>
              </a:spcAft>
              <a:buClr>
                <a:srgbClr val="C00000"/>
              </a:buClr>
              <a:buFont typeface="Wingdings" panose="05000000000000000000" pitchFamily="2" charset="2"/>
              <a:buChar char="§"/>
            </a:pPr>
            <a:r>
              <a:rPr lang="en-US" sz="2200" dirty="0">
                <a:latin typeface="Arial" panose="020B0604020202020204" pitchFamily="34" charset="0"/>
                <a:cs typeface="Arial" panose="020B0604020202020204" pitchFamily="34" charset="0"/>
              </a:rPr>
              <a:t>II – Garantir a autoridade das decisões do Tribunal </a:t>
            </a:r>
          </a:p>
          <a:p>
            <a:pPr lvl="1">
              <a:spcBef>
                <a:spcPts val="300"/>
              </a:spcBef>
              <a:spcAft>
                <a:spcPts val="300"/>
              </a:spcAft>
              <a:buClr>
                <a:srgbClr val="C00000"/>
              </a:buClr>
              <a:buFont typeface="Wingdings" panose="05000000000000000000" pitchFamily="2" charset="2"/>
              <a:buChar char="§"/>
            </a:pPr>
            <a:r>
              <a:rPr lang="en-US" sz="2200" dirty="0">
                <a:latin typeface="Arial" panose="020B0604020202020204" pitchFamily="34" charset="0"/>
                <a:cs typeface="Arial" panose="020B0604020202020204" pitchFamily="34" charset="0"/>
              </a:rPr>
              <a:t>III – Garantir a observância de SV e de decisão do STF em controle </a:t>
            </a:r>
            <a:r>
              <a:rPr lang="en-US" sz="2200" i="1" dirty="0">
                <a:latin typeface="Arial" panose="020B0604020202020204" pitchFamily="34" charset="0"/>
                <a:cs typeface="Arial" panose="020B0604020202020204" pitchFamily="34" charset="0"/>
              </a:rPr>
              <a:t>concentrado</a:t>
            </a:r>
            <a:endParaRPr lang="en-US" sz="2200" dirty="0">
              <a:latin typeface="Arial" panose="020B0604020202020204" pitchFamily="34" charset="0"/>
              <a:cs typeface="Arial" panose="020B0604020202020204" pitchFamily="34" charset="0"/>
            </a:endParaRPr>
          </a:p>
          <a:p>
            <a:pPr lvl="1">
              <a:spcBef>
                <a:spcPts val="300"/>
              </a:spcBef>
              <a:spcAft>
                <a:spcPts val="300"/>
              </a:spcAft>
              <a:buClr>
                <a:srgbClr val="C00000"/>
              </a:buClr>
              <a:buFont typeface="Wingdings" panose="05000000000000000000" pitchFamily="2" charset="2"/>
              <a:buChar char="§"/>
            </a:pPr>
            <a:r>
              <a:rPr lang="en-US" sz="2200" dirty="0">
                <a:latin typeface="Arial" panose="020B0604020202020204" pitchFamily="34" charset="0"/>
                <a:cs typeface="Arial" panose="020B0604020202020204" pitchFamily="34" charset="0"/>
              </a:rPr>
              <a:t>IV – Garantir a observância de acórdão de IRDR e IAC</a:t>
            </a:r>
          </a:p>
          <a:p>
            <a:pPr lvl="2">
              <a:spcBef>
                <a:spcPts val="300"/>
              </a:spcBef>
              <a:spcAft>
                <a:spcPts val="300"/>
              </a:spcAft>
              <a:buClr>
                <a:srgbClr val="FF0000"/>
              </a:buClr>
              <a:buFont typeface="Arial" panose="020B0604020202020204" pitchFamily="34" charset="0"/>
              <a:buChar char="•"/>
            </a:pPr>
            <a:r>
              <a:rPr lang="en-US" sz="1800" dirty="0">
                <a:latin typeface="Arial" panose="020B0604020202020204" pitchFamily="34" charset="0"/>
                <a:cs typeface="Arial" panose="020B0604020202020204" pitchFamily="34" charset="0"/>
              </a:rPr>
              <a:t>Nos incisos III e IV: tanto a aplicação indevida como a não-aplicação (§ 4º) </a:t>
            </a:r>
          </a:p>
          <a:p>
            <a:pPr>
              <a:spcBef>
                <a:spcPts val="300"/>
              </a:spcBef>
              <a:spcAft>
                <a:spcPts val="300"/>
              </a:spcAft>
              <a:buClr>
                <a:schemeClr val="accent4"/>
              </a:buClr>
              <a:buFont typeface="Wingdings" panose="05000000000000000000" pitchFamily="2" charset="2"/>
              <a:buChar char="q"/>
            </a:pPr>
            <a:r>
              <a:rPr lang="en-US" sz="2400" dirty="0">
                <a:latin typeface="Arial" panose="020B0604020202020204" pitchFamily="34" charset="0"/>
                <a:cs typeface="Arial" panose="020B0604020202020204" pitchFamily="34" charset="0"/>
              </a:rPr>
              <a:t>Não cabimento (988 § 5º)</a:t>
            </a:r>
          </a:p>
          <a:p>
            <a:pPr lvl="2">
              <a:spcBef>
                <a:spcPts val="300"/>
              </a:spcBef>
              <a:spcAft>
                <a:spcPts val="300"/>
              </a:spcAft>
              <a:buClr>
                <a:srgbClr val="C00000"/>
              </a:buClr>
              <a:buFont typeface="Wingdings" panose="05000000000000000000" pitchFamily="2" charset="2"/>
              <a:buChar char="§"/>
            </a:pPr>
            <a:r>
              <a:rPr lang="en-US" sz="2000" dirty="0">
                <a:latin typeface="Arial" panose="020B0604020202020204" pitchFamily="34" charset="0"/>
                <a:cs typeface="Arial" panose="020B0604020202020204" pitchFamily="34" charset="0"/>
              </a:rPr>
              <a:t>Após o trânsito em julgado</a:t>
            </a:r>
          </a:p>
          <a:p>
            <a:pPr lvl="2">
              <a:spcBef>
                <a:spcPts val="300"/>
              </a:spcBef>
              <a:spcAft>
                <a:spcPts val="300"/>
              </a:spcAft>
              <a:buClr>
                <a:srgbClr val="C00000"/>
              </a:buClr>
              <a:buFont typeface="Wingdings" panose="05000000000000000000" pitchFamily="2" charset="2"/>
              <a:buChar char="§"/>
            </a:pPr>
            <a:r>
              <a:rPr lang="en-US" sz="2000" dirty="0">
                <a:latin typeface="Arial" panose="020B0604020202020204" pitchFamily="34" charset="0"/>
                <a:cs typeface="Arial" panose="020B0604020202020204" pitchFamily="34" charset="0"/>
              </a:rPr>
              <a:t>Para garantir observância de RG e de RE e de REsp repetitivo “quando não esgotadas as instâncias ordinárias”</a:t>
            </a:r>
          </a:p>
          <a:p>
            <a:pPr lvl="3">
              <a:spcBef>
                <a:spcPts val="300"/>
              </a:spcBef>
              <a:spcAft>
                <a:spcPts val="300"/>
              </a:spcAft>
              <a:buClr>
                <a:srgbClr val="FF0000"/>
              </a:buClr>
              <a:buFont typeface="Arial" panose="020B0604020202020204" pitchFamily="34" charset="0"/>
              <a:buChar char="•"/>
            </a:pPr>
            <a:r>
              <a:rPr lang="en-US" dirty="0">
                <a:latin typeface="Arial" panose="020B0604020202020204" pitchFamily="34" charset="0"/>
                <a:cs typeface="Arial" panose="020B0604020202020204" pitchFamily="34" charset="0"/>
              </a:rPr>
              <a:t>Não cabimento ou </a:t>
            </a:r>
            <a:r>
              <a:rPr lang="en-US" dirty="0" err="1">
                <a:latin typeface="Arial" panose="020B0604020202020204" pitchFamily="34" charset="0"/>
                <a:cs typeface="Arial" panose="020B0604020202020204" pitchFamily="34" charset="0"/>
              </a:rPr>
              <a:t>julgamento</a:t>
            </a:r>
            <a:r>
              <a:rPr lang="en-US" dirty="0">
                <a:latin typeface="Arial" panose="020B0604020202020204" pitchFamily="34" charset="0"/>
                <a:cs typeface="Arial" panose="020B0604020202020204" pitchFamily="34" charset="0"/>
              </a:rPr>
              <a:t> do recurso </a:t>
            </a:r>
            <a:r>
              <a:rPr lang="en-US" i="1" dirty="0">
                <a:latin typeface="Arial" panose="020B0604020202020204" pitchFamily="34" charset="0"/>
                <a:cs typeface="Arial" panose="020B0604020202020204" pitchFamily="34" charset="0"/>
              </a:rPr>
              <a:t>não</a:t>
            </a:r>
            <a:r>
              <a:rPr lang="en-US" dirty="0">
                <a:latin typeface="Arial" panose="020B0604020202020204" pitchFamily="34" charset="0"/>
                <a:cs typeface="Arial" panose="020B0604020202020204" pitchFamily="34" charset="0"/>
              </a:rPr>
              <a:t> afeta reclamação (988 § 6º)</a:t>
            </a:r>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17661383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ângulo 7"/>
          <p:cNvSpPr/>
          <p:nvPr/>
        </p:nvSpPr>
        <p:spPr>
          <a:xfrm>
            <a:off x="-7431" y="5629660"/>
            <a:ext cx="6091599" cy="1138773"/>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pt-BR" sz="2200" b="1" i="0" u="none" strike="noStrike" kern="1200" cap="none" spc="0" normalizeH="0" baseline="0" noProof="0" dirty="0">
                <a:ln>
                  <a:noFill/>
                </a:ln>
                <a:solidFill>
                  <a:srgbClr val="FF0000"/>
                </a:solidFill>
                <a:effectLst/>
                <a:uLnTx/>
                <a:uFillTx/>
                <a:latin typeface="Helvetica Light"/>
                <a:ea typeface="+mn-ea"/>
                <a:cs typeface="+mn-cs"/>
              </a:rPr>
              <a:t>www.scarpinellabueno.com</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pt-BR" sz="2200" b="1" i="0" u="none" strike="noStrike" kern="1200" cap="none" spc="0" normalizeH="0" baseline="0" noProof="0" dirty="0">
                <a:ln>
                  <a:noFill/>
                </a:ln>
                <a:solidFill>
                  <a:srgbClr val="C00000"/>
                </a:solidFill>
                <a:effectLst/>
                <a:uLnTx/>
                <a:uFillTx/>
                <a:latin typeface="Helvetica Light"/>
                <a:ea typeface="+mn-ea"/>
                <a:cs typeface="+mn-cs"/>
              </a:rPr>
              <a:t>www.facebook.com/cassioscarpinellabueno</a:t>
            </a:r>
            <a:endParaRPr kumimoji="0" lang="pt-BR" altLang="pt-BR" sz="2200" b="1" i="0" u="none" strike="noStrike" kern="1200" cap="none" spc="0" normalizeH="0" baseline="0" noProof="0" dirty="0">
              <a:ln>
                <a:noFill/>
              </a:ln>
              <a:solidFill>
                <a:srgbClr val="C00000"/>
              </a:solidFill>
              <a:effectLst/>
              <a:uLnTx/>
              <a:uFillTx/>
              <a:latin typeface="Helvetica Ligh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pt-BR" sz="2400" b="1" i="0" u="none" strike="noStrike" kern="1200" cap="none" spc="0" normalizeH="0" baseline="0" noProof="0" dirty="0">
              <a:ln>
                <a:noFill/>
              </a:ln>
              <a:solidFill>
                <a:srgbClr val="A5644E">
                  <a:lumMod val="75000"/>
                </a:srgbClr>
              </a:solidFill>
              <a:effectLst/>
              <a:uLnTx/>
              <a:uFillTx/>
              <a:latin typeface="Arial" charset="0"/>
              <a:ea typeface="+mn-ea"/>
              <a:cs typeface="+mn-cs"/>
            </a:endParaRPr>
          </a:p>
        </p:txBody>
      </p:sp>
      <p:sp>
        <p:nvSpPr>
          <p:cNvPr id="9" name="Rectangle 2"/>
          <p:cNvSpPr txBox="1">
            <a:spLocks noChangeArrowheads="1"/>
          </p:cNvSpPr>
          <p:nvPr/>
        </p:nvSpPr>
        <p:spPr>
          <a:xfrm>
            <a:off x="-1" y="0"/>
            <a:ext cx="9136571" cy="764704"/>
          </a:xfrm>
          <a:prstGeom prst="rect">
            <a:avLst/>
          </a:prstGeom>
          <a:solidFill>
            <a:schemeClr val="bg1">
              <a:lumMod val="95000"/>
            </a:schemeClr>
          </a:solidFill>
          <a:ln>
            <a:noFill/>
          </a:ln>
          <a:effectLst/>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pt-BR" sz="40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j-ea"/>
                <a:cs typeface="Calibri" panose="020F0502020204030204" pitchFamily="34" charset="0"/>
              </a:rPr>
              <a:t>Muito obrigado !!!!</a:t>
            </a:r>
          </a:p>
        </p:txBody>
      </p:sp>
      <p:sp>
        <p:nvSpPr>
          <p:cNvPr id="15" name="Retângulo 14"/>
          <p:cNvSpPr/>
          <p:nvPr/>
        </p:nvSpPr>
        <p:spPr>
          <a:xfrm>
            <a:off x="-7430" y="6397280"/>
            <a:ext cx="9151430"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18" name="Retângulo 17"/>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white"/>
              </a:solidFill>
              <a:effectLst/>
              <a:uLnTx/>
              <a:uFillTx/>
              <a:latin typeface="Arial"/>
              <a:ea typeface="+mn-ea"/>
              <a:cs typeface="+mn-cs"/>
            </a:endParaRPr>
          </a:p>
        </p:txBody>
      </p:sp>
      <p:pic>
        <p:nvPicPr>
          <p:cNvPr id="1026" name="Picture 2" descr="https://images.livrariasaraiva.com.br/imagemnet/imagem.aspx/?pro_id=9416826&amp;qld=90&amp;l=430&amp;a=-1">
            <a:extLst>
              <a:ext uri="{FF2B5EF4-FFF2-40B4-BE49-F238E27FC236}">
                <a16:creationId xmlns:a16="http://schemas.microsoft.com/office/drawing/2014/main" id="{9FB73D60-32E7-431D-914D-93260DF5F3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061147"/>
            <a:ext cx="3248243" cy="4272069"/>
          </a:xfrm>
          <a:prstGeom prst="rect">
            <a:avLst/>
          </a:prstGeom>
          <a:noFill/>
          <a:extLst>
            <a:ext uri="{909E8E84-426E-40DD-AFC4-6F175D3DCCD1}">
              <a14:hiddenFill xmlns:a14="http://schemas.microsoft.com/office/drawing/2010/main">
                <a:solidFill>
                  <a:srgbClr val="FFFFFF"/>
                </a:solidFill>
              </a14:hiddenFill>
            </a:ext>
          </a:extLst>
        </p:spPr>
      </p:pic>
      <p:pic>
        <p:nvPicPr>
          <p:cNvPr id="13" name="Imagem 4" descr="https://images.livrariasaraiva.com.br/imagemnet/imagem.aspx/?pro_id=10133970&amp;qld=90&amp;l=430&amp;a=-1">
            <a:extLst>
              <a:ext uri="{FF2B5EF4-FFF2-40B4-BE49-F238E27FC236}">
                <a16:creationId xmlns:a16="http://schemas.microsoft.com/office/drawing/2014/main" id="{E5AA1A47-8843-4B45-9CE7-C9B1505A1F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9031" y="1700808"/>
            <a:ext cx="2812028" cy="4231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5339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ângulo 7"/>
          <p:cNvSpPr/>
          <p:nvPr/>
        </p:nvSpPr>
        <p:spPr>
          <a:xfrm>
            <a:off x="0" y="5624907"/>
            <a:ext cx="6156176" cy="1138773"/>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pt-BR" sz="2200" b="1" i="0" u="none" strike="noStrike" kern="1200" cap="none" spc="0" normalizeH="0" baseline="0" noProof="0" dirty="0">
                <a:ln>
                  <a:noFill/>
                </a:ln>
                <a:solidFill>
                  <a:srgbClr val="FF0000"/>
                </a:solidFill>
                <a:effectLst/>
                <a:uLnTx/>
                <a:uFillTx/>
                <a:latin typeface="Helvetica Light"/>
                <a:ea typeface="+mn-ea"/>
                <a:cs typeface="+mn-cs"/>
              </a:rPr>
              <a:t>www.scarpinellabueno.com</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pt-BR" sz="2200" b="1" i="0" u="none" strike="noStrike" kern="1200" cap="none" spc="0" normalizeH="0" baseline="0" noProof="0" dirty="0">
                <a:ln>
                  <a:noFill/>
                </a:ln>
                <a:solidFill>
                  <a:srgbClr val="C00000"/>
                </a:solidFill>
                <a:effectLst/>
                <a:uLnTx/>
                <a:uFillTx/>
                <a:latin typeface="Helvetica Light"/>
                <a:ea typeface="+mn-ea"/>
                <a:cs typeface="+mn-cs"/>
              </a:rPr>
              <a:t>www.facebook.com/cassioscarpinellabueno</a:t>
            </a:r>
            <a:endParaRPr kumimoji="0" lang="pt-BR" altLang="pt-BR" sz="2200" b="1" i="0" u="none" strike="noStrike" kern="1200" cap="none" spc="0" normalizeH="0" baseline="0" noProof="0" dirty="0">
              <a:ln>
                <a:noFill/>
              </a:ln>
              <a:solidFill>
                <a:srgbClr val="C00000"/>
              </a:solidFill>
              <a:effectLst/>
              <a:uLnTx/>
              <a:uFillTx/>
              <a:latin typeface="Helvetica Ligh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pt-BR" sz="2400" b="1" i="0" u="none" strike="noStrike" kern="1200" cap="none" spc="0" normalizeH="0" baseline="0" noProof="0" dirty="0">
              <a:ln>
                <a:noFill/>
              </a:ln>
              <a:solidFill>
                <a:srgbClr val="A5644E">
                  <a:lumMod val="75000"/>
                </a:srgbClr>
              </a:solidFill>
              <a:effectLst/>
              <a:uLnTx/>
              <a:uFillTx/>
              <a:latin typeface="Arial" charset="0"/>
              <a:ea typeface="+mn-ea"/>
              <a:cs typeface="+mn-cs"/>
            </a:endParaRPr>
          </a:p>
        </p:txBody>
      </p:sp>
      <p:sp>
        <p:nvSpPr>
          <p:cNvPr id="9" name="Rectangle 2"/>
          <p:cNvSpPr txBox="1">
            <a:spLocks noChangeArrowheads="1"/>
          </p:cNvSpPr>
          <p:nvPr/>
        </p:nvSpPr>
        <p:spPr>
          <a:xfrm>
            <a:off x="-1" y="0"/>
            <a:ext cx="9136571" cy="764704"/>
          </a:xfrm>
          <a:prstGeom prst="rect">
            <a:avLst/>
          </a:prstGeom>
          <a:solidFill>
            <a:schemeClr val="bg1">
              <a:lumMod val="95000"/>
            </a:schemeClr>
          </a:solidFill>
          <a:ln>
            <a:noFill/>
          </a:ln>
          <a:effectLst/>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pt-BR" sz="40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j-ea"/>
                <a:cs typeface="Calibri" panose="020F0502020204030204" pitchFamily="34" charset="0"/>
              </a:rPr>
              <a:t>Muito obrigado !!!!</a:t>
            </a:r>
          </a:p>
        </p:txBody>
      </p:sp>
      <p:sp>
        <p:nvSpPr>
          <p:cNvPr id="15" name="Retângulo 14"/>
          <p:cNvSpPr/>
          <p:nvPr/>
        </p:nvSpPr>
        <p:spPr>
          <a:xfrm>
            <a:off x="-7430" y="6397280"/>
            <a:ext cx="9151430"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18" name="Retângulo 17"/>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white"/>
              </a:solidFill>
              <a:effectLst/>
              <a:uLnTx/>
              <a:uFillTx/>
              <a:latin typeface="Arial"/>
              <a:ea typeface="+mn-ea"/>
              <a:cs typeface="+mn-cs"/>
            </a:endParaRPr>
          </a:p>
        </p:txBody>
      </p:sp>
      <p:pic>
        <p:nvPicPr>
          <p:cNvPr id="2" name="Picture 2" descr="https://images.livrariasaraiva.com.br/imagemnet/imagem.aspx/?pro_id=10281852&amp;qld=90&amp;l=430&amp;a=-1">
            <a:extLst>
              <a:ext uri="{FF2B5EF4-FFF2-40B4-BE49-F238E27FC236}">
                <a16:creationId xmlns:a16="http://schemas.microsoft.com/office/drawing/2014/main" id="{7EE22507-D13D-445B-879D-26441C0C5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7192" y="1700808"/>
            <a:ext cx="3046682" cy="4244356"/>
          </a:xfrm>
          <a:prstGeom prst="rect">
            <a:avLst/>
          </a:prstGeom>
          <a:noFill/>
          <a:extLst>
            <a:ext uri="{909E8E84-426E-40DD-AFC4-6F175D3DCCD1}">
              <a14:hiddenFill xmlns:a14="http://schemas.microsoft.com/office/drawing/2010/main">
                <a:solidFill>
                  <a:srgbClr val="FFFFFF"/>
                </a:solidFill>
              </a14:hiddenFill>
            </a:ext>
          </a:extLst>
        </p:spPr>
      </p:pic>
      <p:pic>
        <p:nvPicPr>
          <p:cNvPr id="10" name="Imagem 9">
            <a:extLst>
              <a:ext uri="{FF2B5EF4-FFF2-40B4-BE49-F238E27FC236}">
                <a16:creationId xmlns:a16="http://schemas.microsoft.com/office/drawing/2014/main" id="{8C942F0B-1FCE-4509-BFBB-898B3A86F0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6685" y="1072628"/>
            <a:ext cx="3169984" cy="4244355"/>
          </a:xfrm>
          <a:prstGeom prst="rect">
            <a:avLst/>
          </a:prstGeom>
        </p:spPr>
      </p:pic>
    </p:spTree>
    <p:extLst>
      <p:ext uri="{BB962C8B-B14F-4D97-AF65-F5344CB8AC3E}">
        <p14:creationId xmlns:p14="http://schemas.microsoft.com/office/powerpoint/2010/main" val="1988781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br>
              <a:rPr lang="pt-BR"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Reclamação (2)</a:t>
            </a:r>
            <a:br>
              <a:rPr lang="pt-BR" sz="1000" b="1" dirty="0">
                <a:solidFill>
                  <a:srgbClr val="FFC000"/>
                </a:solidFill>
                <a:latin typeface="Arial" panose="020B0604020202020204" pitchFamily="34" charset="0"/>
                <a:cs typeface="Arial" panose="020B0604020202020204" pitchFamily="34" charset="0"/>
              </a:rPr>
            </a:br>
            <a:endParaRPr lang="pt-BR" sz="36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pPr>
              <a:spcBef>
                <a:spcPts val="300"/>
              </a:spcBef>
              <a:spcAft>
                <a:spcPts val="300"/>
              </a:spcAft>
              <a:buClr>
                <a:srgbClr val="BA977C"/>
              </a:buClr>
              <a:buFont typeface="Wingdings" panose="05000000000000000000" pitchFamily="2" charset="2"/>
              <a:buChar char="q"/>
            </a:pPr>
            <a:r>
              <a:rPr lang="en-US" sz="2800" dirty="0">
                <a:latin typeface="Arial" panose="020B0604020202020204" pitchFamily="34" charset="0"/>
                <a:cs typeface="Arial" panose="020B0604020202020204" pitchFamily="34" charset="0"/>
              </a:rPr>
              <a:t>Competência: qualquer Tribunal (988 § 1º)</a:t>
            </a:r>
          </a:p>
          <a:p>
            <a:pPr lvl="1">
              <a:spcBef>
                <a:spcPts val="300"/>
              </a:spcBef>
              <a:spcAft>
                <a:spcPts val="300"/>
              </a:spcAft>
              <a:buClr>
                <a:srgbClr val="C00000"/>
              </a:buClr>
              <a:buFont typeface="Wingdings" panose="05000000000000000000" pitchFamily="2" charset="2"/>
              <a:buChar char="§"/>
            </a:pPr>
            <a:r>
              <a:rPr lang="en-US" sz="2400" dirty="0">
                <a:latin typeface="Arial" panose="020B0604020202020204" pitchFamily="34" charset="0"/>
                <a:cs typeface="Arial" panose="020B0604020202020204" pitchFamily="34" charset="0"/>
              </a:rPr>
              <a:t>Expressa revogação dos arts. 13 a 18 da Lei 8038/1990 (art. 1072 IV)</a:t>
            </a:r>
            <a:r>
              <a:rPr lang="en-US" sz="1800" dirty="0">
                <a:latin typeface="Arial" panose="020B0604020202020204" pitchFamily="34" charset="0"/>
                <a:cs typeface="Arial" panose="020B0604020202020204" pitchFamily="34" charset="0"/>
              </a:rPr>
              <a:t> </a:t>
            </a:r>
          </a:p>
          <a:p>
            <a:pPr>
              <a:spcBef>
                <a:spcPts val="300"/>
              </a:spcBef>
              <a:spcAft>
                <a:spcPts val="300"/>
              </a:spcAft>
              <a:buClr>
                <a:schemeClr val="accent4"/>
              </a:buClr>
              <a:buFont typeface="Wingdings" panose="05000000000000000000" pitchFamily="2" charset="2"/>
              <a:buChar char="q"/>
            </a:pPr>
            <a:r>
              <a:rPr lang="en-US" sz="2400" dirty="0">
                <a:latin typeface="Arial" panose="020B0604020202020204" pitchFamily="34" charset="0"/>
                <a:cs typeface="Arial" panose="020B0604020202020204" pitchFamily="34" charset="0"/>
              </a:rPr>
              <a:t>Legitimidade (988 </a:t>
            </a:r>
            <a:r>
              <a:rPr lang="en-US" sz="2400" i="1" dirty="0">
                <a:latin typeface="Arial" panose="020B0604020202020204" pitchFamily="34" charset="0"/>
                <a:cs typeface="Arial" panose="020B0604020202020204" pitchFamily="34" charset="0"/>
              </a:rPr>
              <a:t>caput</a:t>
            </a:r>
            <a:r>
              <a:rPr lang="en-US" sz="2400" dirty="0">
                <a:latin typeface="Arial" panose="020B0604020202020204" pitchFamily="34" charset="0"/>
                <a:cs typeface="Arial" panose="020B0604020202020204" pitchFamily="34" charset="0"/>
              </a:rPr>
              <a:t>)</a:t>
            </a:r>
          </a:p>
          <a:p>
            <a:pPr lvl="2">
              <a:spcBef>
                <a:spcPts val="300"/>
              </a:spcBef>
              <a:spcAft>
                <a:spcPts val="300"/>
              </a:spcAft>
              <a:buClr>
                <a:srgbClr val="C00000"/>
              </a:buClr>
              <a:buFont typeface="Wingdings" panose="05000000000000000000" pitchFamily="2" charset="2"/>
              <a:buChar char="§"/>
            </a:pPr>
            <a:r>
              <a:rPr lang="en-US" sz="2000" dirty="0">
                <a:latin typeface="Arial" panose="020B0604020202020204" pitchFamily="34" charset="0"/>
                <a:cs typeface="Arial" panose="020B0604020202020204" pitchFamily="34" charset="0"/>
              </a:rPr>
              <a:t>Parte interessada</a:t>
            </a:r>
          </a:p>
          <a:p>
            <a:pPr lvl="2">
              <a:spcBef>
                <a:spcPts val="300"/>
              </a:spcBef>
              <a:spcAft>
                <a:spcPts val="300"/>
              </a:spcAft>
              <a:buClr>
                <a:srgbClr val="C00000"/>
              </a:buClr>
              <a:buFont typeface="Wingdings" panose="05000000000000000000" pitchFamily="2" charset="2"/>
              <a:buChar char="§"/>
            </a:pPr>
            <a:r>
              <a:rPr lang="en-US" sz="2000" dirty="0">
                <a:latin typeface="Arial" panose="020B0604020202020204" pitchFamily="34" charset="0"/>
                <a:cs typeface="Arial" panose="020B0604020202020204" pitchFamily="34" charset="0"/>
              </a:rPr>
              <a:t>MP</a:t>
            </a:r>
          </a:p>
          <a:p>
            <a:pPr lvl="3">
              <a:spcBef>
                <a:spcPts val="300"/>
              </a:spcBef>
              <a:spcAft>
                <a:spcPts val="300"/>
              </a:spcAft>
              <a:buClr>
                <a:srgbClr val="FF0000"/>
              </a:buClr>
              <a:buFont typeface="Arial" panose="020B0604020202020204" pitchFamily="34" charset="0"/>
              <a:buChar char="•"/>
            </a:pPr>
            <a:r>
              <a:rPr lang="en-US" sz="1800" dirty="0">
                <a:latin typeface="Arial" panose="020B0604020202020204" pitchFamily="34" charset="0"/>
                <a:cs typeface="Arial" panose="020B0604020202020204" pitchFamily="34" charset="0"/>
              </a:rPr>
              <a:t>MP como fiscal da ordem jurídica (991): vista dos autos com prazo de 5 dias</a:t>
            </a:r>
          </a:p>
          <a:p>
            <a:pPr lvl="2">
              <a:spcBef>
                <a:spcPts val="300"/>
              </a:spcBef>
              <a:spcAft>
                <a:spcPts val="300"/>
              </a:spcAft>
              <a:buClr>
                <a:srgbClr val="C00000"/>
              </a:buClr>
              <a:buFont typeface="Wingdings" panose="05000000000000000000" pitchFamily="2" charset="2"/>
              <a:buChar char="§"/>
            </a:pPr>
            <a:r>
              <a:rPr lang="en-US" sz="2000" dirty="0">
                <a:latin typeface="Arial" panose="020B0604020202020204" pitchFamily="34" charset="0"/>
                <a:cs typeface="Arial" panose="020B0604020202020204" pitchFamily="34" charset="0"/>
              </a:rPr>
              <a:t>Qualquer interessado pode impugnar (990)</a:t>
            </a:r>
          </a:p>
          <a:p>
            <a:pPr>
              <a:spcBef>
                <a:spcPts val="300"/>
              </a:spcBef>
              <a:spcAft>
                <a:spcPts val="300"/>
              </a:spcAft>
              <a:buClr>
                <a:schemeClr val="accent4"/>
              </a:buClr>
              <a:buFont typeface="Wingdings" panose="05000000000000000000" pitchFamily="2" charset="2"/>
              <a:buChar char="q"/>
            </a:pPr>
            <a:r>
              <a:rPr lang="en-US" sz="2800" dirty="0">
                <a:latin typeface="Arial" panose="020B0604020202020204" pitchFamily="34" charset="0"/>
                <a:cs typeface="Arial" panose="020B0604020202020204" pitchFamily="34" charset="0"/>
              </a:rPr>
              <a:t>Procedimento</a:t>
            </a:r>
          </a:p>
          <a:p>
            <a:pPr lvl="2">
              <a:spcBef>
                <a:spcPts val="300"/>
              </a:spcBef>
              <a:spcAft>
                <a:spcPts val="300"/>
              </a:spcAft>
              <a:buClr>
                <a:srgbClr val="C00000"/>
              </a:buClr>
              <a:buFont typeface="Wingdings" panose="05000000000000000000" pitchFamily="2" charset="2"/>
              <a:buChar char="§"/>
            </a:pPr>
            <a:r>
              <a:rPr lang="en-US" dirty="0">
                <a:latin typeface="Arial" panose="020B0604020202020204" pitchFamily="34" charset="0"/>
                <a:cs typeface="Arial" panose="020B0604020202020204" pitchFamily="34" charset="0"/>
              </a:rPr>
              <a:t>Petição inicial com prova documental (pré-constituída) – 988 § 2º</a:t>
            </a:r>
          </a:p>
          <a:p>
            <a:pPr lvl="2">
              <a:spcBef>
                <a:spcPts val="300"/>
              </a:spcBef>
              <a:spcAft>
                <a:spcPts val="300"/>
              </a:spcAft>
              <a:buClr>
                <a:srgbClr val="C00000"/>
              </a:buClr>
              <a:buFont typeface="Wingdings" panose="05000000000000000000" pitchFamily="2" charset="2"/>
              <a:buChar char="§"/>
            </a:pPr>
            <a:r>
              <a:rPr lang="en-US" dirty="0">
                <a:latin typeface="Arial" panose="020B0604020202020204" pitchFamily="34" charset="0"/>
                <a:cs typeface="Arial" panose="020B0604020202020204" pitchFamily="34" charset="0"/>
              </a:rPr>
              <a:t>Recebimento e distribuição ao relator do “processo principal sempre que possível” – 988 § 3º</a:t>
            </a:r>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540470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br>
              <a:rPr lang="pt-BR"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Reclamação (3)</a:t>
            </a:r>
            <a:br>
              <a:rPr lang="pt-BR" sz="1000" b="1" dirty="0">
                <a:solidFill>
                  <a:srgbClr val="C00000"/>
                </a:solidFill>
                <a:latin typeface="Arial" panose="020B0604020202020204" pitchFamily="34" charset="0"/>
                <a:cs typeface="Arial" panose="020B0604020202020204" pitchFamily="34" charset="0"/>
              </a:rPr>
            </a:br>
            <a:endParaRPr lang="pt-BR" sz="36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pPr>
              <a:spcBef>
                <a:spcPts val="300"/>
              </a:spcBef>
              <a:spcAft>
                <a:spcPts val="300"/>
              </a:spcAft>
              <a:buClr>
                <a:srgbClr val="BA977C"/>
              </a:buClr>
              <a:buFont typeface="Wingdings" panose="05000000000000000000" pitchFamily="2" charset="2"/>
              <a:buChar char="q"/>
            </a:pPr>
            <a:r>
              <a:rPr lang="en-US" sz="2800" dirty="0">
                <a:latin typeface="Arial" panose="020B0604020202020204" pitchFamily="34" charset="0"/>
                <a:cs typeface="Arial" panose="020B0604020202020204" pitchFamily="34" charset="0"/>
              </a:rPr>
              <a:t>Atuação do Relator (989)</a:t>
            </a:r>
          </a:p>
          <a:p>
            <a:pPr lvl="1">
              <a:spcBef>
                <a:spcPts val="300"/>
              </a:spcBef>
              <a:spcAft>
                <a:spcPts val="300"/>
              </a:spcAft>
              <a:buClr>
                <a:srgbClr val="C00000"/>
              </a:buClr>
              <a:buFont typeface="Wingdings" panose="05000000000000000000" pitchFamily="2" charset="2"/>
              <a:buChar char="§"/>
            </a:pPr>
            <a:r>
              <a:rPr lang="en-US" sz="2400" dirty="0">
                <a:latin typeface="Arial" panose="020B0604020202020204" pitchFamily="34" charset="0"/>
                <a:cs typeface="Arial" panose="020B0604020202020204" pitchFamily="34" charset="0"/>
              </a:rPr>
              <a:t>Requisita informações. Prazo de 10 dias para prestá-las</a:t>
            </a:r>
          </a:p>
          <a:p>
            <a:pPr lvl="1">
              <a:spcBef>
                <a:spcPts val="300"/>
              </a:spcBef>
              <a:spcAft>
                <a:spcPts val="300"/>
              </a:spcAft>
              <a:buClr>
                <a:srgbClr val="C00000"/>
              </a:buClr>
              <a:buFont typeface="Wingdings" panose="05000000000000000000" pitchFamily="2" charset="2"/>
              <a:buChar char="§"/>
            </a:pPr>
            <a:r>
              <a:rPr lang="en-US" sz="2400" dirty="0">
                <a:latin typeface="Arial" panose="020B0604020202020204" pitchFamily="34" charset="0"/>
                <a:cs typeface="Arial" panose="020B0604020202020204" pitchFamily="34" charset="0"/>
              </a:rPr>
              <a:t>Suspensão do processo </a:t>
            </a:r>
            <a:r>
              <a:rPr lang="en-US" sz="2400" i="1" dirty="0">
                <a:latin typeface="Arial" panose="020B0604020202020204" pitchFamily="34" charset="0"/>
                <a:cs typeface="Arial" panose="020B0604020202020204" pitchFamily="34" charset="0"/>
              </a:rPr>
              <a:t>ou</a:t>
            </a:r>
            <a:r>
              <a:rPr lang="en-US" sz="2400" dirty="0">
                <a:latin typeface="Arial" panose="020B0604020202020204" pitchFamily="34" charset="0"/>
                <a:cs typeface="Arial" panose="020B0604020202020204" pitchFamily="34" charset="0"/>
              </a:rPr>
              <a:t> ato impugnado “para evitar dano irreparável”</a:t>
            </a:r>
          </a:p>
          <a:p>
            <a:pPr lvl="1">
              <a:spcBef>
                <a:spcPts val="300"/>
              </a:spcBef>
              <a:spcAft>
                <a:spcPts val="300"/>
              </a:spcAft>
              <a:buClr>
                <a:srgbClr val="C00000"/>
              </a:buClr>
              <a:buFont typeface="Wingdings" panose="05000000000000000000" pitchFamily="2" charset="2"/>
              <a:buChar char="§"/>
            </a:pPr>
            <a:r>
              <a:rPr lang="en-US" sz="2400" dirty="0">
                <a:latin typeface="Arial" panose="020B0604020202020204" pitchFamily="34" charset="0"/>
                <a:cs typeface="Arial" panose="020B0604020202020204" pitchFamily="34" charset="0"/>
              </a:rPr>
              <a:t>Cita o beneficiário da decisão impugnada para contestar em 15 dias</a:t>
            </a:r>
          </a:p>
          <a:p>
            <a:pPr>
              <a:spcBef>
                <a:spcPts val="300"/>
              </a:spcBef>
              <a:spcAft>
                <a:spcPts val="300"/>
              </a:spcAft>
              <a:buClr>
                <a:schemeClr val="accent4"/>
              </a:buClr>
              <a:buFont typeface="Wingdings" panose="05000000000000000000" pitchFamily="2" charset="2"/>
              <a:buChar char="q"/>
            </a:pPr>
            <a:r>
              <a:rPr lang="en-US" sz="2800" dirty="0">
                <a:latin typeface="Arial" panose="020B0604020202020204" pitchFamily="34" charset="0"/>
                <a:cs typeface="Arial" panose="020B0604020202020204" pitchFamily="34" charset="0"/>
              </a:rPr>
              <a:t>Julgamento</a:t>
            </a:r>
          </a:p>
          <a:p>
            <a:pPr lvl="1">
              <a:spcBef>
                <a:spcPts val="300"/>
              </a:spcBef>
              <a:spcAft>
                <a:spcPts val="300"/>
              </a:spcAft>
              <a:buClr>
                <a:srgbClr val="C00000"/>
              </a:buClr>
              <a:buFont typeface="Wingdings" panose="05000000000000000000" pitchFamily="2" charset="2"/>
              <a:buChar char="§"/>
            </a:pPr>
            <a:r>
              <a:rPr lang="en-US" sz="2400" dirty="0">
                <a:latin typeface="Arial" panose="020B0604020202020204" pitchFamily="34" charset="0"/>
                <a:cs typeface="Arial" panose="020B0604020202020204" pitchFamily="34" charset="0"/>
              </a:rPr>
              <a:t>Cassa a decisão exorbitante de seu julgado ou determina a medida adequada à solução da controvérsia (992)</a:t>
            </a:r>
          </a:p>
          <a:p>
            <a:pPr lvl="1">
              <a:spcBef>
                <a:spcPts val="300"/>
              </a:spcBef>
              <a:spcAft>
                <a:spcPts val="300"/>
              </a:spcAft>
              <a:buClr>
                <a:srgbClr val="C00000"/>
              </a:buClr>
              <a:buFont typeface="Wingdings" panose="05000000000000000000" pitchFamily="2" charset="2"/>
              <a:buChar char="§"/>
            </a:pPr>
            <a:r>
              <a:rPr lang="en-US" sz="2400" dirty="0">
                <a:latin typeface="Arial" panose="020B0604020202020204" pitchFamily="34" charset="0"/>
                <a:cs typeface="Arial" panose="020B0604020202020204" pitchFamily="34" charset="0"/>
              </a:rPr>
              <a:t>Cumprimento imediato (993)</a:t>
            </a:r>
            <a:endParaRPr lang="pt-BR" sz="2400" dirty="0">
              <a:latin typeface="Arial" panose="020B0604020202020204" pitchFamily="34" charset="0"/>
              <a:cs typeface="Arial" panose="020B0604020202020204" pitchFamily="34" charset="0"/>
            </a:endParaRPr>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228261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r>
              <a:rPr lang="pt-BR"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Controle incidental de inconstitucionalidade</a:t>
            </a:r>
            <a:endParaRPr lang="pt-BR" sz="32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pPr>
              <a:spcBef>
                <a:spcPts val="300"/>
              </a:spcBef>
              <a:spcAft>
                <a:spcPts val="300"/>
              </a:spcAft>
              <a:buClr>
                <a:srgbClr val="BA977C"/>
              </a:buClr>
              <a:buFont typeface="Wingdings" panose="05000000000000000000" pitchFamily="2" charset="2"/>
              <a:buChar char="q"/>
            </a:pPr>
            <a:r>
              <a:rPr lang="en-US" sz="2700" dirty="0">
                <a:latin typeface="Arial" panose="020B0604020202020204" pitchFamily="34" charset="0"/>
                <a:cs typeface="Arial" panose="020B0604020202020204" pitchFamily="34" charset="0"/>
              </a:rPr>
              <a:t>Um “procedimento jurisdicional constitucionalmente diferenciado”</a:t>
            </a:r>
          </a:p>
          <a:p>
            <a:pPr lvl="1">
              <a:spcBef>
                <a:spcPts val="300"/>
              </a:spcBef>
              <a:spcAft>
                <a:spcPts val="300"/>
              </a:spcAft>
              <a:buClr>
                <a:srgbClr val="C00000"/>
              </a:buClr>
              <a:buFont typeface="Wingdings" panose="05000000000000000000" pitchFamily="2" charset="2"/>
              <a:buChar char="§"/>
            </a:pPr>
            <a:r>
              <a:rPr lang="en-US" sz="2400" dirty="0">
                <a:latin typeface="Arial" panose="020B0604020202020204" pitchFamily="34" charset="0"/>
                <a:cs typeface="Arial" panose="020B0604020202020204" pitchFamily="34" charset="0"/>
              </a:rPr>
              <a:t>Art. 97 CF</a:t>
            </a:r>
          </a:p>
          <a:p>
            <a:pPr lvl="1">
              <a:spcBef>
                <a:spcPts val="300"/>
              </a:spcBef>
              <a:spcAft>
                <a:spcPts val="300"/>
              </a:spcAft>
              <a:buClr>
                <a:srgbClr val="C00000"/>
              </a:buClr>
              <a:buFont typeface="Wingdings" panose="05000000000000000000" pitchFamily="2" charset="2"/>
              <a:buChar char="§"/>
            </a:pPr>
            <a:r>
              <a:rPr lang="en-US" sz="2400" dirty="0">
                <a:latin typeface="Arial" panose="020B0604020202020204" pitchFamily="34" charset="0"/>
                <a:cs typeface="Arial" panose="020B0604020202020204" pitchFamily="34" charset="0"/>
              </a:rPr>
              <a:t>Arts. 948 a 950 CPC</a:t>
            </a:r>
          </a:p>
          <a:p>
            <a:pPr>
              <a:spcBef>
                <a:spcPts val="300"/>
              </a:spcBef>
              <a:spcAft>
                <a:spcPts val="300"/>
              </a:spcAft>
              <a:buClr>
                <a:schemeClr val="accent4"/>
              </a:buClr>
              <a:buFont typeface="Wingdings" panose="05000000000000000000" pitchFamily="2" charset="2"/>
              <a:buChar char="q"/>
            </a:pPr>
            <a:r>
              <a:rPr lang="en-US" sz="2700" dirty="0">
                <a:latin typeface="Arial" panose="020B0604020202020204" pitchFamily="34" charset="0"/>
                <a:cs typeface="Arial" panose="020B0604020202020204" pitchFamily="34" charset="0"/>
              </a:rPr>
              <a:t>“Interpretação conforme” e “nulidade sem redução de texto”</a:t>
            </a:r>
          </a:p>
          <a:p>
            <a:pPr>
              <a:spcBef>
                <a:spcPts val="300"/>
              </a:spcBef>
              <a:spcAft>
                <a:spcPts val="300"/>
              </a:spcAft>
              <a:buClr>
                <a:schemeClr val="accent4"/>
              </a:buClr>
              <a:buFont typeface="Wingdings" panose="05000000000000000000" pitchFamily="2" charset="2"/>
              <a:buChar char="q"/>
            </a:pPr>
            <a:r>
              <a:rPr lang="en-US" sz="2700" dirty="0">
                <a:latin typeface="Arial" panose="020B0604020202020204" pitchFamily="34" charset="0"/>
                <a:cs typeface="Arial" panose="020B0604020202020204" pitchFamily="34" charset="0"/>
              </a:rPr>
              <a:t>SV 10: “</a:t>
            </a:r>
            <a:r>
              <a:rPr lang="pt-BR" sz="2700" dirty="0"/>
              <a:t>Viola a cláusula de reserva de plenário (CF, artigo 97) a decisão de órgão fracionário de tribunal que, embora não declare expressamente a inconstitucionalidade de lei ou ato normativo do Poder Público, afasta sua incidência, no todo ou em parte”</a:t>
            </a:r>
            <a:endParaRPr lang="en-US" sz="2700" dirty="0">
              <a:latin typeface="Arial" panose="020B0604020202020204" pitchFamily="34" charset="0"/>
              <a:cs typeface="Arial" panose="020B0604020202020204" pitchFamily="34" charset="0"/>
            </a:endParaRPr>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3929586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br>
              <a:rPr lang="pt-BR"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Modulação (1)</a:t>
            </a:r>
            <a:br>
              <a:rPr lang="pt-BR" sz="1000" b="1" dirty="0">
                <a:solidFill>
                  <a:srgbClr val="C00000"/>
                </a:solidFill>
                <a:latin typeface="Arial" panose="020B0604020202020204" pitchFamily="34" charset="0"/>
                <a:cs typeface="Arial" panose="020B0604020202020204" pitchFamily="34" charset="0"/>
              </a:rPr>
            </a:br>
            <a:endParaRPr lang="pt-BR" sz="36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pPr>
              <a:spcBef>
                <a:spcPts val="300"/>
              </a:spcBef>
              <a:spcAft>
                <a:spcPts val="300"/>
              </a:spcAft>
              <a:buClr>
                <a:srgbClr val="BA977C"/>
              </a:buClr>
              <a:buFont typeface="Wingdings" panose="05000000000000000000" pitchFamily="2" charset="2"/>
              <a:buChar char="q"/>
            </a:pPr>
            <a:r>
              <a:rPr lang="en-US" sz="2800" dirty="0">
                <a:latin typeface="Arial" panose="020B0604020202020204" pitchFamily="34" charset="0"/>
                <a:cs typeface="Arial" panose="020B0604020202020204" pitchFamily="34" charset="0"/>
              </a:rPr>
              <a:t>Considerações iniciais: o que é “modulação” </a:t>
            </a:r>
            <a:r>
              <a:rPr lang="en-US" sz="2800" b="1" dirty="0">
                <a:solidFill>
                  <a:srgbClr val="FF0000"/>
                </a:solidFill>
                <a:latin typeface="Arial" panose="020B0604020202020204" pitchFamily="34" charset="0"/>
                <a:cs typeface="Arial" panose="020B0604020202020204" pitchFamily="34" charset="0"/>
              </a:rPr>
              <a:t>(?)</a:t>
            </a:r>
          </a:p>
          <a:p>
            <a:pPr>
              <a:spcBef>
                <a:spcPts val="300"/>
              </a:spcBef>
              <a:spcAft>
                <a:spcPts val="300"/>
              </a:spcAft>
              <a:buClr>
                <a:srgbClr val="BA977C"/>
              </a:buClr>
              <a:buFont typeface="Wingdings" panose="05000000000000000000" pitchFamily="2" charset="2"/>
              <a:buChar char="q"/>
            </a:pPr>
            <a:r>
              <a:rPr lang="en-US" sz="2800" dirty="0">
                <a:latin typeface="Arial" panose="020B0604020202020204" pitchFamily="34" charset="0"/>
                <a:cs typeface="Arial" panose="020B0604020202020204" pitchFamily="34" charset="0"/>
              </a:rPr>
              <a:t>O que é </a:t>
            </a:r>
            <a:r>
              <a:rPr lang="en-US" sz="2800" i="1" dirty="0">
                <a:latin typeface="Arial" panose="020B0604020202020204" pitchFamily="34" charset="0"/>
                <a:cs typeface="Arial" panose="020B0604020202020204" pitchFamily="34" charset="0"/>
              </a:rPr>
              <a:t>modulado</a:t>
            </a:r>
            <a:r>
              <a:rPr lang="en-US" sz="2800" dirty="0">
                <a:latin typeface="Arial" panose="020B0604020202020204" pitchFamily="34" charset="0"/>
                <a:cs typeface="Arial" panose="020B0604020202020204" pitchFamily="34" charset="0"/>
              </a:rPr>
              <a:t> </a:t>
            </a:r>
            <a:r>
              <a:rPr lang="en-US" sz="2800" b="1" dirty="0">
                <a:solidFill>
                  <a:srgbClr val="FF0000"/>
                </a:solidFill>
                <a:latin typeface="Arial" panose="020B0604020202020204" pitchFamily="34" charset="0"/>
                <a:cs typeface="Arial" panose="020B0604020202020204" pitchFamily="34" charset="0"/>
              </a:rPr>
              <a:t>(?)</a:t>
            </a:r>
          </a:p>
          <a:p>
            <a:pPr>
              <a:spcBef>
                <a:spcPts val="300"/>
              </a:spcBef>
              <a:spcAft>
                <a:spcPts val="300"/>
              </a:spcAft>
              <a:buClr>
                <a:srgbClr val="BA977C"/>
              </a:buClr>
              <a:buFont typeface="Wingdings" panose="05000000000000000000" pitchFamily="2" charset="2"/>
              <a:buChar char="q"/>
            </a:pPr>
            <a:r>
              <a:rPr lang="en-US" sz="2800" dirty="0">
                <a:latin typeface="Arial" panose="020B0604020202020204" pitchFamily="34" charset="0"/>
                <a:cs typeface="Arial" panose="020B0604020202020204" pitchFamily="34" charset="0"/>
              </a:rPr>
              <a:t>O art. 27 da Lei n. 9.868/1999 (controle </a:t>
            </a:r>
            <a:r>
              <a:rPr lang="en-US" sz="2800" i="1" dirty="0">
                <a:latin typeface="Arial" panose="020B0604020202020204" pitchFamily="34" charset="0"/>
                <a:cs typeface="Arial" panose="020B0604020202020204" pitchFamily="34" charset="0"/>
              </a:rPr>
              <a:t>concentrado</a:t>
            </a:r>
            <a:r>
              <a:rPr lang="en-US" sz="2800" dirty="0">
                <a:latin typeface="Arial" panose="020B0604020202020204" pitchFamily="34" charset="0"/>
                <a:cs typeface="Arial" panose="020B0604020202020204" pitchFamily="34" charset="0"/>
              </a:rPr>
              <a:t> de constitucionalidade): “</a:t>
            </a:r>
            <a:r>
              <a:rPr lang="pt-BR" sz="2800" dirty="0"/>
              <a:t>Ao declarar a inconstitucionalidade de lei ou ato normativo, e tendo em vista razões de segurança jurídica ou de excepcional interesse social, poderá o Supremo Tribunal Federal, por maioria de dois terços de seus membros, restringir os efeitos daquela declaração ou decidir que ela só tenha eficácia a partir de seu trânsito em julgado ou de outro momento que venha a ser fixado”.</a:t>
            </a:r>
            <a:endParaRPr lang="en-US" sz="2800" dirty="0">
              <a:latin typeface="Arial" panose="020B0604020202020204" pitchFamily="34" charset="0"/>
              <a:cs typeface="Arial" panose="020B0604020202020204" pitchFamily="34" charset="0"/>
            </a:endParaRPr>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845958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br>
              <a:rPr lang="pt-BR"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Modulação (2)</a:t>
            </a:r>
            <a:br>
              <a:rPr lang="pt-BR" sz="1000" b="1" dirty="0">
                <a:solidFill>
                  <a:srgbClr val="C00000"/>
                </a:solidFill>
                <a:latin typeface="Arial" panose="020B0604020202020204" pitchFamily="34" charset="0"/>
                <a:cs typeface="Arial" panose="020B0604020202020204" pitchFamily="34" charset="0"/>
              </a:rPr>
            </a:br>
            <a:endParaRPr lang="pt-BR" sz="36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pPr>
              <a:spcBef>
                <a:spcPts val="300"/>
              </a:spcBef>
              <a:spcAft>
                <a:spcPts val="300"/>
              </a:spcAft>
              <a:buClr>
                <a:srgbClr val="BA977C"/>
              </a:buClr>
              <a:buFont typeface="Wingdings" panose="05000000000000000000" pitchFamily="2" charset="2"/>
              <a:buChar char="q"/>
            </a:pPr>
            <a:r>
              <a:rPr lang="en-US" sz="3000" dirty="0">
                <a:cs typeface="Arial" panose="020B0604020202020204" pitchFamily="34" charset="0"/>
              </a:rPr>
              <a:t>Art. 927. </a:t>
            </a:r>
            <a:r>
              <a:rPr lang="pt-BR" sz="3000" dirty="0"/>
              <a:t>Os juízes e os tribunais observarão: (...)</a:t>
            </a:r>
          </a:p>
          <a:p>
            <a:pPr>
              <a:spcBef>
                <a:spcPts val="300"/>
              </a:spcBef>
              <a:spcAft>
                <a:spcPts val="300"/>
              </a:spcAft>
              <a:buClr>
                <a:srgbClr val="BA977C"/>
              </a:buClr>
              <a:buFont typeface="Wingdings" panose="05000000000000000000" pitchFamily="2" charset="2"/>
              <a:buChar char="q"/>
            </a:pPr>
            <a:r>
              <a:rPr lang="pt-BR" sz="3000" dirty="0"/>
              <a:t>§ 2º. A alteração de tese jurídica adotada em enunciado de súmula ou em julgamento de casos repetitivos poderá ser precedida de audiências públicas e da participação de pessoas, órgãos ou entidades que possam contribuir para a rediscussão da tese.</a:t>
            </a:r>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2817409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br>
              <a:rPr lang="pt-BR"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Modulação (3)</a:t>
            </a:r>
            <a:br>
              <a:rPr lang="pt-BR" sz="1000" b="1" dirty="0">
                <a:solidFill>
                  <a:srgbClr val="C00000"/>
                </a:solidFill>
                <a:latin typeface="Arial" panose="020B0604020202020204" pitchFamily="34" charset="0"/>
                <a:cs typeface="Arial" panose="020B0604020202020204" pitchFamily="34" charset="0"/>
              </a:rPr>
            </a:br>
            <a:endParaRPr lang="pt-BR" sz="36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pPr>
              <a:spcBef>
                <a:spcPts val="300"/>
              </a:spcBef>
              <a:spcAft>
                <a:spcPts val="300"/>
              </a:spcAft>
              <a:buClr>
                <a:srgbClr val="BA977C"/>
              </a:buClr>
              <a:buFont typeface="Wingdings" panose="05000000000000000000" pitchFamily="2" charset="2"/>
              <a:buChar char="q"/>
            </a:pPr>
            <a:r>
              <a:rPr lang="pt-BR" sz="2800" dirty="0"/>
              <a:t>§ 3º. Na hipótese de alteração de jurisprudência dominante do Supremo Tribunal Federal e dos tribunais superiores ou daquela oriunda de julgamento de casos repetitivos, pode haver modulação dos efeitos da alteração no interesse social e no da segurança jurídica.</a:t>
            </a:r>
          </a:p>
          <a:p>
            <a:pPr>
              <a:spcBef>
                <a:spcPts val="300"/>
              </a:spcBef>
              <a:spcAft>
                <a:spcPts val="300"/>
              </a:spcAft>
              <a:buClr>
                <a:srgbClr val="BA977C"/>
              </a:buClr>
              <a:buFont typeface="Wingdings" panose="05000000000000000000" pitchFamily="2" charset="2"/>
              <a:buChar char="q"/>
            </a:pPr>
            <a:r>
              <a:rPr lang="pt-BR" sz="2800" dirty="0"/>
              <a:t>§ 4º. A modificação de enunciado de súmula, de jurisprudência pacificada ou de tese adotada em julgamento de casos repetitivos observará a necessidade de fundamentação adequada e específica, considerando os princípios da segurança jurídica, da proteção da confiança e da isonomia.</a:t>
            </a:r>
          </a:p>
          <a:p>
            <a:pPr>
              <a:spcBef>
                <a:spcPts val="300"/>
              </a:spcBef>
              <a:spcAft>
                <a:spcPts val="300"/>
              </a:spcAft>
              <a:buClr>
                <a:srgbClr val="BA977C"/>
              </a:buClr>
              <a:buFont typeface="Wingdings" panose="05000000000000000000" pitchFamily="2" charset="2"/>
              <a:buChar char="q"/>
            </a:pPr>
            <a:endParaRPr lang="pt-BR" dirty="0"/>
          </a:p>
          <a:p>
            <a:pPr>
              <a:spcBef>
                <a:spcPts val="300"/>
              </a:spcBef>
              <a:spcAft>
                <a:spcPts val="300"/>
              </a:spcAft>
              <a:buClr>
                <a:srgbClr val="BA977C"/>
              </a:buClr>
              <a:buFont typeface="Wingdings" panose="05000000000000000000" pitchFamily="2" charset="2"/>
              <a:buChar char="q"/>
            </a:pPr>
            <a:endParaRPr lang="pt-BR" sz="2000" dirty="0">
              <a:latin typeface="Arial" panose="020B0604020202020204" pitchFamily="34" charset="0"/>
              <a:cs typeface="Arial" panose="020B0604020202020204" pitchFamily="34" charset="0"/>
            </a:endParaRPr>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3349362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429" y="-21363"/>
            <a:ext cx="9136571" cy="786067"/>
          </a:xfrm>
          <a:solidFill>
            <a:schemeClr val="bg1">
              <a:lumMod val="95000"/>
            </a:schemeClr>
          </a:solidFill>
          <a:ln>
            <a:noFill/>
          </a:ln>
          <a:effectLst/>
        </p:spPr>
        <p:txBody>
          <a:bodyPr/>
          <a:lstStyle/>
          <a:p>
            <a:pPr eaLnBrk="1" hangingPunct="1">
              <a:defRPr/>
            </a:pPr>
            <a:br>
              <a:rPr lang="pt-BR"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36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Impugnação (1)</a:t>
            </a:r>
            <a:br>
              <a:rPr lang="pt-BR" sz="1000" b="1" dirty="0">
                <a:solidFill>
                  <a:srgbClr val="C00000"/>
                </a:solidFill>
                <a:latin typeface="Arial" panose="020B0604020202020204" pitchFamily="34" charset="0"/>
                <a:cs typeface="Arial" panose="020B0604020202020204" pitchFamily="34" charset="0"/>
              </a:rPr>
            </a:br>
            <a:endParaRPr lang="pt-BR" sz="3600" b="1"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0473" y="764704"/>
            <a:ext cx="9158858" cy="5704584"/>
          </a:xfrm>
        </p:spPr>
        <p:txBody>
          <a:bodyPr/>
          <a:lstStyle/>
          <a:p>
            <a:pPr>
              <a:spcBef>
                <a:spcPts val="500"/>
              </a:spcBef>
              <a:spcAft>
                <a:spcPts val="500"/>
              </a:spcAft>
              <a:buClr>
                <a:srgbClr val="BA977C"/>
              </a:buClr>
              <a:buFont typeface="Wingdings" panose="05000000000000000000" pitchFamily="2" charset="2"/>
              <a:buChar char="q"/>
            </a:pPr>
            <a:r>
              <a:rPr lang="pt-BR" sz="2400" dirty="0"/>
              <a:t>Art. 525: (...) </a:t>
            </a:r>
          </a:p>
          <a:p>
            <a:pPr>
              <a:spcBef>
                <a:spcPts val="500"/>
              </a:spcBef>
              <a:spcAft>
                <a:spcPts val="500"/>
              </a:spcAft>
              <a:buClr>
                <a:srgbClr val="BA977C"/>
              </a:buClr>
              <a:buFont typeface="Wingdings" panose="05000000000000000000" pitchFamily="2" charset="2"/>
              <a:buChar char="q"/>
            </a:pPr>
            <a:r>
              <a:rPr lang="pt-BR" sz="2400" dirty="0"/>
              <a:t>§ 12.  Para efeito do disposto no inciso III do § 1º deste artigo, considera-se também inexigível a obrigação reconhecida em título executivo judicial fundado em lei ou ato normativo considerado inconstitucional pelo STF, ou fundado em aplicação ou interpretação da lei ou do ato normativo tido pelo STF como incompatível com a Constituição Federal, em controle de constitucionalidade concentrado ou difuso.</a:t>
            </a:r>
          </a:p>
          <a:p>
            <a:pPr>
              <a:spcBef>
                <a:spcPts val="500"/>
              </a:spcBef>
              <a:spcAft>
                <a:spcPts val="500"/>
              </a:spcAft>
              <a:buClr>
                <a:srgbClr val="BA977C"/>
              </a:buClr>
              <a:buFont typeface="Wingdings" panose="05000000000000000000" pitchFamily="2" charset="2"/>
              <a:buChar char="q"/>
            </a:pPr>
            <a:r>
              <a:rPr lang="pt-BR" sz="2400" dirty="0"/>
              <a:t>§ 13.  No caso do § 12, os efeitos da decisão do STF poderão ser modulados no tempo, em atenção à segurança jurídica.</a:t>
            </a:r>
          </a:p>
        </p:txBody>
      </p:sp>
      <p:sp>
        <p:nvSpPr>
          <p:cNvPr id="9" name="Retângulo 8"/>
          <p:cNvSpPr/>
          <p:nvPr/>
        </p:nvSpPr>
        <p:spPr>
          <a:xfrm>
            <a:off x="-7429" y="6397280"/>
            <a:ext cx="9151429" cy="3443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p:cNvSpPr/>
          <p:nvPr/>
        </p:nvSpPr>
        <p:spPr>
          <a:xfrm>
            <a:off x="-7430" y="6669360"/>
            <a:ext cx="9151429" cy="1886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1322037563"/>
      </p:ext>
    </p:extLst>
  </p:cSld>
  <p:clrMapOvr>
    <a:masterClrMapping/>
  </p:clrMapOvr>
</p:sld>
</file>

<file path=ppt/theme/theme1.xml><?xml version="1.0" encoding="utf-8"?>
<a:theme xmlns:a="http://schemas.openxmlformats.org/drawingml/2006/main" name="Design padrão">
  <a:themeElements>
    <a:clrScheme name="Viagem">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1093</TotalTime>
  <Words>1525</Words>
  <Application>Microsoft Office PowerPoint</Application>
  <PresentationFormat>Apresentação na tela (4:3)</PresentationFormat>
  <Paragraphs>108</Paragraphs>
  <Slides>21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21</vt:i4>
      </vt:variant>
    </vt:vector>
  </HeadingPairs>
  <TitlesOfParts>
    <vt:vector size="26" baseType="lpstr">
      <vt:lpstr>Arial</vt:lpstr>
      <vt:lpstr>Calibri</vt:lpstr>
      <vt:lpstr>Helvetica Light</vt:lpstr>
      <vt:lpstr>Wingdings</vt:lpstr>
      <vt:lpstr>Design padrão</vt:lpstr>
      <vt:lpstr>Reclamação, incidente de inconstitucionalidade e modulação</vt:lpstr>
      <vt:lpstr> Reclamação (1) </vt:lpstr>
      <vt:lpstr> Reclamação (2) </vt:lpstr>
      <vt:lpstr> Reclamação (3) </vt:lpstr>
      <vt:lpstr>Controle incidental de inconstitucionalidade</vt:lpstr>
      <vt:lpstr> Modulação (1) </vt:lpstr>
      <vt:lpstr> Modulação (2) </vt:lpstr>
      <vt:lpstr> Modulação (3) </vt:lpstr>
      <vt:lpstr> Impugnação (1) </vt:lpstr>
      <vt:lpstr> Impugnação (2) </vt:lpstr>
      <vt:lpstr> Rescisória </vt:lpstr>
      <vt:lpstr> Hipóteses para reflexão (1) </vt:lpstr>
      <vt:lpstr> Hipóteses para reflexão (2) </vt:lpstr>
      <vt:lpstr> RE 730.462/SP (1) </vt:lpstr>
      <vt:lpstr> RE 730.462/SP (2) </vt:lpstr>
      <vt:lpstr> RE 730.462/SP (3) </vt:lpstr>
      <vt:lpstr>RE 955.227/BA</vt:lpstr>
      <vt:lpstr>RE 949.297/CE</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c:creator>
  <cp:lastModifiedBy>Cassio</cp:lastModifiedBy>
  <cp:revision>277</cp:revision>
  <cp:lastPrinted>2016-08-08T16:46:08Z</cp:lastPrinted>
  <dcterms:created xsi:type="dcterms:W3CDTF">2007-03-23T14:32:10Z</dcterms:created>
  <dcterms:modified xsi:type="dcterms:W3CDTF">2018-08-27T23:34:11Z</dcterms:modified>
</cp:coreProperties>
</file>