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90" r:id="rId2"/>
    <p:sldId id="339" r:id="rId3"/>
    <p:sldId id="349" r:id="rId4"/>
    <p:sldId id="351" r:id="rId5"/>
    <p:sldId id="353" r:id="rId6"/>
    <p:sldId id="354" r:id="rId7"/>
    <p:sldId id="355" r:id="rId8"/>
    <p:sldId id="356" r:id="rId9"/>
    <p:sldId id="357" r:id="rId10"/>
    <p:sldId id="358" r:id="rId11"/>
    <p:sldId id="359" r:id="rId12"/>
    <p:sldId id="352" r:id="rId13"/>
    <p:sldId id="294" r:id="rId14"/>
    <p:sldId id="348" r:id="rId15"/>
  </p:sldIdLst>
  <p:sldSz cx="9144000" cy="6858000" type="screen4x3"/>
  <p:notesSz cx="6865938" cy="9540875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234"/>
    <a:srgbClr val="FE3000"/>
    <a:srgbClr val="3A2C00"/>
    <a:srgbClr val="D02800"/>
    <a:srgbClr val="463500"/>
    <a:srgbClr val="663300"/>
    <a:srgbClr val="FF00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923" cy="477044"/>
          </a:xfrm>
          <a:prstGeom prst="rect">
            <a:avLst/>
          </a:prstGeom>
        </p:spPr>
        <p:txBody>
          <a:bodyPr vert="horz" lIns="90607" tIns="45303" rIns="90607" bIns="45303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9431" y="0"/>
            <a:ext cx="2974923" cy="477044"/>
          </a:xfrm>
          <a:prstGeom prst="rect">
            <a:avLst/>
          </a:prstGeom>
        </p:spPr>
        <p:txBody>
          <a:bodyPr vert="horz" lIns="90607" tIns="45303" rIns="90607" bIns="45303" rtlCol="0"/>
          <a:lstStyle>
            <a:lvl1pPr algn="r">
              <a:defRPr sz="1200"/>
            </a:lvl1pPr>
          </a:lstStyle>
          <a:p>
            <a:fld id="{1CA60BC7-EA36-49C2-99DA-91F6FCF67A06}" type="datetimeFigureOut">
              <a:rPr lang="pt-BR" smtClean="0"/>
              <a:t>11/03/2019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062317"/>
            <a:ext cx="2974923" cy="477044"/>
          </a:xfrm>
          <a:prstGeom prst="rect">
            <a:avLst/>
          </a:prstGeom>
        </p:spPr>
        <p:txBody>
          <a:bodyPr vert="horz" lIns="90607" tIns="45303" rIns="90607" bIns="45303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9431" y="9062317"/>
            <a:ext cx="2974923" cy="477044"/>
          </a:xfrm>
          <a:prstGeom prst="rect">
            <a:avLst/>
          </a:prstGeom>
        </p:spPr>
        <p:txBody>
          <a:bodyPr vert="horz" lIns="90607" tIns="45303" rIns="90607" bIns="45303" rtlCol="0" anchor="b"/>
          <a:lstStyle>
            <a:lvl1pPr algn="r">
              <a:defRPr sz="1200"/>
            </a:lvl1pPr>
          </a:lstStyle>
          <a:p>
            <a:fld id="{DB185F30-E168-4037-9A7D-F7DF881A026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22584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923" cy="477044"/>
          </a:xfrm>
          <a:prstGeom prst="rect">
            <a:avLst/>
          </a:prstGeom>
        </p:spPr>
        <p:txBody>
          <a:bodyPr vert="horz" lIns="90607" tIns="45303" rIns="90607" bIns="45303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9431" y="0"/>
            <a:ext cx="2974923" cy="477044"/>
          </a:xfrm>
          <a:prstGeom prst="rect">
            <a:avLst/>
          </a:prstGeom>
        </p:spPr>
        <p:txBody>
          <a:bodyPr vert="horz" lIns="90607" tIns="45303" rIns="90607" bIns="45303" rtlCol="0"/>
          <a:lstStyle>
            <a:lvl1pPr algn="r">
              <a:defRPr sz="1200"/>
            </a:lvl1pPr>
          </a:lstStyle>
          <a:p>
            <a:fld id="{F47A31FC-5FAA-4BA6-A104-22C6EF93FD36}" type="datetimeFigureOut">
              <a:rPr lang="pt-BR" smtClean="0"/>
              <a:t>11/03/2019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049338" y="717550"/>
            <a:ext cx="4767262" cy="3575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07" tIns="45303" rIns="90607" bIns="45303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6279" y="4532674"/>
            <a:ext cx="5493384" cy="4293394"/>
          </a:xfrm>
          <a:prstGeom prst="rect">
            <a:avLst/>
          </a:prstGeom>
        </p:spPr>
        <p:txBody>
          <a:bodyPr vert="horz" lIns="90607" tIns="45303" rIns="90607" bIns="45303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062317"/>
            <a:ext cx="2974923" cy="477044"/>
          </a:xfrm>
          <a:prstGeom prst="rect">
            <a:avLst/>
          </a:prstGeom>
        </p:spPr>
        <p:txBody>
          <a:bodyPr vert="horz" lIns="90607" tIns="45303" rIns="90607" bIns="45303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9431" y="9062317"/>
            <a:ext cx="2974923" cy="477044"/>
          </a:xfrm>
          <a:prstGeom prst="rect">
            <a:avLst/>
          </a:prstGeom>
        </p:spPr>
        <p:txBody>
          <a:bodyPr vert="horz" lIns="90607" tIns="45303" rIns="90607" bIns="45303" rtlCol="0" anchor="b"/>
          <a:lstStyle>
            <a:lvl1pPr algn="r">
              <a:defRPr sz="1200"/>
            </a:lvl1pPr>
          </a:lstStyle>
          <a:p>
            <a:fld id="{DBFB4160-003B-44D4-A306-3E8058613C3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8091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F7562-9F8B-4E18-A59C-F4746134AF87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576585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8B294-D640-4161-9C15-6D613B158C9D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312178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F5303-A126-4ED9-A160-4761DDE3D856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122221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95A82-FD4A-4178-A50E-CDBBCB644ED0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703987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BF62C-E0FF-4A7D-991B-FCBCB3B903C0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348518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F93B4-086F-4533-914F-01956722E5F3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051605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7BF7E-7321-484C-89B3-3E5E3EE414FA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121691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25D92-756F-4866-95E2-848CF862967F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75079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7E0F3-98E3-47E5-9545-44F90C2BBBC9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698562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714DC-82EA-4987-B374-54FDCB1B9DC2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78646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D5D5D-D045-4B32-A03E-A4BE2B0D7743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869436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t-BR" altLang="pt-BR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t-BR" altLang="pt-B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119B8AB-FD0F-4476-85B6-843375BF270E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arpinellabueno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58" y="0"/>
            <a:ext cx="9144000" cy="1599333"/>
          </a:xfr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/>
          <a:lstStyle/>
          <a:p>
            <a:pPr eaLnBrk="1" hangingPunct="1">
              <a:defRPr/>
            </a:pPr>
            <a:br>
              <a:rPr lang="pt-BR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Estratégias Processuais nos Tribunais Superiores</a:t>
            </a:r>
            <a:br>
              <a:rPr lang="pt-BR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4" name="Retângulo 1"/>
          <p:cNvSpPr>
            <a:spLocks noChangeArrowheads="1"/>
          </p:cNvSpPr>
          <p:nvPr/>
        </p:nvSpPr>
        <p:spPr bwMode="auto">
          <a:xfrm>
            <a:off x="251520" y="1715738"/>
            <a:ext cx="8784976" cy="458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US" altLang="pt-BR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 eaLnBrk="1" hangingPunct="1"/>
            <a:endParaRPr lang="pt-BR" altLang="pt-BR" sz="3600" b="1" dirty="0">
              <a:solidFill>
                <a:srgbClr val="C00000"/>
              </a:solidFill>
            </a:endParaRPr>
          </a:p>
          <a:p>
            <a:pPr algn="ctr" eaLnBrk="1" hangingPunct="1"/>
            <a:r>
              <a:rPr lang="pt-BR" altLang="pt-BR" sz="3600" b="1" dirty="0">
                <a:solidFill>
                  <a:srgbClr val="C00000"/>
                </a:solidFill>
              </a:rPr>
              <a:t>AASP</a:t>
            </a:r>
          </a:p>
          <a:p>
            <a:pPr algn="ctr" eaLnBrk="1" hangingPunct="1"/>
            <a:endParaRPr lang="pt-BR" altLang="pt-BR" sz="2800" b="1" dirty="0">
              <a:solidFill>
                <a:srgbClr val="C00000"/>
              </a:solidFill>
            </a:endParaRPr>
          </a:p>
          <a:p>
            <a:pPr algn="ctr" eaLnBrk="1" hangingPunct="1"/>
            <a:r>
              <a:rPr lang="pt-BR" altLang="pt-BR" sz="2800" b="1" dirty="0">
                <a:solidFill>
                  <a:srgbClr val="FF0000"/>
                </a:solidFill>
              </a:rPr>
              <a:t>São Paulo, SP, 11 de março de 2019</a:t>
            </a:r>
            <a:endParaRPr lang="pt-BR" altLang="pt-BR" sz="2800" b="1" dirty="0">
              <a:solidFill>
                <a:srgbClr val="C00000"/>
              </a:solidFill>
            </a:endParaRPr>
          </a:p>
          <a:p>
            <a:pPr algn="ctr" eaLnBrk="1" hangingPunct="1"/>
            <a:endParaRPr lang="pt-BR" altLang="pt-BR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 eaLnBrk="1" hangingPunct="1"/>
            <a:endParaRPr lang="pt-BR" altLang="pt-BR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 eaLnBrk="1" hangingPunct="1"/>
            <a:r>
              <a:rPr lang="pt-BR" altLang="pt-BR" sz="2800" b="1" dirty="0">
                <a:solidFill>
                  <a:schemeClr val="accent4"/>
                </a:solidFill>
              </a:rPr>
              <a:t>Cassio Scarpinella Bueno</a:t>
            </a:r>
            <a:endParaRPr lang="en-US" altLang="pt-BR" sz="2000" b="1" dirty="0">
              <a:solidFill>
                <a:schemeClr val="accent4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 eaLnBrk="1" hangingPunct="1"/>
            <a:r>
              <a:rPr lang="en-US" altLang="pt-BR" sz="2000" b="1" dirty="0">
                <a:solidFill>
                  <a:srgbClr val="FF0000"/>
                </a:solidFill>
              </a:rPr>
              <a:t>www.scarpinellabueno.com</a:t>
            </a:r>
          </a:p>
          <a:p>
            <a:pPr algn="ctr" eaLnBrk="1" hangingPunct="1"/>
            <a:r>
              <a:rPr lang="en-US" altLang="pt-BR" sz="2000" b="1" dirty="0">
                <a:solidFill>
                  <a:srgbClr val="C00000"/>
                </a:solidFill>
              </a:rPr>
              <a:t>www.facebook.com/cassioscarpinellabueno</a:t>
            </a:r>
            <a:endParaRPr lang="pt-BR" altLang="pt-BR" sz="2000" b="1" dirty="0">
              <a:solidFill>
                <a:srgbClr val="C00000"/>
              </a:solidFill>
            </a:endParaRPr>
          </a:p>
          <a:p>
            <a:pPr algn="ctr" eaLnBrk="1" hangingPunct="1"/>
            <a:endParaRPr lang="pt-BR" altLang="pt-BR" sz="2000" b="1" dirty="0">
              <a:solidFill>
                <a:srgbClr val="C0000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7430" y="6397280"/>
            <a:ext cx="9151430" cy="34431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-7430" y="6669360"/>
            <a:ext cx="9151429" cy="188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67876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" y="-21363"/>
            <a:ext cx="9136571" cy="786067"/>
          </a:xfr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pt-BR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</a:t>
            </a:r>
            <a:r>
              <a:rPr lang="pt-B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repetitivos (4)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908720"/>
            <a:ext cx="9136571" cy="5488560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2400" b="1" dirty="0"/>
              <a:t>Art. 1040:</a:t>
            </a:r>
            <a:r>
              <a:rPr lang="pt-BR" sz="2400" dirty="0"/>
              <a:t> decisão do afetado e os “tribunais de origem”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2400" b="1" dirty="0"/>
              <a:t>I: </a:t>
            </a:r>
            <a:r>
              <a:rPr lang="pt-BR" sz="2400" dirty="0"/>
              <a:t>presidente nega seguimento se acórdão COINCIDIR com tribunal superior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2400" b="1" dirty="0"/>
              <a:t>II:</a:t>
            </a:r>
            <a:r>
              <a:rPr lang="pt-BR" sz="2400" dirty="0"/>
              <a:t> órgão que proferiu acórdão recorrido REEXAMINARÁ o processo, remessa necessária ou recurso anteriormente julgado, se o acórdão recorrido  CONTRARIAR a orientação do tribunal superior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2400" b="1" dirty="0"/>
              <a:t>III:</a:t>
            </a:r>
            <a:r>
              <a:rPr lang="pt-BR" sz="2400" dirty="0"/>
              <a:t> processos suspensos em 1º e 2º graus retomam curso “para julgamento e aplicação da tese firmada pelo tribunal superior”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2400" b="1" dirty="0"/>
              <a:t>§§ 1º a 3º:</a:t>
            </a:r>
            <a:r>
              <a:rPr lang="pt-BR" sz="2400" dirty="0"/>
              <a:t> desistência em primeiro grau</a:t>
            </a:r>
          </a:p>
          <a:p>
            <a:pPr eaLnBrk="1" hangingPunct="1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2800" b="1" dirty="0"/>
              <a:t>1040 IV:</a:t>
            </a:r>
            <a:r>
              <a:rPr lang="pt-BR" sz="2800" dirty="0"/>
              <a:t> fiscalização por agência reguladora</a:t>
            </a:r>
          </a:p>
        </p:txBody>
      </p:sp>
      <p:sp>
        <p:nvSpPr>
          <p:cNvPr id="9" name="Retângulo 8"/>
          <p:cNvSpPr/>
          <p:nvPr/>
        </p:nvSpPr>
        <p:spPr>
          <a:xfrm>
            <a:off x="-7429" y="6397280"/>
            <a:ext cx="9151429" cy="34431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-7430" y="6669360"/>
            <a:ext cx="9151429" cy="188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6992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" y="-21363"/>
            <a:ext cx="9136571" cy="786067"/>
          </a:xfr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pt-BR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</a:t>
            </a:r>
            <a:r>
              <a:rPr lang="pt-B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repetitivos (5)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908720"/>
            <a:ext cx="9136571" cy="5488560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pt-BR" sz="2400" b="1" dirty="0"/>
          </a:p>
          <a:p>
            <a:pPr>
              <a:spcBef>
                <a:spcPts val="300"/>
              </a:spcBef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2400" b="1" dirty="0"/>
              <a:t>Art. 1041:</a:t>
            </a:r>
            <a:r>
              <a:rPr lang="pt-BR" sz="2400" dirty="0"/>
              <a:t> mantida a divergência, envia ao tribunal superior</a:t>
            </a:r>
          </a:p>
          <a:p>
            <a:pPr lvl="1">
              <a:spcBef>
                <a:spcPts val="500"/>
              </a:spcBef>
              <a:spcAft>
                <a:spcPts val="5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2400" b="1" dirty="0"/>
              <a:t>§ 1º:</a:t>
            </a:r>
            <a:r>
              <a:rPr lang="pt-BR" sz="2400" dirty="0"/>
              <a:t> havendo retratação, julga o restante se houver</a:t>
            </a:r>
          </a:p>
          <a:p>
            <a:pPr lvl="1">
              <a:spcBef>
                <a:spcPts val="500"/>
              </a:spcBef>
              <a:spcAft>
                <a:spcPts val="5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2400" b="1" dirty="0"/>
              <a:t>§ 2º:</a:t>
            </a:r>
            <a:r>
              <a:rPr lang="pt-BR" sz="2400" dirty="0"/>
              <a:t> havendo outras questões, remessa ao tribunal superior após o juízo de admissibilidade (redação da Lei 13.256/2016)</a:t>
            </a:r>
          </a:p>
        </p:txBody>
      </p:sp>
      <p:sp>
        <p:nvSpPr>
          <p:cNvPr id="9" name="Retângulo 8"/>
          <p:cNvSpPr/>
          <p:nvPr/>
        </p:nvSpPr>
        <p:spPr>
          <a:xfrm>
            <a:off x="-7429" y="6397280"/>
            <a:ext cx="9151429" cy="34431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-7430" y="6669360"/>
            <a:ext cx="9151429" cy="188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1357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" y="-13387"/>
            <a:ext cx="9136571" cy="786067"/>
          </a:xfr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pt-B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Desafios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030202"/>
            <a:ext cx="9136571" cy="5488560"/>
          </a:xfrm>
        </p:spPr>
        <p:txBody>
          <a:bodyPr/>
          <a:lstStyle/>
          <a:p>
            <a:pPr eaLnBrk="1" hangingPunct="1">
              <a:spcBef>
                <a:spcPts val="400"/>
              </a:spcBef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pt-BR" dirty="0"/>
              <a:t>Técnicas de elaboração</a:t>
            </a:r>
          </a:p>
          <a:p>
            <a:pPr eaLnBrk="1" hangingPunct="1">
              <a:spcBef>
                <a:spcPts val="400"/>
              </a:spcBef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pt-BR" dirty="0"/>
              <a:t>Técnicas de interposição</a:t>
            </a:r>
          </a:p>
          <a:p>
            <a:pPr eaLnBrk="1" hangingPunct="1">
              <a:spcBef>
                <a:spcPts val="400"/>
              </a:spcBef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pt-BR" dirty="0"/>
              <a:t>Metodologia decisória</a:t>
            </a:r>
          </a:p>
          <a:p>
            <a:pPr eaLnBrk="1" hangingPunct="1">
              <a:spcBef>
                <a:spcPts val="400"/>
              </a:spcBef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pt-BR" dirty="0"/>
              <a:t>A chamada “jurisprudência defensiva” e o papel do advogado</a:t>
            </a:r>
          </a:p>
          <a:p>
            <a:pPr eaLnBrk="1" hangingPunct="1">
              <a:spcBef>
                <a:spcPts val="400"/>
              </a:spcBef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pt-BR" dirty="0"/>
              <a:t>O papel dos órgãos de classe</a:t>
            </a:r>
          </a:p>
          <a:p>
            <a:pPr eaLnBrk="1" hangingPunct="1">
              <a:spcBef>
                <a:spcPts val="400"/>
              </a:spcBef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pt-BR" dirty="0"/>
              <a:t>O sistema dos repetitivos</a:t>
            </a:r>
          </a:p>
          <a:p>
            <a:pPr eaLnBrk="1" hangingPunct="1">
              <a:spcBef>
                <a:spcPts val="400"/>
              </a:spcBef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pt-BR" dirty="0"/>
              <a:t>Repercussão Geral para o REsp </a:t>
            </a:r>
            <a:r>
              <a:rPr lang="pt-BR" b="1" dirty="0">
                <a:solidFill>
                  <a:srgbClr val="0070C0"/>
                </a:solidFill>
              </a:rPr>
              <a:t>(?)</a:t>
            </a:r>
          </a:p>
          <a:p>
            <a:pPr eaLnBrk="1" hangingPunct="1">
              <a:spcBef>
                <a:spcPts val="400"/>
              </a:spcBef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pt-BR" dirty="0"/>
              <a:t>As peculiaridades da federação brasileira</a:t>
            </a:r>
          </a:p>
          <a:p>
            <a:pPr eaLnBrk="1" hangingPunct="1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pt-BR" sz="2400" dirty="0"/>
          </a:p>
        </p:txBody>
      </p:sp>
      <p:sp>
        <p:nvSpPr>
          <p:cNvPr id="9" name="Retângulo 8"/>
          <p:cNvSpPr/>
          <p:nvPr/>
        </p:nvSpPr>
        <p:spPr>
          <a:xfrm>
            <a:off x="-7429" y="6397280"/>
            <a:ext cx="9151429" cy="34431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-7430" y="6669360"/>
            <a:ext cx="9151429" cy="188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0401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115616" y="5661248"/>
            <a:ext cx="6840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FF0000"/>
                </a:solidFill>
              </a:rPr>
              <a:t>www.scarpinellabueno.com</a:t>
            </a:r>
          </a:p>
          <a:p>
            <a:pPr algn="ctr"/>
            <a:r>
              <a:rPr lang="en-US" altLang="pt-BR" sz="2000" b="1" dirty="0">
                <a:solidFill>
                  <a:srgbClr val="C00000"/>
                </a:solidFill>
              </a:rPr>
              <a:t>www.facebook.com/cassioscarpinellabueno</a:t>
            </a:r>
            <a:endParaRPr lang="pt-BR" altLang="pt-BR" sz="2000" b="1" dirty="0">
              <a:solidFill>
                <a:srgbClr val="C00000"/>
              </a:solidFill>
            </a:endParaRPr>
          </a:p>
          <a:p>
            <a:endParaRPr lang="pt-BR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-1" y="0"/>
            <a:ext cx="9136571" cy="7647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BR" sz="3600" b="1" kern="0" dirty="0">
                <a:solidFill>
                  <a:srgbClr val="C00000"/>
                </a:solidFill>
              </a:rPr>
              <a:t>Muito obrigado !!!!</a:t>
            </a:r>
            <a:endParaRPr lang="pt-BR" sz="4000" b="1" kern="0" dirty="0">
              <a:solidFill>
                <a:srgbClr val="C00000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-7430" y="6397280"/>
            <a:ext cx="9151430" cy="34431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Retângulo 17"/>
          <p:cNvSpPr/>
          <p:nvPr/>
        </p:nvSpPr>
        <p:spPr>
          <a:xfrm>
            <a:off x="-7430" y="6669360"/>
            <a:ext cx="9151429" cy="188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028" name="Picture 4" descr="Manual-de-Direito-Processual-Civil---Volume-Unico---5Âª-Edicao">
            <a:extLst>
              <a:ext uri="{FF2B5EF4-FFF2-40B4-BE49-F238E27FC236}">
                <a16:creationId xmlns:a16="http://schemas.microsoft.com/office/drawing/2014/main" id="{7A1565EC-8853-48E0-AAEA-40A5A2836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267" y="2707494"/>
            <a:ext cx="2248218" cy="275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urso-Sistematizado-de-Direito-Processual-Civil-Volume-2---8Âª-Edicao">
            <a:extLst>
              <a:ext uri="{FF2B5EF4-FFF2-40B4-BE49-F238E27FC236}">
                <a16:creationId xmlns:a16="http://schemas.microsoft.com/office/drawing/2014/main" id="{C3150C4E-A097-477F-94FA-8E2E9EB1C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861" y="2733746"/>
            <a:ext cx="2100058" cy="278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urso-Sistematizado-de-Direto-Processual-Civil-Volume-1">
            <a:extLst>
              <a:ext uri="{FF2B5EF4-FFF2-40B4-BE49-F238E27FC236}">
                <a16:creationId xmlns:a16="http://schemas.microsoft.com/office/drawing/2014/main" id="{85D888E0-01FC-4C42-A950-D6408FBFB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76" y="918592"/>
            <a:ext cx="2147417" cy="278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urso-Sistematizado-de-Direito-Processual-Civil-Volume-3---8Âª-Edicao">
            <a:extLst>
              <a:ext uri="{FF2B5EF4-FFF2-40B4-BE49-F238E27FC236}">
                <a16:creationId xmlns:a16="http://schemas.microsoft.com/office/drawing/2014/main" id="{8E1E3CCC-6EDC-4069-A8E2-CB2FB610E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588" y="936440"/>
            <a:ext cx="2248219" cy="275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756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6257" y="1"/>
            <a:ext cx="9107994" cy="764703"/>
          </a:xfr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/>
          <a:lstStyle/>
          <a:p>
            <a:pPr eaLnBrk="1" hangingPunct="1">
              <a:defRPr/>
            </a:pPr>
            <a:br>
              <a:rPr lang="pt-B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 convite ...</a:t>
            </a:r>
            <a:br>
              <a:rPr lang="pt-B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600" b="1" dirty="0">
              <a:solidFill>
                <a:srgbClr val="C00000"/>
              </a:solidFill>
            </a:endParaRPr>
          </a:p>
        </p:txBody>
      </p:sp>
      <p:sp>
        <p:nvSpPr>
          <p:cNvPr id="2054" name="Retângulo 1"/>
          <p:cNvSpPr>
            <a:spLocks noChangeArrowheads="1"/>
          </p:cNvSpPr>
          <p:nvPr/>
        </p:nvSpPr>
        <p:spPr bwMode="auto">
          <a:xfrm>
            <a:off x="0" y="1052737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pt-BR" sz="4000" dirty="0"/>
          </a:p>
          <a:p>
            <a:pPr>
              <a:buClr>
                <a:schemeClr val="bg1">
                  <a:lumMod val="50000"/>
                </a:schemeClr>
              </a:buClr>
            </a:pPr>
            <a:endParaRPr lang="pt-BR" sz="3600" dirty="0"/>
          </a:p>
          <a:p>
            <a:pPr marL="457200" indent="-457200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pt-BR" altLang="pt-BR" sz="2000" b="1" dirty="0">
              <a:solidFill>
                <a:srgbClr val="C0000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7430" y="6397280"/>
            <a:ext cx="9151430" cy="34431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-7430" y="6669360"/>
            <a:ext cx="9151429" cy="188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6E90E95-D752-4A8C-9010-6F15515824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64704"/>
            <a:ext cx="7632849" cy="578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25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" y="-21363"/>
            <a:ext cx="9136571" cy="786067"/>
          </a:xfr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pt-B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Recurso Especial na CF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908720"/>
            <a:ext cx="9136571" cy="5488560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2400" dirty="0"/>
              <a:t>A razão de ser do RE e do </a:t>
            </a:r>
            <a:r>
              <a:rPr lang="pt-BR" sz="2400" dirty="0" err="1"/>
              <a:t>REsp</a:t>
            </a:r>
            <a:endParaRPr lang="pt-BR" sz="2400" dirty="0"/>
          </a:p>
          <a:p>
            <a:pPr>
              <a:spcBef>
                <a:spcPts val="300"/>
              </a:spcBef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2400" dirty="0"/>
              <a:t>As </a:t>
            </a:r>
            <a:r>
              <a:rPr lang="pt-BR" sz="2400" dirty="0" err="1"/>
              <a:t>competência</a:t>
            </a:r>
            <a:r>
              <a:rPr lang="pt-BR" sz="2400" b="1" dirty="0" err="1">
                <a:solidFill>
                  <a:srgbClr val="FF0000"/>
                </a:solidFill>
              </a:rPr>
              <a:t>S</a:t>
            </a:r>
            <a:r>
              <a:rPr lang="pt-BR" sz="2400" dirty="0"/>
              <a:t> do STF e do STJ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2400" dirty="0"/>
              <a:t>O “modelo constitucional” do RE e do </a:t>
            </a:r>
            <a:r>
              <a:rPr lang="pt-BR" sz="2400" dirty="0" err="1"/>
              <a:t>REsp</a:t>
            </a:r>
            <a:endParaRPr lang="pt-BR" sz="2400" dirty="0"/>
          </a:p>
          <a:p>
            <a:pPr lvl="1" eaLnBrk="1" hangingPunct="1">
              <a:buClr>
                <a:srgbClr val="C00000"/>
              </a:buClr>
              <a:buFont typeface="Arial" charset="0"/>
              <a:buChar char="•"/>
            </a:pPr>
            <a:r>
              <a:rPr lang="pt-BR" sz="2400" dirty="0"/>
              <a:t>3ª e 4ª instâncias </a:t>
            </a:r>
            <a:r>
              <a:rPr lang="pt-BR" sz="2400" b="1" dirty="0">
                <a:solidFill>
                  <a:srgbClr val="FF0000"/>
                </a:solidFill>
              </a:rPr>
              <a:t>(?)</a:t>
            </a:r>
          </a:p>
          <a:p>
            <a:pPr eaLnBrk="1" hangingPunct="1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2400" b="1" dirty="0"/>
              <a:t>Art. 105, III, CF:</a:t>
            </a:r>
            <a:r>
              <a:rPr lang="pt-BR" sz="2400" dirty="0"/>
              <a:t> Compete ao STJ julgar mediante </a:t>
            </a:r>
            <a:r>
              <a:rPr lang="pt-BR" sz="2400" dirty="0" err="1"/>
              <a:t>REsp</a:t>
            </a:r>
            <a:r>
              <a:rPr lang="pt-BR" sz="2400" dirty="0"/>
              <a:t> as </a:t>
            </a:r>
            <a:r>
              <a:rPr lang="pt-BR" sz="2400" b="1" dirty="0"/>
              <a:t>causas decididas</a:t>
            </a:r>
            <a:r>
              <a:rPr lang="pt-BR" sz="2400" dirty="0"/>
              <a:t> em </a:t>
            </a:r>
            <a:r>
              <a:rPr lang="pt-BR" sz="2400" b="1" dirty="0"/>
              <a:t>única ou última instância </a:t>
            </a:r>
            <a:r>
              <a:rPr lang="pt-BR" sz="2400" b="1" dirty="0">
                <a:solidFill>
                  <a:srgbClr val="FF0000"/>
                </a:solidFill>
              </a:rPr>
              <a:t>pelos Tribunais Regionais Federais ou pelos Tribunais dos Estados, do Distrito Federal e Territórios,</a:t>
            </a:r>
            <a:r>
              <a:rPr lang="pt-BR" sz="2400" dirty="0"/>
              <a:t> quando a decisão recorrida:</a:t>
            </a:r>
          </a:p>
          <a:p>
            <a:pPr lvl="1" eaLnBrk="1" hangingPunct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pt-BR" sz="2000" dirty="0"/>
              <a:t>Contrariar tratado ou lei federal ou negar-lhes vigência</a:t>
            </a:r>
          </a:p>
          <a:p>
            <a:pPr lvl="1" eaLnBrk="1" hangingPunct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pt-BR" sz="2000" dirty="0"/>
              <a:t>Julgar válido ato de governo local contestado em face de lei federal</a:t>
            </a:r>
          </a:p>
          <a:p>
            <a:pPr lvl="1" eaLnBrk="1" hangingPunct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en-US" sz="2000" dirty="0" err="1"/>
              <a:t>Gênese</a:t>
            </a:r>
            <a:endParaRPr lang="en-US" sz="2000" dirty="0"/>
          </a:p>
          <a:p>
            <a:pPr lvl="1" eaLnBrk="1" hangingPunct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pt-BR" sz="2000" dirty="0"/>
              <a:t>Der a lei federal interpretação divergente da que haja atribuído outro Tribunal</a:t>
            </a:r>
          </a:p>
        </p:txBody>
      </p:sp>
      <p:sp>
        <p:nvSpPr>
          <p:cNvPr id="9" name="Retângulo 8"/>
          <p:cNvSpPr/>
          <p:nvPr/>
        </p:nvSpPr>
        <p:spPr>
          <a:xfrm>
            <a:off x="-7429" y="6397280"/>
            <a:ext cx="9151429" cy="34431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-7430" y="6669360"/>
            <a:ext cx="9151429" cy="188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1013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" y="-21363"/>
            <a:ext cx="9136571" cy="786067"/>
          </a:xfr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pt-BR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</a:t>
            </a:r>
            <a:r>
              <a:rPr lang="pt-B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CPC (1)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908720"/>
            <a:ext cx="9136571" cy="5488560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2400" dirty="0"/>
              <a:t>Disposições gerais (1029-1035)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2400" dirty="0"/>
              <a:t>Julgamento dos RE e </a:t>
            </a:r>
            <a:r>
              <a:rPr lang="pt-BR" sz="2400" dirty="0" err="1"/>
              <a:t>REsp</a:t>
            </a:r>
            <a:r>
              <a:rPr lang="pt-BR" sz="2400" dirty="0"/>
              <a:t> repetitivos (1036-1041)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2400" b="1" dirty="0"/>
              <a:t>Art. 1029:</a:t>
            </a:r>
            <a:r>
              <a:rPr lang="pt-BR" sz="2400" dirty="0"/>
              <a:t> interposição do RE e do </a:t>
            </a:r>
            <a:r>
              <a:rPr lang="pt-BR" sz="2400" dirty="0" err="1"/>
              <a:t>REsp</a:t>
            </a:r>
            <a:r>
              <a:rPr lang="pt-BR" sz="2400" dirty="0"/>
              <a:t>: exposição do fato e do direito; demonstração do cabimento; pedido de reforma/invalidação da decisão</a:t>
            </a:r>
          </a:p>
          <a:p>
            <a:pPr lvl="1" eaLnBrk="1" hangingPunct="1">
              <a:buClr>
                <a:srgbClr val="C00000"/>
              </a:buClr>
              <a:buFont typeface="Arial" charset="0"/>
              <a:buChar char="•"/>
            </a:pPr>
            <a:r>
              <a:rPr lang="pt-BR" sz="2400" b="1" dirty="0"/>
              <a:t>§ 1º:</a:t>
            </a:r>
            <a:r>
              <a:rPr lang="pt-BR" sz="2400" dirty="0"/>
              <a:t> fundamento da letra “c” </a:t>
            </a:r>
          </a:p>
          <a:p>
            <a:pPr lvl="2" eaLnBrk="1" hangingPunct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pt-BR" sz="2000" b="1" dirty="0"/>
              <a:t>2º:</a:t>
            </a:r>
            <a:r>
              <a:rPr lang="pt-BR" sz="2000" dirty="0"/>
              <a:t> indeferimento com motivação genérica (revogado pela Lei 13.256/2016) </a:t>
            </a:r>
          </a:p>
          <a:p>
            <a:pPr lvl="1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§ 3º:</a:t>
            </a:r>
            <a:r>
              <a:rPr lang="en-US" sz="2400" dirty="0"/>
              <a:t> </a:t>
            </a:r>
            <a:r>
              <a:rPr lang="en-US" sz="2400" dirty="0" err="1"/>
              <a:t>atividade</a:t>
            </a:r>
            <a:r>
              <a:rPr lang="en-US" sz="2400" dirty="0"/>
              <a:t> </a:t>
            </a:r>
            <a:r>
              <a:rPr lang="en-US" sz="2400" dirty="0" err="1"/>
              <a:t>saneadora</a:t>
            </a:r>
            <a:r>
              <a:rPr lang="en-US" sz="2400" dirty="0"/>
              <a:t> se o </a:t>
            </a:r>
            <a:r>
              <a:rPr lang="en-US" sz="2400" dirty="0" err="1"/>
              <a:t>vício</a:t>
            </a:r>
            <a:r>
              <a:rPr lang="en-US" sz="2400" dirty="0"/>
              <a:t> </a:t>
            </a:r>
            <a:r>
              <a:rPr lang="en-US" sz="2400" dirty="0" err="1"/>
              <a:t>não</a:t>
            </a:r>
            <a:r>
              <a:rPr lang="en-US" sz="2400" dirty="0"/>
              <a:t> for “grave”</a:t>
            </a:r>
          </a:p>
          <a:p>
            <a:pPr lvl="1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2400" b="1" dirty="0"/>
              <a:t>§ 4º:</a:t>
            </a:r>
            <a:r>
              <a:rPr lang="pt-BR" sz="2400" dirty="0"/>
              <a:t> suspensão “preventiva” dos processos no caso de IRDR</a:t>
            </a:r>
          </a:p>
          <a:p>
            <a:pPr lvl="1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2400" b="1" dirty="0"/>
              <a:t>§ 5º:</a:t>
            </a:r>
            <a:r>
              <a:rPr lang="pt-BR" sz="2400" dirty="0"/>
              <a:t> efeito suspensivo</a:t>
            </a:r>
          </a:p>
          <a:p>
            <a:pPr lvl="1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pt-BR" sz="2400" dirty="0"/>
          </a:p>
          <a:p>
            <a:pPr lvl="1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pt-BR" sz="2400" dirty="0"/>
          </a:p>
        </p:txBody>
      </p:sp>
      <p:sp>
        <p:nvSpPr>
          <p:cNvPr id="9" name="Retângulo 8"/>
          <p:cNvSpPr/>
          <p:nvPr/>
        </p:nvSpPr>
        <p:spPr>
          <a:xfrm>
            <a:off x="-7429" y="6397280"/>
            <a:ext cx="9151429" cy="34431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-7430" y="6669360"/>
            <a:ext cx="9151429" cy="188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7163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" y="-21363"/>
            <a:ext cx="9136571" cy="786067"/>
          </a:xfr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pt-BR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</a:t>
            </a:r>
            <a:r>
              <a:rPr lang="pt-B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CPC (2)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764704"/>
            <a:ext cx="9136571" cy="5632576"/>
          </a:xfrm>
        </p:spPr>
        <p:txBody>
          <a:bodyPr/>
          <a:lstStyle/>
          <a:p>
            <a:pPr lvl="2" eaLnBrk="1" hangingPunct="1">
              <a:buClr>
                <a:srgbClr val="00B0F0"/>
              </a:buClr>
              <a:buFont typeface="Wingdings" panose="05000000000000000000" pitchFamily="2" charset="2"/>
              <a:buChar char="ü"/>
            </a:pPr>
            <a:endParaRPr lang="pt-BR" sz="2000" dirty="0"/>
          </a:p>
          <a:p>
            <a:pPr lvl="2" eaLnBrk="1" hangingPunct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pt-BR" sz="2000" dirty="0"/>
              <a:t>STF ou STJ após publicação da admissão</a:t>
            </a:r>
          </a:p>
          <a:p>
            <a:pPr lvl="2" eaLnBrk="1" hangingPunct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pt-BR" sz="2000" dirty="0"/>
              <a:t>Tribunal </a:t>
            </a:r>
            <a:r>
              <a:rPr lang="pt-BR" sz="2000" i="1" dirty="0"/>
              <a:t>a quo</a:t>
            </a:r>
            <a:r>
              <a:rPr lang="pt-BR" sz="2000" dirty="0"/>
              <a:t> entre interposição do recurso e publicação da admissão ou quando sobrestado nos termos do 1037</a:t>
            </a:r>
          </a:p>
          <a:p>
            <a:pPr eaLnBrk="1" hangingPunct="1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2400" b="1" dirty="0"/>
              <a:t>Art. 1030:</a:t>
            </a:r>
            <a:r>
              <a:rPr lang="pt-BR" sz="2400" dirty="0"/>
              <a:t> contrarrazões e atuação do presidente ou vice-presidente do tribunal recorrido</a:t>
            </a:r>
            <a:endParaRPr lang="pt-BR" sz="2800" dirty="0"/>
          </a:p>
          <a:p>
            <a:pPr lvl="1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2400" b="1" dirty="0"/>
              <a:t>I:</a:t>
            </a:r>
            <a:r>
              <a:rPr lang="pt-BR" sz="2400" dirty="0"/>
              <a:t> negar seguimento a RE se STF negou RG ou em conformidade com entendimento do STF em RG </a:t>
            </a:r>
            <a:r>
              <a:rPr lang="pt-BR" sz="2400" i="1" dirty="0"/>
              <a:t>e </a:t>
            </a:r>
            <a:r>
              <a:rPr lang="pt-BR" sz="2400" dirty="0"/>
              <a:t>a RE e a </a:t>
            </a:r>
            <a:r>
              <a:rPr lang="pt-BR" sz="2400" dirty="0" err="1"/>
              <a:t>REsp</a:t>
            </a:r>
            <a:r>
              <a:rPr lang="pt-BR" sz="2400" dirty="0"/>
              <a:t> em conformidade com entendimento do STF e do STJ em sede de repetitivos</a:t>
            </a:r>
            <a:endParaRPr lang="pt-BR" sz="2400" b="1" dirty="0"/>
          </a:p>
          <a:p>
            <a:pPr lvl="1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2400" b="1" dirty="0"/>
              <a:t>II:</a:t>
            </a:r>
            <a:r>
              <a:rPr lang="pt-BR" sz="2400" dirty="0"/>
              <a:t> encaminhar para juízo de retratação se acórdão recorrido divergir do STF ou do STJ em sede de RG ou repetitivos</a:t>
            </a:r>
            <a:endParaRPr lang="pt-BR" sz="2400" b="1" dirty="0"/>
          </a:p>
          <a:p>
            <a:pPr lvl="1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2400" b="1" dirty="0"/>
              <a:t>III: </a:t>
            </a:r>
            <a:r>
              <a:rPr lang="pt-BR" sz="2400" dirty="0"/>
              <a:t>sobrestar recursos repetitivos ainda não decididos pelo STF ou STJ</a:t>
            </a:r>
          </a:p>
          <a:p>
            <a:pPr eaLnBrk="1" hangingPunct="1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pt-BR" sz="2400" b="1" dirty="0"/>
          </a:p>
        </p:txBody>
      </p:sp>
      <p:sp>
        <p:nvSpPr>
          <p:cNvPr id="9" name="Retângulo 8"/>
          <p:cNvSpPr/>
          <p:nvPr/>
        </p:nvSpPr>
        <p:spPr>
          <a:xfrm>
            <a:off x="-7429" y="6397280"/>
            <a:ext cx="9151429" cy="34431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-7430" y="6669360"/>
            <a:ext cx="9151429" cy="188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80649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" y="-21363"/>
            <a:ext cx="9136571" cy="786067"/>
          </a:xfr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pt-BR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</a:t>
            </a:r>
            <a:r>
              <a:rPr lang="pt-B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CPC (3)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764704"/>
            <a:ext cx="9136571" cy="5632576"/>
          </a:xfrm>
        </p:spPr>
        <p:txBody>
          <a:bodyPr/>
          <a:lstStyle/>
          <a:p>
            <a:pPr lvl="2" eaLnBrk="1" hangingPunct="1">
              <a:buClr>
                <a:srgbClr val="00B0F0"/>
              </a:buClr>
              <a:buFont typeface="Wingdings" panose="05000000000000000000" pitchFamily="2" charset="2"/>
              <a:buChar char="ü"/>
            </a:pPr>
            <a:endParaRPr lang="pt-BR" sz="2000" dirty="0"/>
          </a:p>
          <a:p>
            <a:pPr lvl="1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2400" b="1" dirty="0"/>
              <a:t>IV:</a:t>
            </a:r>
            <a:r>
              <a:rPr lang="pt-BR" sz="2400" dirty="0"/>
              <a:t> selecionar recurso representativo de controvérsia constitucional ou infraconstitucional</a:t>
            </a:r>
          </a:p>
          <a:p>
            <a:pPr lvl="1">
              <a:spcBef>
                <a:spcPts val="500"/>
              </a:spcBef>
              <a:spcAft>
                <a:spcPts val="5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2400" b="1" dirty="0"/>
              <a:t>V:</a:t>
            </a:r>
            <a:r>
              <a:rPr lang="pt-BR" sz="2400" dirty="0"/>
              <a:t> realizar juízo de admissibilidade desde que: recurso não tenha sido submetido a regime de RG ou repetitivo; recurso tenha sido selecionado como representativo da controvérsia; tribunal </a:t>
            </a:r>
            <a:r>
              <a:rPr lang="pt-BR" sz="2400" i="1" dirty="0"/>
              <a:t>a quo </a:t>
            </a:r>
            <a:r>
              <a:rPr lang="pt-BR" sz="2400" dirty="0"/>
              <a:t>tenha refutado juízo de retratação</a:t>
            </a:r>
            <a:endParaRPr lang="pt-BR" sz="2400" b="1" dirty="0"/>
          </a:p>
          <a:p>
            <a:pPr lvl="1">
              <a:spcBef>
                <a:spcPts val="500"/>
              </a:spcBef>
              <a:spcAft>
                <a:spcPts val="5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2400" b="1" dirty="0"/>
              <a:t>§ 1º:</a:t>
            </a:r>
            <a:r>
              <a:rPr lang="pt-BR" sz="2400" dirty="0"/>
              <a:t> na hipótese do inciso V, cabe agravo do art. 1.042</a:t>
            </a:r>
            <a:endParaRPr lang="pt-BR" sz="2400" b="1" dirty="0"/>
          </a:p>
          <a:p>
            <a:pPr lvl="1">
              <a:spcBef>
                <a:spcPts val="500"/>
              </a:spcBef>
              <a:spcAft>
                <a:spcPts val="5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2400" b="1" dirty="0"/>
              <a:t>§ 2º:</a:t>
            </a:r>
            <a:r>
              <a:rPr lang="pt-BR" sz="2400" dirty="0"/>
              <a:t> nas hipóteses dos incisos I e III, cabe agravo interno do art. 1.021</a:t>
            </a:r>
            <a:endParaRPr lang="pt-BR" sz="2400" b="1" dirty="0"/>
          </a:p>
          <a:p>
            <a:pPr lvl="1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pt-BR" sz="2400" dirty="0"/>
          </a:p>
          <a:p>
            <a:pPr eaLnBrk="1" hangingPunct="1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pt-BR" sz="2400" b="1" dirty="0"/>
          </a:p>
        </p:txBody>
      </p:sp>
      <p:sp>
        <p:nvSpPr>
          <p:cNvPr id="9" name="Retângulo 8"/>
          <p:cNvSpPr/>
          <p:nvPr/>
        </p:nvSpPr>
        <p:spPr>
          <a:xfrm>
            <a:off x="-7429" y="6397280"/>
            <a:ext cx="9151429" cy="34431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-7430" y="6669360"/>
            <a:ext cx="9151429" cy="188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0981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" y="-21363"/>
            <a:ext cx="9136571" cy="786067"/>
          </a:xfr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pt-BR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</a:t>
            </a:r>
            <a:r>
              <a:rPr lang="pt-B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CPC (4)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764704"/>
            <a:ext cx="9136571" cy="5632576"/>
          </a:xfrm>
        </p:spPr>
        <p:txBody>
          <a:bodyPr/>
          <a:lstStyle/>
          <a:p>
            <a:pPr lvl="2" eaLnBrk="1" hangingPunct="1">
              <a:buClr>
                <a:srgbClr val="00B0F0"/>
              </a:buClr>
              <a:buFont typeface="Wingdings" panose="05000000000000000000" pitchFamily="2" charset="2"/>
              <a:buChar char="ü"/>
            </a:pPr>
            <a:endParaRPr lang="pt-BR" sz="2000" dirty="0"/>
          </a:p>
          <a:p>
            <a:pPr eaLnBrk="1" hangingPunct="1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2400" b="1" dirty="0"/>
              <a:t>Art. 1031:</a:t>
            </a:r>
            <a:r>
              <a:rPr lang="pt-BR" sz="2400" dirty="0"/>
              <a:t> interposição conjunta de RE e de </a:t>
            </a:r>
            <a:r>
              <a:rPr lang="pt-BR" sz="2400" dirty="0" err="1"/>
              <a:t>REsp</a:t>
            </a:r>
            <a:endParaRPr lang="pt-BR" sz="2400" b="1" dirty="0"/>
          </a:p>
          <a:p>
            <a:pPr eaLnBrk="1" hangingPunct="1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2400" b="1" dirty="0"/>
              <a:t>Art. 1032:</a:t>
            </a:r>
            <a:r>
              <a:rPr lang="pt-BR" sz="2400" dirty="0"/>
              <a:t> STJ entende que é constitucional</a:t>
            </a:r>
            <a:endParaRPr lang="pt-BR" sz="2400" b="1" dirty="0"/>
          </a:p>
          <a:p>
            <a:pPr eaLnBrk="1" hangingPunct="1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2400" b="1" dirty="0"/>
              <a:t>Art. 1033:</a:t>
            </a:r>
            <a:r>
              <a:rPr lang="pt-BR" sz="2400" dirty="0"/>
              <a:t> STF entende que é infraconstitucional</a:t>
            </a:r>
            <a:endParaRPr lang="pt-BR" sz="2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2400" b="1" dirty="0"/>
              <a:t>Art. 1034:</a:t>
            </a:r>
            <a:r>
              <a:rPr lang="pt-BR" sz="2400" dirty="0"/>
              <a:t> admitido, julga o “processo” aplicando o direito</a:t>
            </a:r>
            <a:endParaRPr lang="pt-BR" sz="2400" b="1" dirty="0"/>
          </a:p>
          <a:p>
            <a:pPr lvl="1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2400" dirty="0"/>
              <a:t>Súmula 456 STF e o processo legislativo</a:t>
            </a:r>
          </a:p>
          <a:p>
            <a:pPr lvl="1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E</a:t>
            </a:r>
            <a:r>
              <a:rPr lang="pt-BR" sz="2400" dirty="0"/>
              <a:t>feito translativo de RE e de </a:t>
            </a:r>
            <a:r>
              <a:rPr lang="pt-BR" sz="2400" dirty="0" err="1"/>
              <a:t>REsp</a:t>
            </a:r>
            <a:r>
              <a:rPr lang="pt-BR" sz="2400" dirty="0"/>
              <a:t> </a:t>
            </a:r>
            <a:r>
              <a:rPr lang="pt-BR" sz="2400" b="1" dirty="0"/>
              <a:t>(?)</a:t>
            </a:r>
          </a:p>
        </p:txBody>
      </p:sp>
      <p:sp>
        <p:nvSpPr>
          <p:cNvPr id="9" name="Retângulo 8"/>
          <p:cNvSpPr/>
          <p:nvPr/>
        </p:nvSpPr>
        <p:spPr>
          <a:xfrm>
            <a:off x="-7429" y="6397280"/>
            <a:ext cx="9151429" cy="34431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-7430" y="6669360"/>
            <a:ext cx="9151429" cy="188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708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" y="-21363"/>
            <a:ext cx="9136571" cy="786067"/>
          </a:xfr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pt-BR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</a:t>
            </a:r>
            <a:r>
              <a:rPr lang="pt-B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repetitivos (1)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908720"/>
            <a:ext cx="9136571" cy="5488560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2400" b="1" dirty="0"/>
              <a:t>Art. 1036:</a:t>
            </a:r>
            <a:r>
              <a:rPr lang="pt-BR" sz="2400" dirty="0"/>
              <a:t> afetação do recurso como repetitivo</a:t>
            </a:r>
          </a:p>
          <a:p>
            <a:pPr lvl="1" eaLnBrk="1" hangingPunct="1">
              <a:buClr>
                <a:srgbClr val="C00000"/>
              </a:buClr>
              <a:buFont typeface="Arial" charset="0"/>
              <a:buChar char="•"/>
            </a:pPr>
            <a:r>
              <a:rPr lang="pt-BR" sz="2400" b="1" dirty="0"/>
              <a:t>§ 1º: </a:t>
            </a:r>
            <a:r>
              <a:rPr lang="pt-BR" sz="2400" dirty="0"/>
              <a:t>seleção de 2 recursos por </a:t>
            </a:r>
            <a:r>
              <a:rPr lang="pt-BR" sz="2400" dirty="0" err="1"/>
              <a:t>TJs</a:t>
            </a:r>
            <a:r>
              <a:rPr lang="pt-BR" sz="2400" dirty="0"/>
              <a:t> e </a:t>
            </a:r>
            <a:r>
              <a:rPr lang="pt-BR" sz="2400" dirty="0" err="1"/>
              <a:t>TRFs</a:t>
            </a:r>
            <a:r>
              <a:rPr lang="pt-BR" sz="2400" dirty="0"/>
              <a:t> e suspensão dos demais</a:t>
            </a:r>
          </a:p>
          <a:p>
            <a:pPr lvl="2" eaLnBrk="1" hangingPunct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pt-BR" sz="2000" b="1" dirty="0"/>
              <a:t>§ 4º:</a:t>
            </a:r>
            <a:r>
              <a:rPr lang="pt-BR" sz="2000" dirty="0"/>
              <a:t> seleção não vincula Tribunal Superior</a:t>
            </a:r>
          </a:p>
          <a:p>
            <a:pPr lvl="2" eaLnBrk="1" hangingPunct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pt-BR" sz="2000" b="1" dirty="0"/>
              <a:t>§ 5º:</a:t>
            </a:r>
            <a:r>
              <a:rPr lang="pt-BR" sz="2000" dirty="0"/>
              <a:t> seleção pelo Tribunal Superior</a:t>
            </a:r>
          </a:p>
          <a:p>
            <a:pPr lvl="2" eaLnBrk="1" hangingPunct="1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pt-BR" sz="2000" b="1" dirty="0"/>
              <a:t>§ 6º:</a:t>
            </a:r>
            <a:r>
              <a:rPr lang="pt-BR" sz="2000" dirty="0"/>
              <a:t> seleção de recursos “admissíveis que contenham abrangente argumentação e discussão a respeito da questão a ser decidida”</a:t>
            </a:r>
          </a:p>
          <a:p>
            <a:pPr lvl="1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2400" b="1" dirty="0"/>
              <a:t>§ 2º:</a:t>
            </a:r>
            <a:r>
              <a:rPr lang="pt-BR" sz="2400" dirty="0"/>
              <a:t> possibilidade de exclusão do sobrestamento quando intempestivo + prazo de 5 dias para recorrido manifestar-se</a:t>
            </a:r>
          </a:p>
          <a:p>
            <a:pPr lvl="1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2400" b="1" dirty="0"/>
              <a:t>§ 3º:</a:t>
            </a:r>
            <a:r>
              <a:rPr lang="pt-BR" sz="2400" dirty="0"/>
              <a:t> do indeferimento, cabe agravo interno (Lei 13.256/2016)</a:t>
            </a:r>
          </a:p>
        </p:txBody>
      </p:sp>
      <p:sp>
        <p:nvSpPr>
          <p:cNvPr id="9" name="Retângulo 8"/>
          <p:cNvSpPr/>
          <p:nvPr/>
        </p:nvSpPr>
        <p:spPr>
          <a:xfrm>
            <a:off x="-7429" y="6397280"/>
            <a:ext cx="9151429" cy="34431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-7430" y="6669360"/>
            <a:ext cx="9151429" cy="188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19925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" y="-21363"/>
            <a:ext cx="9136571" cy="786067"/>
          </a:xfr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pt-BR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</a:t>
            </a:r>
            <a:r>
              <a:rPr lang="pt-B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repetitivos (2)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908720"/>
            <a:ext cx="9136571" cy="5488560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2400" b="1" dirty="0"/>
              <a:t>Art. 1037:</a:t>
            </a:r>
            <a:r>
              <a:rPr lang="pt-BR" sz="2400" dirty="0"/>
              <a:t> decisão de afetação que identificará com precisão a questão a ser julgada; suspenderá processos e requisitará recursos representativos</a:t>
            </a:r>
          </a:p>
          <a:p>
            <a:pPr lvl="1" eaLnBrk="1" hangingPunct="1">
              <a:buClr>
                <a:srgbClr val="C00000"/>
              </a:buClr>
              <a:buFont typeface="Arial" charset="0"/>
              <a:buChar char="•"/>
            </a:pPr>
            <a:r>
              <a:rPr lang="pt-BR" sz="2400" b="1" dirty="0"/>
              <a:t>§ 1º:</a:t>
            </a:r>
            <a:r>
              <a:rPr lang="pt-BR" sz="2400" dirty="0"/>
              <a:t> se não houver afetação, revoga suspensão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2400" b="1" dirty="0"/>
              <a:t>§ 2º:</a:t>
            </a:r>
            <a:r>
              <a:rPr lang="pt-BR" sz="2400" dirty="0"/>
              <a:t> vedação de decisão, para os fins do 1040,  fora dos limites da afetação (revogado pela Lei 13.256/2016)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2400" b="1" dirty="0"/>
              <a:t>§ 3º:</a:t>
            </a:r>
            <a:r>
              <a:rPr lang="pt-BR" sz="2400" dirty="0"/>
              <a:t> prevenção do primeiro relator se houver mais de uma afetação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2400" b="1" dirty="0"/>
              <a:t>§ 4º:</a:t>
            </a:r>
            <a:r>
              <a:rPr lang="pt-BR" sz="2400" dirty="0"/>
              <a:t> prazo de julgamento em 1 ano</a:t>
            </a:r>
          </a:p>
          <a:p>
            <a:pPr lvl="2"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pt-BR" sz="2000" b="1" dirty="0"/>
              <a:t>§ 5º:</a:t>
            </a:r>
            <a:r>
              <a:rPr lang="pt-BR" sz="2000" dirty="0"/>
              <a:t> cessação da suspensão revogado pela Lei 13.256/2016</a:t>
            </a:r>
          </a:p>
          <a:p>
            <a:pPr lvl="2"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pt-BR" sz="2000" b="1" dirty="0"/>
              <a:t>§ 6º:</a:t>
            </a:r>
            <a:r>
              <a:rPr lang="pt-BR" sz="2000" dirty="0"/>
              <a:t> ocorrendo hipótese do § 5º </a:t>
            </a:r>
            <a:r>
              <a:rPr lang="pt-BR" sz="2000" b="1" dirty="0"/>
              <a:t>(?)</a:t>
            </a:r>
            <a:r>
              <a:rPr lang="pt-BR" sz="2000" dirty="0"/>
              <a:t>, nova afetação</a:t>
            </a:r>
          </a:p>
          <a:p>
            <a:pPr lvl="1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2400" b="1" dirty="0"/>
              <a:t>§ 7º:</a:t>
            </a:r>
            <a:r>
              <a:rPr lang="pt-BR" sz="2400" dirty="0"/>
              <a:t> questões além da afetação e respectivas decisões</a:t>
            </a:r>
          </a:p>
          <a:p>
            <a:pPr lvl="1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2400" b="1" dirty="0"/>
              <a:t>§ § 8º a 13:</a:t>
            </a:r>
            <a:r>
              <a:rPr lang="pt-BR" sz="2400" dirty="0"/>
              <a:t> discussão sobre o sobrestamento</a:t>
            </a:r>
          </a:p>
          <a:p>
            <a:pPr lvl="1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pt-BR" sz="2400" dirty="0"/>
          </a:p>
        </p:txBody>
      </p:sp>
      <p:sp>
        <p:nvSpPr>
          <p:cNvPr id="9" name="Retângulo 8"/>
          <p:cNvSpPr/>
          <p:nvPr/>
        </p:nvSpPr>
        <p:spPr>
          <a:xfrm>
            <a:off x="-7429" y="6397280"/>
            <a:ext cx="9151429" cy="34431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-7430" y="6669360"/>
            <a:ext cx="9151429" cy="188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1031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" y="-21363"/>
            <a:ext cx="9136571" cy="786067"/>
          </a:xfr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pt-BR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</a:t>
            </a:r>
            <a:r>
              <a:rPr lang="pt-B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repetitivos (3)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908720"/>
            <a:ext cx="9136571" cy="5488560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2400" b="1" dirty="0"/>
              <a:t>Art. 1038:</a:t>
            </a:r>
            <a:r>
              <a:rPr lang="pt-BR" sz="2400" dirty="0"/>
              <a:t> atuação do relator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2400" b="1" dirty="0"/>
              <a:t>I a III e § 1º:</a:t>
            </a:r>
            <a:r>
              <a:rPr lang="pt-BR" sz="2400" dirty="0"/>
              <a:t> audiência pública + </a:t>
            </a:r>
            <a:r>
              <a:rPr lang="pt-BR" sz="2400" i="1" dirty="0"/>
              <a:t>amicus curiae </a:t>
            </a:r>
            <a:r>
              <a:rPr lang="pt-BR" sz="2400" dirty="0"/>
              <a:t>+ tribunais + MP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2400" b="1" dirty="0"/>
              <a:t>§ 2º:</a:t>
            </a:r>
            <a:r>
              <a:rPr lang="pt-BR" sz="2400" dirty="0"/>
              <a:t> inclusão em pauta com preferência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2400" b="1" dirty="0"/>
              <a:t>§ 3º:</a:t>
            </a:r>
            <a:r>
              <a:rPr lang="pt-BR" sz="2400" dirty="0"/>
              <a:t> conteúdo do acórdão e análise “dos fundamentos relevantes da tese jurídica discutida” (redação da Lei 13.256/2016)</a:t>
            </a:r>
          </a:p>
          <a:p>
            <a:pPr eaLnBrk="1" hangingPunct="1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2800" b="1" dirty="0"/>
              <a:t>Art. 1039:</a:t>
            </a:r>
            <a:r>
              <a:rPr lang="pt-BR" sz="2800" dirty="0"/>
              <a:t> decisão do afetado no STF ou STJ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2400" dirty="0"/>
              <a:t>Recursos prejudicados os demais recursos versando idêntica controvérsia ou os decidirão aplicando tese firmada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2400" dirty="0"/>
              <a:t>Nega RG, RE serão automaticamente inadmitidos</a:t>
            </a:r>
          </a:p>
          <a:p>
            <a:pPr marL="457200" lvl="1" indent="0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None/>
            </a:pPr>
            <a:endParaRPr lang="pt-BR" sz="2400" dirty="0"/>
          </a:p>
        </p:txBody>
      </p:sp>
      <p:sp>
        <p:nvSpPr>
          <p:cNvPr id="9" name="Retângulo 8"/>
          <p:cNvSpPr/>
          <p:nvPr/>
        </p:nvSpPr>
        <p:spPr>
          <a:xfrm>
            <a:off x="-7429" y="6397280"/>
            <a:ext cx="9151429" cy="34431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-7430" y="6669360"/>
            <a:ext cx="9151429" cy="188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8608950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Viagem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1052</TotalTime>
  <Words>1023</Words>
  <Application>Microsoft Office PowerPoint</Application>
  <PresentationFormat>Apresentação na tela (4:3)</PresentationFormat>
  <Paragraphs>104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Courier New</vt:lpstr>
      <vt:lpstr>Wingdings</vt:lpstr>
      <vt:lpstr>Design padrão</vt:lpstr>
      <vt:lpstr> Estratégias Processuais nos Tribunais Superiores </vt:lpstr>
      <vt:lpstr>Recurso Especial na CF</vt:lpstr>
      <vt:lpstr>REsp no CPC (1)</vt:lpstr>
      <vt:lpstr>REsp no CPC (2)</vt:lpstr>
      <vt:lpstr>REsp no CPC (3)</vt:lpstr>
      <vt:lpstr>REsp no CPC (4)</vt:lpstr>
      <vt:lpstr>REsp repetitivos (1)</vt:lpstr>
      <vt:lpstr>REsp repetitivos (2)</vt:lpstr>
      <vt:lpstr>REsp repetitivos (3)</vt:lpstr>
      <vt:lpstr>REsp repetitivos (4)</vt:lpstr>
      <vt:lpstr>REsp repetitivos (5)</vt:lpstr>
      <vt:lpstr>Desafios</vt:lpstr>
      <vt:lpstr>Apresentação do PowerPoint</vt:lpstr>
      <vt:lpstr> Um convite ...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.</dc:creator>
  <cp:lastModifiedBy>Cassio</cp:lastModifiedBy>
  <cp:revision>286</cp:revision>
  <cp:lastPrinted>2017-06-30T09:41:53Z</cp:lastPrinted>
  <dcterms:created xsi:type="dcterms:W3CDTF">2007-03-23T14:32:10Z</dcterms:created>
  <dcterms:modified xsi:type="dcterms:W3CDTF">2019-03-11T18:49:54Z</dcterms:modified>
</cp:coreProperties>
</file>