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9" r:id="rId3"/>
    <p:sldId id="295" r:id="rId4"/>
    <p:sldId id="291" r:id="rId5"/>
    <p:sldId id="331" r:id="rId6"/>
    <p:sldId id="332" r:id="rId7"/>
    <p:sldId id="333" r:id="rId8"/>
    <p:sldId id="334" r:id="rId9"/>
    <p:sldId id="335" r:id="rId10"/>
    <p:sldId id="352" r:id="rId11"/>
    <p:sldId id="353" r:id="rId12"/>
    <p:sldId id="354" r:id="rId13"/>
    <p:sldId id="355" r:id="rId14"/>
    <p:sldId id="356" r:id="rId15"/>
    <p:sldId id="358" r:id="rId16"/>
    <p:sldId id="357" r:id="rId17"/>
    <p:sldId id="359" r:id="rId18"/>
    <p:sldId id="360" r:id="rId19"/>
    <p:sldId id="361" r:id="rId20"/>
    <p:sldId id="362" r:id="rId21"/>
    <p:sldId id="349" r:id="rId22"/>
    <p:sldId id="350" r:id="rId23"/>
    <p:sldId id="351" r:id="rId24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14/08/2018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14/08/2018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1E10E-7C78-45E2-8B78-3A726DDA6EBC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656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8353C-1DA7-4723-ADE9-15749BF3BD02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2266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8353C-1DA7-4723-ADE9-15749BF3BD02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0880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8353C-1DA7-4723-ADE9-15749BF3BD02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050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3407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RE, REsp e Reclamação</a:t>
            </a:r>
            <a:endParaRPr lang="pt-BR" sz="48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827584" y="1772816"/>
            <a:ext cx="756084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3200" b="1" dirty="0">
                <a:solidFill>
                  <a:srgbClr val="C00000"/>
                </a:solidFill>
              </a:rPr>
              <a:t>Machado Meyer</a:t>
            </a: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FF0000"/>
                </a:solidFill>
              </a:rPr>
              <a:t>São Paulo, 15 de agosto de 2018</a:t>
            </a: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BA977C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Repercussão Geral (3)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29" y="692696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9º:</a:t>
            </a:r>
            <a:r>
              <a:rPr lang="pt-BR" sz="2800" dirty="0"/>
              <a:t> prazo de 1 ano para julgar e preferência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10:</a:t>
            </a:r>
            <a:r>
              <a:rPr lang="pt-BR" sz="2800" dirty="0"/>
              <a:t> revogação pela Lei 13.256/2016 da cessação de suspensão dos processos se não julgado em 1 ano a contar do reconhecimento da RG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Consequências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r>
              <a:rPr lang="pt-BR" sz="2400" dirty="0"/>
              <a:t>: art. 1037 § 6º (novo reconhecimento de RG)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11: </a:t>
            </a:r>
            <a:r>
              <a:rPr lang="pt-BR" sz="2800" dirty="0"/>
              <a:t>súmula da RG será publicada no DO e valerá como acórdão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655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349" y="-72008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repetitivos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92696"/>
            <a:ext cx="9136571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Art. 1036:</a:t>
            </a:r>
            <a:r>
              <a:rPr lang="pt-BR" sz="2800" dirty="0"/>
              <a:t> afetação do recurso como repetitivo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1º: </a:t>
            </a:r>
            <a:r>
              <a:rPr lang="pt-BR" sz="2400" dirty="0"/>
              <a:t>seleção de 2 recursos por TJs e TRFs e suspensão dos demais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</a:pPr>
            <a:r>
              <a:rPr lang="pt-BR" sz="2000" b="1" dirty="0"/>
              <a:t>§ 4º:</a:t>
            </a:r>
            <a:r>
              <a:rPr lang="pt-BR" sz="2000" dirty="0"/>
              <a:t> seleção não vincula Tribunal Superior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</a:pPr>
            <a:r>
              <a:rPr lang="pt-BR" sz="2000" b="1" dirty="0"/>
              <a:t>§ 5º:</a:t>
            </a:r>
            <a:r>
              <a:rPr lang="pt-BR" sz="2000" dirty="0"/>
              <a:t> seleção pelo Tribunal Superior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</a:pPr>
            <a:r>
              <a:rPr lang="pt-BR" sz="2000" b="1" dirty="0"/>
              <a:t>§ 6º:</a:t>
            </a:r>
            <a:r>
              <a:rPr lang="pt-BR" sz="2000" dirty="0"/>
              <a:t> seleção de recursos “admissíveis que contenham abrangente argumentação e discussão a respeito da questão a ser decidida”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2º:</a:t>
            </a:r>
            <a:r>
              <a:rPr lang="pt-BR" sz="2400" dirty="0"/>
              <a:t> possibilidade de exclusão do sobrestamento quando intempestivo + prazo de 5 dias para recorrido manifestar-se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3º:</a:t>
            </a:r>
            <a:r>
              <a:rPr lang="pt-BR" sz="2400" dirty="0"/>
              <a:t> do indeferimento, cabe agravo interno (Lei 13.256/2016)</a:t>
            </a:r>
          </a:p>
          <a:p>
            <a:pPr marL="400050" lvl="1" indent="0">
              <a:buClr>
                <a:srgbClr val="C00000"/>
              </a:buClr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6816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349" y="-72008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repetitivos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92696"/>
            <a:ext cx="9136571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400" b="1" dirty="0"/>
              <a:t>Art. 1037:</a:t>
            </a:r>
            <a:r>
              <a:rPr lang="pt-BR" sz="2400" dirty="0"/>
              <a:t> decisão de afetação que identificará com precisão a questão a ser julgada; suspenderá processos e requisitará recursos representativos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1º:</a:t>
            </a:r>
            <a:r>
              <a:rPr lang="pt-BR" sz="2400" dirty="0"/>
              <a:t> se não houver afetação, revoga suspensão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2º:</a:t>
            </a:r>
            <a:r>
              <a:rPr lang="pt-BR" sz="2400" dirty="0"/>
              <a:t> vedação de decisão, para os fins do 1040,  fora dos limites da afetação (revogado pela Lei 13.256/2016)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3º:</a:t>
            </a:r>
            <a:r>
              <a:rPr lang="pt-BR" sz="2400" dirty="0"/>
              <a:t> prevenção do primeiro relator se houver mais de uma afetação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4º:</a:t>
            </a:r>
            <a:r>
              <a:rPr lang="pt-BR" sz="2400" dirty="0"/>
              <a:t> prazo de julgamento em 1 ano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</a:pPr>
            <a:r>
              <a:rPr lang="pt-BR" sz="2000" b="1" dirty="0"/>
              <a:t>§ 5º:</a:t>
            </a:r>
            <a:r>
              <a:rPr lang="pt-BR" sz="2000" dirty="0"/>
              <a:t> cessação da suspensão revogado pela Lei 13.256/2016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</a:pPr>
            <a:r>
              <a:rPr lang="pt-BR" sz="2000" b="1" dirty="0"/>
              <a:t>§ 6º:</a:t>
            </a:r>
            <a:r>
              <a:rPr lang="pt-BR" sz="2000" dirty="0"/>
              <a:t> ocorrendo hipótese do § 5º </a:t>
            </a:r>
            <a:r>
              <a:rPr lang="pt-BR" sz="2000" b="1" dirty="0"/>
              <a:t>(?)</a:t>
            </a:r>
            <a:r>
              <a:rPr lang="pt-BR" sz="2000" dirty="0"/>
              <a:t>, nova afetação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7º:</a:t>
            </a:r>
            <a:r>
              <a:rPr lang="pt-BR" sz="2400" dirty="0"/>
              <a:t> questões além da afetação e respectivas decisões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§ 8º a 13:</a:t>
            </a:r>
            <a:r>
              <a:rPr lang="pt-BR" sz="2400" dirty="0"/>
              <a:t> discussão sobre o sobrestamento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987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repetitivos (3)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29" y="692696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Art. 1038:</a:t>
            </a:r>
            <a:r>
              <a:rPr lang="pt-BR" sz="2800" dirty="0"/>
              <a:t> atuação do relator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 a III e § 1º:</a:t>
            </a:r>
            <a:r>
              <a:rPr lang="pt-BR" sz="2400" dirty="0"/>
              <a:t> audiência pública + </a:t>
            </a:r>
            <a:r>
              <a:rPr lang="pt-BR" sz="2400" i="1" dirty="0"/>
              <a:t>amicus curiae </a:t>
            </a:r>
            <a:r>
              <a:rPr lang="pt-BR" sz="2400" dirty="0"/>
              <a:t>+ tribunais + MP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2º:</a:t>
            </a:r>
            <a:r>
              <a:rPr lang="pt-BR" sz="2400" dirty="0"/>
              <a:t> inclusão em pauta com preferência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3º:</a:t>
            </a:r>
            <a:r>
              <a:rPr lang="pt-BR" sz="2400" dirty="0"/>
              <a:t> conteúdo do acórdão e análise “dos fundamentos relevantes da tese jurídica discutida” (redação da Lei 13.256/2016)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Art. 1039:</a:t>
            </a:r>
            <a:r>
              <a:rPr lang="pt-BR" sz="2800" dirty="0"/>
              <a:t> decisão do afetado no STF ou STJ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Recursos prejudicados os demais recursos versando idêntica controvérsia ou os decidirão aplicando tese firmada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Nega RG, RE serão automaticamente inadmitidos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4850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repetitivos (4)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29" y="692696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Art. 1040:</a:t>
            </a:r>
            <a:r>
              <a:rPr lang="pt-BR" sz="2800" dirty="0"/>
              <a:t> decisão do afetado e os “tribunais de origem”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I: </a:t>
            </a:r>
            <a:r>
              <a:rPr lang="pt-BR" sz="2400" dirty="0"/>
              <a:t>presidente nega seguimento se acórdão COINCIDIR com tribunal superior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II:</a:t>
            </a:r>
            <a:r>
              <a:rPr lang="pt-BR" sz="2400" dirty="0"/>
              <a:t> órgão que proferiu acórdão recorrido REEXAMINARÁ o processo, remessa necessária ou recurso anteriormente julgado, se o acórdão recorrido  CONTRARIAR a orientação do tribunal superior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III:</a:t>
            </a:r>
            <a:r>
              <a:rPr lang="pt-BR" sz="2400" dirty="0"/>
              <a:t> processos suspensos em 1º e 2º graus retomam curso “para julgamento e aplicação da tese firmada pelo tribunal superior”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§§ 1º a 3º:</a:t>
            </a:r>
            <a:r>
              <a:rPr lang="pt-BR" sz="2400" dirty="0"/>
              <a:t> desistência em primeiro grau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1040 IV:</a:t>
            </a:r>
            <a:r>
              <a:rPr lang="pt-BR" sz="2800" dirty="0"/>
              <a:t> fiscalização por agência reguladora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5500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repetitivos (5)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627" y="882846"/>
            <a:ext cx="9158858" cy="5704584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Art. 1041:</a:t>
            </a:r>
            <a:r>
              <a:rPr lang="pt-BR" sz="2800" dirty="0"/>
              <a:t> mantida a divergência, envia ao tribunal superior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1º:</a:t>
            </a:r>
            <a:r>
              <a:rPr lang="pt-BR" sz="2400" dirty="0"/>
              <a:t> havendo retratação, julga o restante se houver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2º:</a:t>
            </a:r>
            <a:r>
              <a:rPr lang="pt-BR" sz="2400" dirty="0"/>
              <a:t> havendo outras questões, remessa ao tribunal superior após o juízo de admissibilidade (redação da Lei 13.256/2016)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0664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Agravo em RE e em REsp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29" y="692696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700" b="1" dirty="0"/>
              <a:t>Art. 1.042, </a:t>
            </a:r>
            <a:r>
              <a:rPr lang="pt-BR" sz="2700" b="1" i="1" dirty="0"/>
              <a:t>caput</a:t>
            </a:r>
            <a:r>
              <a:rPr lang="pt-BR" sz="2700" b="1" dirty="0"/>
              <a:t>:</a:t>
            </a:r>
            <a:r>
              <a:rPr lang="pt-BR" sz="2700" dirty="0"/>
              <a:t> cabe agravo contra decisão do presidente ou do vice-presidente do tribunal recorrido que inadmitir RE ou REsp, </a:t>
            </a:r>
            <a:r>
              <a:rPr lang="pt-BR" sz="2700" b="1" dirty="0">
                <a:solidFill>
                  <a:srgbClr val="FF0000"/>
                </a:solidFill>
              </a:rPr>
              <a:t>salvo quando fundada na aplicação de entendimento firmado em regime de repercussão geral ou em julgamento de recursos repetitivos.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700" b="1" dirty="0"/>
              <a:t>§ 1º:</a:t>
            </a:r>
            <a:r>
              <a:rPr lang="pt-BR" sz="2700" dirty="0"/>
              <a:t> revogação das exigências de demonstração das específicas hipóteses de cabimento da previsão original.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700" b="1" dirty="0"/>
              <a:t>§ 2º:</a:t>
            </a:r>
            <a:r>
              <a:rPr lang="pt-BR" sz="2700" dirty="0"/>
              <a:t> direcionamento da petição do agravo, independentemente de custas e despesas postais, </a:t>
            </a:r>
            <a:r>
              <a:rPr lang="pt-BR" sz="2700" b="1" dirty="0">
                <a:solidFill>
                  <a:srgbClr val="FF0000"/>
                </a:solidFill>
              </a:rPr>
              <a:t>“aplicando-se a ela o regime da RG e dos recursos repetitivos, inclusive quanto à possibilidade de sobrestamento e juízo de retratação”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411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Agravo em RE e em REsp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29" y="692696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3º:</a:t>
            </a:r>
            <a:r>
              <a:rPr lang="pt-BR" sz="2800" dirty="0"/>
              <a:t> Contrarrazões em 15 dias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4º:</a:t>
            </a:r>
            <a:r>
              <a:rPr lang="pt-BR" sz="2800" dirty="0"/>
              <a:t> Sem retratação, remessa ao Tribunal Superior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5º:</a:t>
            </a:r>
            <a:r>
              <a:rPr lang="pt-BR" sz="2800" dirty="0"/>
              <a:t> Julgamento conjunto com RE ou REsp </a:t>
            </a:r>
            <a:r>
              <a:rPr lang="pt-BR" sz="2800" b="1" i="1" dirty="0"/>
              <a:t>com sustentação oral</a:t>
            </a:r>
            <a:endParaRPr lang="pt-BR" sz="2800" b="1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§§ 6º a 8º:</a:t>
            </a:r>
            <a:r>
              <a:rPr lang="pt-BR" sz="2800" dirty="0"/>
              <a:t> Dualidade de recursos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Aplicação dos arts. 1032 e 1033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6848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Reclamação (1)</a:t>
            </a:r>
            <a:br>
              <a:rPr lang="pt-BR" sz="1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3" y="764704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Natureza jurídica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Hipóteses de cabimento (988)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Preservar a competência do Tribunal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Garantir a autoridade das decisões do Tribunal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Garantir a observância de SV e de decisão do STF em controle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concentrado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Garantir a observância de acórdão de IRDR e IAC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Nos incisos III e IV: tanto a aplicação indevida como a não-aplicação (§ 4º)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Não cabimento (988 § 5º)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Após o trânsito em julgado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Para garantir observância de RG e de RE e de REsp repetitivo “quando não esgotadas as instâncias ordinárias”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Não cabimento ou julgamento do recurso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afeta reclamação (988 § 6º)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6138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Reclamação (2)</a:t>
            </a:r>
            <a:br>
              <a:rPr lang="pt-BR" sz="1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3" y="764704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Competência: qualquer Tribunal (988 § 1º)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Expressa revogação dos arts. 13 a 18 da Lei 8038/1990 (art. 1072 IV)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Legitimidade (988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Parte interessada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MP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MP como fiscal da ordem jurídica (991): vista dos autos com prazo de 5 dias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Qualquer interessado pode impugnar (990)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Procedimento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Petição inicial com prova documental (pré-constituída) – 988 § 2º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Recebimento e distribuição ao relator do “processo principal sempre que possível” – 988 § 3º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047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na CF (1)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56056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AC978A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 razão de ser do RE e do REsp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AC978A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As competência</a:t>
            </a:r>
            <a:r>
              <a:rPr lang="pt-BR" sz="2400" b="1" dirty="0">
                <a:solidFill>
                  <a:srgbClr val="FF0000"/>
                </a:solidFill>
              </a:rPr>
              <a:t>S</a:t>
            </a:r>
            <a:r>
              <a:rPr lang="pt-BR" sz="2400" dirty="0"/>
              <a:t> do STF e do STJ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AC978A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O “modelo constitucional” do RE e do REsp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3ª e 4ª instâncias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b="1" dirty="0"/>
              <a:t>Art. 102, III, CF:</a:t>
            </a:r>
            <a:r>
              <a:rPr lang="pt-BR" sz="2400" dirty="0"/>
              <a:t> Compete ao STF julgar mediante RE as </a:t>
            </a:r>
            <a:r>
              <a:rPr lang="pt-BR" sz="2400" b="1" dirty="0"/>
              <a:t>causas decididas</a:t>
            </a:r>
            <a:r>
              <a:rPr lang="pt-BR" sz="2400" dirty="0"/>
              <a:t> em </a:t>
            </a:r>
            <a:r>
              <a:rPr lang="pt-BR" sz="2400" b="1" dirty="0"/>
              <a:t>única ou última instância</a:t>
            </a:r>
            <a:r>
              <a:rPr lang="pt-BR" sz="2400" dirty="0"/>
              <a:t> quando a decisão recorrida: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Contrariar dispositivo da CF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Declarar inconstitucionalidade de tratado ou lei federal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Julgar válida lei ou ato de governo local contestado em face da CF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Julgar válida lei local contestada em face de lei federal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Repercussão Geral (art. 102, § 3º)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232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Reclamação (3)</a:t>
            </a:r>
            <a:br>
              <a:rPr lang="pt-BR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3" y="764704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Atuação do Relator (989)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Requisita informações. Prazo de 10 dias para prestá-las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Suspensão do processo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ato impugnado “para evitar dano irreparável”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Cita o beneficiário da decisão impugnada para contestar em 15 dias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Julgamento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Cassa a decisão exorbitante de seu julgado ou determina a medida adequada à solução da controvérsia (992)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Cumprimento imediato (993)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261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2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2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2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3622937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www.scarpinellabueno.com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www.facebook.com/cassioscarpinellabueno</a:t>
            </a:r>
            <a:endParaRPr kumimoji="0" lang="pt-BR" altLang="pt-BR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A5644E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39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www.scarpinellabueno.com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www.facebook.com/cassioscarpinellabueno</a:t>
            </a:r>
            <a:endParaRPr kumimoji="0" lang="pt-BR" altLang="pt-BR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A5644E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8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na CF (2)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036784"/>
            <a:ext cx="9151429" cy="5360496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Art. 105, III, CF:</a:t>
            </a:r>
            <a:r>
              <a:rPr lang="pt-BR" sz="2800" dirty="0"/>
              <a:t> Compete ao STJ julgar mediante REsp as </a:t>
            </a:r>
            <a:r>
              <a:rPr lang="pt-BR" sz="2800" b="1" dirty="0"/>
              <a:t>causas decididas</a:t>
            </a:r>
            <a:r>
              <a:rPr lang="pt-BR" sz="2800" dirty="0"/>
              <a:t> em </a:t>
            </a:r>
            <a:r>
              <a:rPr lang="pt-BR" sz="2800" b="1" dirty="0"/>
              <a:t>única ou última instância </a:t>
            </a:r>
            <a:r>
              <a:rPr lang="pt-BR" sz="2800" b="1" dirty="0">
                <a:solidFill>
                  <a:srgbClr val="FF0000"/>
                </a:solidFill>
              </a:rPr>
              <a:t>pelos Tribunais Regionais Federais ou pelos Tribunais dos Estados, do Distrito Federal e Territórios,</a:t>
            </a:r>
            <a:r>
              <a:rPr lang="pt-BR" sz="2800" dirty="0"/>
              <a:t> quando a decisão recorrida: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Contrariar tratado ou lei federal ou negar-lhes vigência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Julgar válido ato de governo local contestado em face de lei federal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Der a lei federal interpretação divergente da que haja atribuído outro Tribunal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0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349" y="-72008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no CPC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92696"/>
            <a:ext cx="9136571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500" dirty="0"/>
              <a:t>Disposições gerais (1029-1035)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500" dirty="0"/>
              <a:t>Julgamento dos RE e REsp repetitivos (1036-1041)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500" b="1" dirty="0"/>
              <a:t>Art. 1029:</a:t>
            </a:r>
            <a:r>
              <a:rPr lang="pt-BR" sz="2500" dirty="0"/>
              <a:t> interposição do RE e do REsp: exposição do fato e do direito; demonstração do cabimento; pedido de reforma/invalidação da decisão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300" b="1" dirty="0"/>
              <a:t>§ 1º:</a:t>
            </a:r>
            <a:r>
              <a:rPr lang="pt-BR" sz="2300" dirty="0"/>
              <a:t> fundamento da letra “c” 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000" b="1" dirty="0"/>
              <a:t>§ 2º:</a:t>
            </a:r>
            <a:r>
              <a:rPr lang="pt-BR" sz="2000" dirty="0"/>
              <a:t> indeferimento com motivação genérica (revogado pela Lei 13.256/2016)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b="1" dirty="0"/>
              <a:t>§ 3º:</a:t>
            </a:r>
            <a:r>
              <a:rPr lang="en-US" sz="2300" dirty="0"/>
              <a:t> atividade saneadora se o vício não for “grave”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300" b="1" dirty="0"/>
              <a:t>§ 4º:</a:t>
            </a:r>
            <a:r>
              <a:rPr lang="pt-BR" sz="2300" dirty="0"/>
              <a:t> suspensão “preventiva” dos processos no caso de IRDR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300" b="1" dirty="0"/>
              <a:t>§ 5º:</a:t>
            </a:r>
            <a:r>
              <a:rPr lang="pt-BR" sz="2300" dirty="0"/>
              <a:t> efeito suspensivo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</a:pPr>
            <a:r>
              <a:rPr lang="pt-BR" sz="2000" dirty="0"/>
              <a:t>STF ou STJ após publicação da admissão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</a:pPr>
            <a:r>
              <a:rPr lang="pt-BR" sz="2000" dirty="0"/>
              <a:t>Tribunal </a:t>
            </a:r>
            <a:r>
              <a:rPr lang="pt-BR" sz="2000" i="1" dirty="0"/>
              <a:t>a quo</a:t>
            </a:r>
            <a:r>
              <a:rPr lang="pt-BR" sz="2000" dirty="0"/>
              <a:t> entre interposição do recurso e publicação da admissão ou quando sobrestado nos termos do 1037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2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no CPC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400" b="1" dirty="0"/>
              <a:t>Art. 1030:</a:t>
            </a:r>
            <a:r>
              <a:rPr lang="pt-BR" sz="2400" dirty="0"/>
              <a:t> contrarrazões e atuação do presidente ou vice-presidente do tribunal recorrido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I:</a:t>
            </a:r>
            <a:r>
              <a:rPr lang="pt-BR" sz="2400" dirty="0"/>
              <a:t> negar seguimento a RE se STF negou RG ou em conformidade com entendimento do STF em RG </a:t>
            </a:r>
            <a:r>
              <a:rPr lang="pt-BR" sz="2400" i="1" dirty="0"/>
              <a:t>e </a:t>
            </a:r>
            <a:r>
              <a:rPr lang="pt-BR" sz="2400" dirty="0"/>
              <a:t>a RE e a REsp em conformidade com entendimento do STF e do STJ em sede de repetitivos</a:t>
            </a:r>
            <a:endParaRPr lang="pt-BR" sz="2400" b="1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II:</a:t>
            </a:r>
            <a:r>
              <a:rPr lang="pt-BR" sz="2400" dirty="0"/>
              <a:t> encaminhar para juízo de retratação se acórdão recorrido divergir do STF ou do STJ em sede de RG ou repetitivos</a:t>
            </a:r>
            <a:endParaRPr lang="pt-BR" sz="2400" b="1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III: </a:t>
            </a:r>
            <a:r>
              <a:rPr lang="pt-BR" sz="2400" dirty="0"/>
              <a:t>sobrestar recursos repetitivos ainda não decididos pelo STF ou STJ</a:t>
            </a:r>
            <a:endParaRPr lang="pt-BR" sz="2400" b="1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IV:</a:t>
            </a:r>
            <a:r>
              <a:rPr lang="pt-BR" sz="2400" dirty="0"/>
              <a:t> selecionar recurso representativo de controvérsia constitucional ou infraconstitucional</a:t>
            </a:r>
            <a:endParaRPr lang="pt-BR" sz="2400" b="1" dirty="0"/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989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0244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no CPC (3)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V:</a:t>
            </a:r>
            <a:r>
              <a:rPr lang="pt-BR" sz="2400" dirty="0"/>
              <a:t> realizar juízo de admissibilidade desde que: recurso não tenha sido submetido a regime de RG ou repetitivo; recurso tenha sido selecionado como representativo da controvérsia; tribunal </a:t>
            </a:r>
            <a:r>
              <a:rPr lang="pt-BR" sz="2400" i="1" dirty="0"/>
              <a:t>a quo </a:t>
            </a:r>
            <a:r>
              <a:rPr lang="pt-BR" sz="2400" dirty="0"/>
              <a:t>tenha refutado juízo de retratação</a:t>
            </a:r>
            <a:endParaRPr lang="pt-BR" sz="2400" b="1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1º:</a:t>
            </a:r>
            <a:r>
              <a:rPr lang="pt-BR" sz="2400" dirty="0"/>
              <a:t> na hipótese do inciso V, cabe agravo do art. 1.042</a:t>
            </a:r>
            <a:endParaRPr lang="pt-BR" sz="2400" b="1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§ 2º:</a:t>
            </a:r>
            <a:r>
              <a:rPr lang="pt-BR" sz="2400" dirty="0"/>
              <a:t> nas hipóteses dos incisos I e III, cabe agravo interno do art. 1.021</a:t>
            </a:r>
            <a:endParaRPr lang="pt-BR" sz="2400" b="1" dirty="0"/>
          </a:p>
          <a:p>
            <a:pPr marL="0" indent="0"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None/>
            </a:pPr>
            <a:endParaRPr lang="pt-B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470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REsp no CPC (4)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b="1" dirty="0"/>
              <a:t>Art. 1031:</a:t>
            </a:r>
            <a:r>
              <a:rPr lang="pt-BR" sz="2400" dirty="0"/>
              <a:t> interposição conjunta de RE e de REsp</a:t>
            </a:r>
            <a:endParaRPr lang="pt-BR" sz="2400" b="1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b="1" dirty="0"/>
              <a:t>Art. 1032:</a:t>
            </a:r>
            <a:r>
              <a:rPr lang="pt-BR" sz="2400" dirty="0"/>
              <a:t> STJ entende que é constitucional</a:t>
            </a:r>
            <a:endParaRPr lang="pt-BR" sz="2400" b="1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b="1" dirty="0"/>
              <a:t>Art. 1033:</a:t>
            </a:r>
            <a:r>
              <a:rPr lang="pt-BR" sz="2400" dirty="0"/>
              <a:t> STF entende que é infraconstitucional</a:t>
            </a:r>
            <a:endParaRPr lang="pt-BR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b="1" dirty="0"/>
              <a:t>Art. 1034:</a:t>
            </a:r>
            <a:r>
              <a:rPr lang="pt-BR" sz="2400" dirty="0"/>
              <a:t> admitido, julga o “processo” aplicando o direito</a:t>
            </a:r>
            <a:endParaRPr lang="pt-BR" sz="2400" b="1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Súmula 456 STF e o processo legislativo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</a:t>
            </a:r>
            <a:r>
              <a:rPr lang="pt-BR" sz="2400" dirty="0"/>
              <a:t>feito translativo de RE e de REsp </a:t>
            </a:r>
            <a:r>
              <a:rPr lang="pt-BR" sz="2400" b="1" dirty="0"/>
              <a:t>(?)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61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Repercussão Geral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29" y="692696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Art. 1035, </a:t>
            </a:r>
            <a:r>
              <a:rPr lang="pt-BR" sz="2800" b="1" i="1" dirty="0"/>
              <a:t>caput</a:t>
            </a:r>
            <a:r>
              <a:rPr lang="pt-BR" sz="2800" b="1" dirty="0"/>
              <a:t>: RE e RG – art. 102, § 3º, CF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1º: </a:t>
            </a:r>
            <a:r>
              <a:rPr lang="pt-BR" sz="2800" dirty="0"/>
              <a:t>“questões relevantes do ponto de vista econômico, político, social ou jurídico que ultrapassem os interesses subjetivos do processo”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2º:</a:t>
            </a:r>
            <a:r>
              <a:rPr lang="pt-BR" sz="2800" dirty="0"/>
              <a:t> competência </a:t>
            </a:r>
            <a:r>
              <a:rPr lang="pt-BR" sz="2800" i="1" dirty="0"/>
              <a:t>exclusiva</a:t>
            </a:r>
            <a:r>
              <a:rPr lang="pt-BR" sz="2800" dirty="0"/>
              <a:t> do STF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3º:</a:t>
            </a:r>
            <a:r>
              <a:rPr lang="pt-BR" sz="2800" dirty="0"/>
              <a:t> presunção de RG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Contrariar súmula ou jurisprudência dominante do STF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Acórdão tiver sido proferido em casos repetitivos (revogado). Mas: art. 987, § 1º.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Inconstitucionalidade de tratado ou lei federal nos termos do 97 CF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4º:</a:t>
            </a:r>
            <a:r>
              <a:rPr lang="pt-BR" sz="2800" dirty="0"/>
              <a:t> oitiva de terceiros (</a:t>
            </a:r>
            <a:r>
              <a:rPr lang="pt-BR" sz="2800" i="1" dirty="0"/>
              <a:t>amicus curiae</a:t>
            </a:r>
            <a:r>
              <a:rPr lang="pt-BR" sz="2800" dirty="0"/>
              <a:t>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251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e Repercussão Geral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764704"/>
            <a:ext cx="9151429" cy="5632576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5º: </a:t>
            </a:r>
            <a:r>
              <a:rPr lang="pt-BR" sz="2800" dirty="0"/>
              <a:t>reconhecida a RG, suspensão dos processos individuais e coletivos em todo o território nacional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6º:</a:t>
            </a:r>
            <a:r>
              <a:rPr lang="pt-BR" sz="2800" dirty="0"/>
              <a:t> pedido de exclusão da decisão de sobrestamento de RE for intempestivo. Recorrido tem 5 dias para se manifestar.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7º:</a:t>
            </a:r>
            <a:r>
              <a:rPr lang="pt-BR" sz="2800" dirty="0"/>
              <a:t> cabimento do AGRAVO INTERNO (art. 1.021) quando </a:t>
            </a:r>
            <a:r>
              <a:rPr lang="pt-BR" sz="2800" i="1" dirty="0"/>
              <a:t>indeferir</a:t>
            </a:r>
            <a:r>
              <a:rPr lang="pt-BR" sz="2800" dirty="0"/>
              <a:t> requerimento do § 6º ou quando aplicar entendimento firmado em RG ou julgamento de recursos repetitivos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§ 8º:</a:t>
            </a:r>
            <a:r>
              <a:rPr lang="pt-BR" sz="2800" dirty="0"/>
              <a:t> negada RG, negativa de seguimento aos RE sobrestados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59925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</TotalTime>
  <Words>1809</Words>
  <Application>Microsoft Office PowerPoint</Application>
  <PresentationFormat>Apresentação na tela (4:3)</PresentationFormat>
  <Paragraphs>166</Paragraphs>
  <Slides>23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Helvetica Light</vt:lpstr>
      <vt:lpstr>Wingdings</vt:lpstr>
      <vt:lpstr>Design padrão</vt:lpstr>
      <vt:lpstr>RE, REsp e Reclamação</vt:lpstr>
      <vt:lpstr>RE e RESP na CF (1) </vt:lpstr>
      <vt:lpstr>RE e RESP na CF (2) </vt:lpstr>
      <vt:lpstr>RE e REsp no CPC (1)</vt:lpstr>
      <vt:lpstr>RE e REsp no CPC (2)</vt:lpstr>
      <vt:lpstr>RE e REsp no CPC (3)</vt:lpstr>
      <vt:lpstr>RE e REsp no CPC (4)</vt:lpstr>
      <vt:lpstr>RE e Repercussão Geral (1)</vt:lpstr>
      <vt:lpstr>RE e Repercussão Geral (2)</vt:lpstr>
      <vt:lpstr>RE e Repercussão Geral (3) </vt:lpstr>
      <vt:lpstr>RE e REsp repetitivos (1)</vt:lpstr>
      <vt:lpstr>RE e REsp repetitivos (2)</vt:lpstr>
      <vt:lpstr>RE e REsp repetitivos (3)</vt:lpstr>
      <vt:lpstr>RE e REsp repetitivos (4) </vt:lpstr>
      <vt:lpstr>RE e REsp repetitivos (5)</vt:lpstr>
      <vt:lpstr>Agravo em RE e em REsp (1)</vt:lpstr>
      <vt:lpstr>Agravo em RE e em REsp (2)</vt:lpstr>
      <vt:lpstr> Reclamação (1) </vt:lpstr>
      <vt:lpstr> Reclamação (2) </vt:lpstr>
      <vt:lpstr> Reclamação (3)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246</cp:revision>
  <cp:lastPrinted>2016-08-08T16:46:08Z</cp:lastPrinted>
  <dcterms:created xsi:type="dcterms:W3CDTF">2007-03-23T14:32:10Z</dcterms:created>
  <dcterms:modified xsi:type="dcterms:W3CDTF">2018-08-14T18:31:52Z</dcterms:modified>
</cp:coreProperties>
</file>