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8" r:id="rId2"/>
    <p:sldId id="365" r:id="rId3"/>
    <p:sldId id="282" r:id="rId4"/>
    <p:sldId id="378" r:id="rId5"/>
    <p:sldId id="295" r:id="rId6"/>
    <p:sldId id="335" r:id="rId7"/>
    <p:sldId id="312" r:id="rId8"/>
    <p:sldId id="328" r:id="rId9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18/04/2018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18/04/2018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559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25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2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pt-BR" sz="3600" b="1" dirty="0">
                <a:solidFill>
                  <a:srgbClr val="C00000"/>
                </a:solidFill>
              </a:rPr>
              <a:t>O CPC INTERPRETADO E APLICADO À LUZ DA CONSTITUIÇÃO FEDERAL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200" b="1" i="1" dirty="0">
                <a:solidFill>
                  <a:srgbClr val="C00000"/>
                </a:solidFill>
              </a:rPr>
              <a:t>possibilidade e limites</a:t>
            </a:r>
            <a:endParaRPr lang="pt-BR" sz="2800" b="1" i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463828" y="2924944"/>
            <a:ext cx="820891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002060"/>
                </a:solidFill>
              </a:rPr>
              <a:t>OABSP</a:t>
            </a:r>
          </a:p>
          <a:p>
            <a:pPr algn="ctr" eaLnBrk="1" hangingPunct="1"/>
            <a:r>
              <a:rPr lang="en-US" altLang="pt-BR" sz="2400" b="1" dirty="0">
                <a:solidFill>
                  <a:srgbClr val="002060"/>
                </a:solidFill>
              </a:rPr>
              <a:t>São Paulo</a:t>
            </a:r>
            <a:r>
              <a:rPr lang="pt-BR" altLang="pt-BR" sz="2400" b="1" dirty="0">
                <a:solidFill>
                  <a:srgbClr val="002060"/>
                </a:solidFill>
              </a:rPr>
              <a:t>, SP, 20 de abril de 2018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eaLnBrk="1" hangingPunct="1"/>
            <a:endParaRPr lang="pt-BR" altLang="pt-BR" sz="2800" b="1" dirty="0"/>
          </a:p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66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</a:rPr>
              <a:t>Modelo constitucional do 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direito processual civil (1)</a:t>
            </a:r>
            <a:br>
              <a:rPr lang="pt-BR" sz="3200" dirty="0">
                <a:solidFill>
                  <a:srgbClr val="FF0000"/>
                </a:solidFill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60" y="1228768"/>
            <a:ext cx="9139467" cy="5408576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1º CPC</a:t>
            </a:r>
            <a:r>
              <a:rPr lang="pt-BR" sz="2800" dirty="0"/>
              <a:t>: O processo civil será </a:t>
            </a:r>
            <a:r>
              <a:rPr lang="pt-BR" sz="2800" b="1" dirty="0"/>
              <a:t>ordenado</a:t>
            </a:r>
            <a:r>
              <a:rPr lang="pt-BR" sz="2800" dirty="0"/>
              <a:t>, </a:t>
            </a:r>
            <a:r>
              <a:rPr lang="pt-BR" sz="2800" b="1" dirty="0"/>
              <a:t>disciplinado</a:t>
            </a:r>
            <a:r>
              <a:rPr lang="pt-BR" sz="2800" dirty="0"/>
              <a:t> e </a:t>
            </a:r>
            <a:r>
              <a:rPr lang="pt-BR" sz="2800" b="1" dirty="0"/>
              <a:t>interpretado</a:t>
            </a:r>
            <a:r>
              <a:rPr lang="pt-BR" sz="2800" dirty="0"/>
              <a:t> conforme os valores e as normas fundamentais estabelecidos na Constituição da República Federativa do Brasil, observando-se as disposições deste Código.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Uma (mera) proposta/opção metodológica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 marL="1200150" lvl="1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O Projeto da Câmara e seus significados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Couture (1946), Liebman (1952) Frederico Marques (1952), Grinover (1973), Andolina/Vignera (1990)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457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51429" cy="108076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Modelo constitucional do 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direito processual civil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7" y="118080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Alcance e aplicações: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Princípios constitucionais do direito processual civil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Organização judiciária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Funções essenciais à Administração da Justiça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Procedimentos jurisdicionais constitucionalmente diferenciados</a:t>
            </a:r>
            <a:endParaRPr lang="pt-BR" sz="28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Parafraseando Cappelletti: “O </a:t>
            </a:r>
            <a:r>
              <a:rPr lang="pt-BR" sz="2800" i="1" dirty="0"/>
              <a:t>modelo constitucional do direito processual civil </a:t>
            </a:r>
            <a:r>
              <a:rPr lang="pt-BR" sz="2800" dirty="0"/>
              <a:t>como </a:t>
            </a:r>
            <a:r>
              <a:rPr lang="pt-BR" sz="2800" b="1" dirty="0"/>
              <a:t>programa de reforma</a:t>
            </a:r>
            <a:r>
              <a:rPr lang="pt-BR" sz="2800" dirty="0"/>
              <a:t> e </a:t>
            </a:r>
            <a:r>
              <a:rPr lang="pt-BR" sz="2800" b="1" dirty="0"/>
              <a:t>como método de pensamento</a:t>
            </a:r>
            <a:r>
              <a:rPr lang="pt-BR" sz="2800" dirty="0"/>
              <a:t> do Direito Processual Civil vigente”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07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112474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>
                <a:solidFill>
                  <a:srgbClr val="C00000"/>
                </a:solidFill>
              </a:rPr>
              <a:t>Princípios constitucionais</a:t>
            </a:r>
            <a:br>
              <a:rPr lang="pt-BR" sz="3600" dirty="0">
                <a:solidFill>
                  <a:srgbClr val="C00000"/>
                </a:solidFill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78" y="1124744"/>
            <a:ext cx="9139467" cy="5445516"/>
          </a:xfrm>
        </p:spPr>
        <p:txBody>
          <a:bodyPr>
            <a:normAutofit lnSpcReduction="10000"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/>
              <a:t>Princípios-síntese: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Acesso à Justiça (art. 5º XXXV CF + art. 3º CPC)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Devido processo </a:t>
            </a:r>
            <a:r>
              <a:rPr lang="pt-BR" sz="2400" i="1" dirty="0"/>
              <a:t>constitucional</a:t>
            </a:r>
            <a:r>
              <a:rPr lang="pt-BR" sz="2400" dirty="0"/>
              <a:t> (art. 5º LIV CF)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Efetividade do direito pelo e no processo (art. 5º XXXV CF + art. 4º CPC)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4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Espelho dos princípios constitucionais no CPC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Contraditório (art. 5º LV CF + arts. 9º e 10 CPC)</a:t>
            </a:r>
          </a:p>
          <a:p>
            <a:pPr marL="1485900" lvl="2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Cooperação (art. 5º LV CF + art. 6º CPC)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Motivação (art. 93 IX e X CF + arts. 11 e 489 §§ 1º e 2º CPC) 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Duração razoável do processo (eficiência processual) </a:t>
            </a:r>
          </a:p>
          <a:p>
            <a:pPr lvl="1" indent="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None/>
            </a:pPr>
            <a:r>
              <a:rPr lang="pt-BR" sz="2400" dirty="0"/>
              <a:t>    (art. 5º LXXVIII CF  + art. 4º CPC)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None/>
            </a:pPr>
            <a:endParaRPr lang="pt-BR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10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-2768"/>
            <a:ext cx="9136571" cy="83948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Propostas</a:t>
            </a:r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836712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Análise de inconstitucionalidades </a:t>
            </a:r>
            <a:r>
              <a:rPr lang="en-US" sz="2400" i="1" u="sng" dirty="0"/>
              <a:t>formais</a:t>
            </a:r>
            <a:r>
              <a:rPr lang="en-US" sz="2400" dirty="0"/>
              <a:t>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Vícios de processo legislativo (art. 65 par ún CF)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O “limbo revisional”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Vícios de iniciativa (85 § 19)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Processo e procedimento (arts. 22 I </a:t>
            </a:r>
            <a:r>
              <a:rPr lang="en-US" sz="2200" i="1" dirty="0">
                <a:solidFill>
                  <a:srgbClr val="FF0000"/>
                </a:solidFill>
              </a:rPr>
              <a:t>x</a:t>
            </a:r>
            <a:r>
              <a:rPr lang="en-US" sz="2200" dirty="0"/>
              <a:t> 24 XI CF)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Análise de inconstitucionalidades </a:t>
            </a:r>
            <a:r>
              <a:rPr lang="en-US" sz="2400" i="1" u="sng" dirty="0"/>
              <a:t>substanciais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Efeitos “vinculantes” das decisões (947 § 3º)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Vedação da tutela provisória (1059)</a:t>
            </a:r>
          </a:p>
          <a:p>
            <a:pPr marL="342900" lvl="1" indent="-342900">
              <a:spcBef>
                <a:spcPts val="100"/>
              </a:spcBef>
              <a:spcAft>
                <a:spcPts val="1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ADI 5492 (RJ); </a:t>
            </a:r>
            <a:r>
              <a:rPr lang="en-US" sz="2400" dirty="0"/>
              <a:t>ADI 5534 (PA) e ADI 5737 (DF)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Nova postura do processualista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“Filtragem constitucional”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Interpretação (art. 8º) e </a:t>
            </a:r>
            <a:r>
              <a:rPr lang="en-US" sz="2000" i="1" dirty="0"/>
              <a:t>motivação </a:t>
            </a:r>
            <a:r>
              <a:rPr lang="en-US" sz="2000" dirty="0"/>
              <a:t>(art. 489)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Revisitação dos “institutos fundamentais do direito processual civil”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 ênfase na tutela jurisdicional: o </a:t>
            </a:r>
            <a:r>
              <a:rPr lang="en-US" sz="2000" i="1" dirty="0">
                <a:solidFill>
                  <a:srgbClr val="FF0000"/>
                </a:solidFill>
              </a:rPr>
              <a:t>neoconcretismo</a:t>
            </a:r>
            <a:endParaRPr lang="en-US" sz="2000" dirty="0"/>
          </a:p>
          <a:p>
            <a:pPr marL="742950" lvl="2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200" i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38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" y="0"/>
            <a:ext cx="9144000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Reflexão final 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79512" y="1170123"/>
            <a:ext cx="8784976" cy="321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eaLnBrk="1" hangingPunct="1">
              <a:spcBef>
                <a:spcPts val="600"/>
              </a:spcBef>
              <a:spcAft>
                <a:spcPts val="6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altLang="pt-BR" sz="2900" dirty="0"/>
              <a:t> “A partir da nova perspectiva pós-constitucional, o problema do processo não se limita apenas ao seu ‘</a:t>
            </a:r>
            <a:r>
              <a:rPr lang="pt-BR" altLang="pt-BR" sz="2900" b="1" dirty="0"/>
              <a:t>ser</a:t>
            </a:r>
            <a:r>
              <a:rPr lang="pt-BR" altLang="pt-BR" sz="2900" dirty="0"/>
              <a:t>’, é dizer à sua </a:t>
            </a:r>
            <a:r>
              <a:rPr lang="pt-BR" altLang="pt-BR" sz="2900" i="1" dirty="0"/>
              <a:t>concreta organização de acordo com as leis processuais</a:t>
            </a:r>
            <a:r>
              <a:rPr lang="pt-BR" altLang="pt-BR" sz="2900" dirty="0"/>
              <a:t>, mas também ao seu ‘</a:t>
            </a:r>
            <a:r>
              <a:rPr lang="pt-BR" altLang="pt-BR" sz="2900" b="1" dirty="0"/>
              <a:t>dever-ser</a:t>
            </a:r>
            <a:r>
              <a:rPr lang="pt-BR" altLang="pt-BR" sz="2900" dirty="0"/>
              <a:t>’, ou seja à </a:t>
            </a:r>
            <a:r>
              <a:rPr lang="pt-BR" altLang="pt-BR" sz="2900" i="1" dirty="0"/>
              <a:t>conformidade de sua disciplina positiva com as previsões constitucionais</a:t>
            </a:r>
            <a:r>
              <a:rPr lang="pt-BR" altLang="pt-BR" sz="2900" dirty="0"/>
              <a:t>” </a:t>
            </a:r>
            <a:r>
              <a:rPr lang="pt-BR" altLang="pt-BR" sz="2900" dirty="0">
                <a:solidFill>
                  <a:srgbClr val="FF0000"/>
                </a:solidFill>
              </a:rPr>
              <a:t>(Andolina e Vignera)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496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59356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" y="874202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B84DA83-6793-4581-AED6-3695FE0A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481" y="1442107"/>
            <a:ext cx="2812028" cy="4244355"/>
          </a:xfrm>
          <a:prstGeom prst="rect">
            <a:avLst/>
          </a:prstGeom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114" y="205525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499</Words>
  <Application>Microsoft Office PowerPoint</Application>
  <PresentationFormat>Apresentação na tela (4:3)</PresentationFormat>
  <Paragraphs>57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Light</vt:lpstr>
      <vt:lpstr>Wingdings</vt:lpstr>
      <vt:lpstr>Design padrão</vt:lpstr>
      <vt:lpstr>O CPC INTERPRETADO E APLICADO À LUZ DA CONSTITUIÇÃO FEDERAL possibilidade e limites</vt:lpstr>
      <vt:lpstr> Modelo constitucional do  direito processual civil (1) </vt:lpstr>
      <vt:lpstr>Modelo constitucional do  direito processual civil (2)</vt:lpstr>
      <vt:lpstr> Princípios constitucionais </vt:lpstr>
      <vt:lpstr>Propostas</vt:lpstr>
      <vt:lpstr>Reflexão final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158</cp:revision>
  <cp:lastPrinted>2016-08-01T17:11:41Z</cp:lastPrinted>
  <dcterms:created xsi:type="dcterms:W3CDTF">2007-03-23T14:32:10Z</dcterms:created>
  <dcterms:modified xsi:type="dcterms:W3CDTF">2018-04-19T00:35:28Z</dcterms:modified>
</cp:coreProperties>
</file>