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0" r:id="rId2"/>
    <p:sldId id="304" r:id="rId3"/>
    <p:sldId id="352" r:id="rId4"/>
    <p:sldId id="354" r:id="rId5"/>
    <p:sldId id="353" r:id="rId6"/>
    <p:sldId id="355" r:id="rId7"/>
    <p:sldId id="311" r:id="rId8"/>
    <p:sldId id="312" r:id="rId9"/>
    <p:sldId id="322" r:id="rId10"/>
    <p:sldId id="313" r:id="rId11"/>
    <p:sldId id="314" r:id="rId12"/>
    <p:sldId id="323" r:id="rId13"/>
    <p:sldId id="315" r:id="rId14"/>
    <p:sldId id="325" r:id="rId15"/>
    <p:sldId id="316" r:id="rId16"/>
    <p:sldId id="324" r:id="rId17"/>
    <p:sldId id="317" r:id="rId18"/>
    <p:sldId id="326" r:id="rId19"/>
    <p:sldId id="318" r:id="rId20"/>
    <p:sldId id="319" r:id="rId21"/>
    <p:sldId id="320" r:id="rId22"/>
    <p:sldId id="356" r:id="rId23"/>
    <p:sldId id="321" r:id="rId24"/>
    <p:sldId id="350" r:id="rId25"/>
    <p:sldId id="351" r:id="rId26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30/08/2018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30/08/2018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51" y="3289"/>
            <a:ext cx="9143999" cy="145716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ESPECIAIS 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CPC 2015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755576" y="1872444"/>
            <a:ext cx="77048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</a:rPr>
              <a:t>FUNDAÇÃO ESCOLA SUPERIOR DO </a:t>
            </a: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</a:rPr>
              <a:t>MINISTÉRIO PÚBLICO DE MATO GROSSO</a:t>
            </a:r>
            <a:endParaRPr lang="en-US" altLang="pt-BR" sz="2000" b="1" dirty="0">
              <a:solidFill>
                <a:srgbClr val="FF0000"/>
              </a:solidFill>
            </a:endParaRPr>
          </a:p>
          <a:p>
            <a:pPr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chemeClr val="accent2"/>
                </a:solidFill>
              </a:rPr>
              <a:t>Cassio Scarpinella Bueno</a:t>
            </a:r>
          </a:p>
          <a:p>
            <a:pPr algn="ctr" eaLnBrk="1" hangingPunct="1"/>
            <a:r>
              <a:rPr lang="pt-BR" altLang="pt-BR" sz="2000" b="1" dirty="0">
                <a:solidFill>
                  <a:schemeClr val="accent2"/>
                </a:solidFill>
              </a:rPr>
              <a:t>Cuiabá, MT, 31 de agosto e 1º de setembro de 2018</a:t>
            </a:r>
          </a:p>
          <a:p>
            <a:pPr algn="ctr" eaLnBrk="1" hangingPunct="1"/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(3)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Inventário e partilha (610 a 673)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Extrajudicial (610 §§ 1º e 2º)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As “vias </a:t>
            </a:r>
            <a:r>
              <a:rPr lang="pt-BR" sz="2000" i="1" dirty="0"/>
              <a:t>ordinárias</a:t>
            </a:r>
            <a:r>
              <a:rPr lang="pt-BR" sz="2000" dirty="0"/>
              <a:t>” (612; 627 § 3º; 628 § 2º; 641 § 2º e 643)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Declarações mediante petição (620 § 2º)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Antecipação de uso e fruição de bens (647 par. ún.)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Regras da partilha (648)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Bens insuscetíveis de cômoda divisão (649)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Nascituro (650)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P</a:t>
            </a:r>
            <a:r>
              <a:rPr lang="pt-BR" sz="2000" dirty="0"/>
              <a:t>artilha (651)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Enunciado 52 I JDPC CJF: Na organização do esboço da partilha tratada pelo art. 651 do CPC, deve-se incluir a meação do companheiro.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499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(4)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Embargos de terceiro (674 a 681)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Legitimidade ativa (674 § 2º) – Incidente de Desconsideração (III)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Prazo (675). Mas: 792 § 4º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Legitimado passivo (677 § 4º)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Suspensão das medidas constritivas + manutenção ou reintegração de posse (678)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Julgamento (681)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Limites </a:t>
            </a:r>
            <a:r>
              <a:rPr lang="pt-BR" sz="1800" i="1" dirty="0"/>
              <a:t>objetivos</a:t>
            </a:r>
            <a:r>
              <a:rPr lang="pt-BR" sz="1800" dirty="0"/>
              <a:t> da coisa julgada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Enunciado 53 I JDPC CJF: Para o reconhecimento definitivo do domínio ou da posse do terceiro embargante (art. 681 do CPC), é necessária a presença, no polo passivo dos embargos, do réu ou do executado a quem se impute a titularidade desse domínio ou dessa posse no processo principal.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343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(5)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Oposição (682 a 686)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Habilitação (687 a 692)</a:t>
            </a:r>
          </a:p>
          <a:p>
            <a:pPr marL="742950" lvl="2" indent="-342900">
              <a:buClr>
                <a:srgbClr val="AF7B47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Enunciado 54 I JDPC CJF: Estando o processo em grau de recurso, o requerimento de habilitação far-se-á de acordo com o Regimento Interno do respectivo tribunal (art. 687 do CPC).</a:t>
            </a:r>
          </a:p>
          <a:p>
            <a:pPr marL="742950" lvl="2" indent="-342900">
              <a:buClr>
                <a:srgbClr val="AF7B47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</a:t>
            </a:r>
            <a:r>
              <a:rPr lang="pt-BR" sz="2000" dirty="0"/>
              <a:t>nunciado 55 I JDPC CJF: É cabível apelação contra sentença proferida no procedimento especial de habilitação (arts. 687 a 692 do CPC).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Ações de família (693 a 699)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Alcance: processos contenciosos de divórcio, separação, reconhecimento e extinção de união estável, guarda, visitação e filiação (693)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Ênfase na mediação (694 e 696)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Cita sem entrega de contrafé (695)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366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(6)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monitória (700 a 702)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Qualquer modalidade obrigacional (700 I a III)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Prova escrita = oral documentada como 381 (700 § 1º)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Falta de higidez da prova (700 § 5º)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Contra a Fazenda (700 § 6º)</a:t>
            </a:r>
          </a:p>
          <a:p>
            <a:pPr marL="1657350" lvl="4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sz="1800" dirty="0"/>
              <a:t>Reexame necessário (701  5º)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Mandado monitório para cumprir em 15 dias. Honorários de 5% (701)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Rescisória da decisão de “conversão” do mandado (701 § 3º)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Moratória (701 § 5º)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Embargos (702)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Independem de prévia garantia (702 caput)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Efeito suspensivo (702 § 4º)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Reconvenção (702 § 6º)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Apelação (702 § 9º)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195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(7)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Homologação do penhor legal (703 a 706)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Extrajudicial (703 §§ 2º a 4º)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Regulação de avaria grossa (707 a 711)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Restauração de autos (712 a 718)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634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96" y="0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Jurisdição voluntária (1)</a:t>
            </a:r>
            <a:b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Disposições gerais (719 a 725)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Expedição de alvará judicial (725 VII)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Homologação de autocomposição extrajudicial (725 VIII)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Enunciado 56 I JDPC CJF: </a:t>
            </a:r>
            <a:r>
              <a:rPr lang="pt-BR" sz="2000" dirty="0"/>
              <a:t>A legitimidade conferida à Defensoria Pública pelo art. 720 do CPC compreende as hipóteses de jurisdição voluntária previstas na legislação extravagante, notadamente no Estatuto da Criança e do Adolescente.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Notificação e interpelação (726 a 729)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Alienação judicial (730)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Divórcio, separação, extinção consensual de união estável e alteração do regime de bens do matrimônio (731 a 734)</a:t>
            </a:r>
          </a:p>
          <a:p>
            <a:pPr marL="0" lvl="1" indent="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None/>
            </a:pP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962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96" y="0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Jurisdição voluntária (2)</a:t>
            </a:r>
            <a:b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Testamento e codicilo (735 a 737)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rgbClr val="AD6751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</a:t>
            </a:r>
            <a:r>
              <a:rPr lang="pt-BR" sz="2000" dirty="0"/>
              <a:t>nunciado 51 I JDPC-CJF: Havendo registro judicial ou autorização expressa do juízo sucessório competente, nos autos do procedimento de abertura, registro e cumprimento de testamento, sendo todos os interessados capazes e concordes, poderão ser feitos o inventário e a partilha por escritura pública.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Herança jacente (738 a 743)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Bens dos ausentes (744 e 745)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Editais no site do Tribunal e pelo portal do CNJ (745 </a:t>
            </a:r>
            <a:r>
              <a:rPr lang="pt-BR" sz="2000" i="1" dirty="0"/>
              <a:t>caput</a:t>
            </a:r>
            <a:r>
              <a:rPr lang="pt-BR" sz="2000" dirty="0"/>
              <a:t>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Coisas vagas (746)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Editais no site do Tribunal e pelo portal do CNJ (745 </a:t>
            </a:r>
            <a:r>
              <a:rPr lang="pt-BR" sz="2000" i="1" dirty="0"/>
              <a:t>caput</a:t>
            </a:r>
            <a:r>
              <a:rPr lang="pt-BR" sz="2000" dirty="0"/>
              <a:t>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535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Jurisdição voluntária (3)</a:t>
            </a: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Interdição (747 a 758 e 1072 II </a:t>
            </a:r>
            <a:r>
              <a:rPr lang="pt-BR" sz="2400" b="1" dirty="0">
                <a:solidFill>
                  <a:srgbClr val="FF0000"/>
                </a:solidFill>
              </a:rPr>
              <a:t>+</a:t>
            </a:r>
            <a:r>
              <a:rPr lang="pt-BR" sz="2400" dirty="0"/>
              <a:t> Lei n. 13.146/2015 – Estatuto da Pessoa com Deficiência)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Legitimidade da entidade que abriga o interditando (747 III)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Laudo médico com a inicial (750)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Oitiva com especialistas e recursos tecnológicos (751 §§ 2º e 3º)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Parentes como assistentes (752 § 3º)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Disciplina da sentença levando em consideração as particularidades do interditando (755)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Curador e incapaz (757)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Curador e desenvolvimento do interdito (758)</a:t>
            </a:r>
            <a:endParaRPr lang="en-US" sz="2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9304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Jurisdição voluntária (4)</a:t>
            </a: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Disposições comuns à tutela e à curatela (759 a 763)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Enunciado 57 I JPC CJF: Todos os legitimados a promover a curatela, cujo rol deve incluir o próprio sujeito a ser curatelado, também o são para realizar o pedido do seu levantamento.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Organização e fiscalização das fundações (764 e 765)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764 § 2º e a Lei 13.151/2015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Extinção da fundação quando </a:t>
            </a:r>
            <a:r>
              <a:rPr lang="pt-BR" sz="2000" i="1" dirty="0"/>
              <a:t>inútil</a:t>
            </a:r>
            <a:r>
              <a:rPr lang="pt-BR" sz="2000" dirty="0"/>
              <a:t> sua finalidade (765 + 69 CC)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Ratificação dos protestos marítimos e processos testemunháveis formados a bordo (766 a 770) </a:t>
            </a:r>
          </a:p>
          <a:p>
            <a:pPr marL="0" lvl="1" indent="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None/>
            </a:pPr>
            <a:endParaRPr lang="pt-BR" sz="2200" dirty="0"/>
          </a:p>
          <a:p>
            <a:pPr marL="0" indent="0">
              <a:spcBef>
                <a:spcPts val="150"/>
              </a:spcBef>
              <a:spcAft>
                <a:spcPts val="15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076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 sumário</a:t>
            </a: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1046 § 1º: aplicação CPC de 1973 até sentença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Fase recursal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  <a:endParaRPr lang="pt-BR" sz="2000" dirty="0"/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Cumprimento de sentença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  <a:endParaRPr lang="pt-BR" sz="2000" dirty="0"/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Tutela provisória e sua efetivação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1049, par. ún.: “Na hipótese de a lei remeter ao procedimento sumário, será observado o procedimento comum previsto neste Código, com as modificações previstas na própria lei especial, se houver”.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Enunciado 570 FPPC: “As ações revisionais de aluguel ajuizadas após a entrada em vigor do Código de Processo Civil deverão tramitar pelo procedimento comum, aplicando-se, com as adaptações procedimentais que se façam necessárias, as disposições dos artigos 68 a 70 da Lei 8.245/1991”.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1063 e competência dos Juizados Especiais Cíveis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000" dirty="0"/>
          </a:p>
          <a:p>
            <a:pPr marL="0" lvl="1" indent="0">
              <a:buClr>
                <a:srgbClr val="C00000"/>
              </a:buClr>
              <a:buNone/>
            </a:pPr>
            <a:endParaRPr lang="pt-BR" sz="22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67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 (1)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45" y="988704"/>
            <a:ext cx="9049855" cy="5272536"/>
          </a:xfrm>
        </p:spPr>
        <p:txBody>
          <a:bodyPr/>
          <a:lstStyle/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O “modelo constitucional do direito processual civil”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Princípios constitucionais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Organização judiciária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Funções essenciais à administração da Justiça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Procedimentos jurisdicionais constitucionalmente diferenciados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Normas de concretização do direito processual civil</a:t>
            </a:r>
          </a:p>
          <a:p>
            <a:pPr marL="1200150" lvl="3" indent="-342900">
              <a:spcBef>
                <a:spcPts val="200"/>
              </a:spcBef>
              <a:spcAft>
                <a:spcPts val="2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Competência legislativa</a:t>
            </a:r>
          </a:p>
          <a:p>
            <a:pPr marL="1657350" lvl="4" indent="-342900">
              <a:spcBef>
                <a:spcPts val="200"/>
              </a:spcBef>
              <a:spcAft>
                <a:spcPts val="200"/>
              </a:spcAft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Art. 22 I CF </a:t>
            </a:r>
            <a:r>
              <a:rPr lang="pt-BR" sz="1800" b="1" i="1" dirty="0">
                <a:solidFill>
                  <a:srgbClr val="FF0000"/>
                </a:solidFill>
              </a:rPr>
              <a:t>x</a:t>
            </a:r>
            <a:r>
              <a:rPr lang="pt-BR" sz="1800" dirty="0"/>
              <a:t> art. 24 XI CF</a:t>
            </a: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Acientificidade do trato no CPC de 1973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Procedimentos especiais de jurisdição </a:t>
            </a:r>
            <a:r>
              <a:rPr lang="pt-BR" sz="2200" i="1" dirty="0"/>
              <a:t>contenciosa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Procedimentos especiais de jurisdição </a:t>
            </a:r>
            <a:r>
              <a:rPr lang="pt-BR" sz="2200" i="1" dirty="0"/>
              <a:t>voluntária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Procedimentos </a:t>
            </a:r>
            <a:r>
              <a:rPr lang="pt-BR" sz="2200" i="1" dirty="0"/>
              <a:t>cautelares</a:t>
            </a:r>
            <a:r>
              <a:rPr lang="pt-BR" sz="2200" dirty="0"/>
              <a:t> específicos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1000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não preservados (1)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de depósito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311 III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Anulação e substituição de título ao portador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Arts. 908 e 909 CC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Prestação de contas por quem tem direito de prestá-las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Nunciação de obra nova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Usucapião de terras particulares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246 § 3º e art. 259 § 1º (“processo edital”)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Usucapião extrajudicial (art. 1071 e art. 216-A da LRP)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M</a:t>
            </a:r>
            <a:r>
              <a:rPr lang="pt-BR" sz="1800" dirty="0"/>
              <a:t>odificações da Lei n. 13.465/2017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21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não preservados (2)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Vendas a crédito com reserva de domínio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Arts. 521 a 528 CC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Especialização da hipoteca legal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Arts. 1489 e 1491 CC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Posse em nome do nascituro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650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Arbitragem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Lei n. 9.307/1996 + Lei n. 13.129/2015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1061 e nulidade em sede de impugnação</a:t>
            </a:r>
          </a:p>
          <a:p>
            <a:pPr marL="1200150" lvl="3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Art. 33 § 2º da Lei n. 9.307/1996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0254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Leis extravagantes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50706"/>
            <a:ext cx="9151429" cy="5446574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CPC de 2015 e procedimentos especiais das leis extravagantes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Execução fiscal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Mandado de segurança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Locação de imóveis urbanos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Lei de alimentos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Juizados Especiais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0944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9144000" cy="95070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A4161730-1347-4D1D-AC47-FE579E4CF6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950707"/>
            <a:ext cx="285123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777C8AA3-40AF-48F2-A52B-93CC083C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98" y="1354507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838171A6-7143-4B0D-8E37-CE634DDD4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97111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EE797961-2987-45C8-AD6E-56942812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3006309"/>
            <a:ext cx="267659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2F56D499-0BBD-49B0-BDFA-9F27CFB26DA1}"/>
              </a:ext>
            </a:extLst>
          </p:cNvPr>
          <p:cNvSpPr/>
          <p:nvPr/>
        </p:nvSpPr>
        <p:spPr>
          <a:xfrm>
            <a:off x="-101995" y="5253495"/>
            <a:ext cx="6561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3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3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3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99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39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 (2)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45" y="988704"/>
            <a:ext cx="9049855" cy="5272536"/>
          </a:xfrm>
        </p:spPr>
        <p:txBody>
          <a:bodyPr/>
          <a:lstStyle/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 CPC de 2015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Notas do processo legislativo</a:t>
            </a: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Organização estrutural do CPC de 2015 em contraste com o CPC de 1973</a:t>
            </a:r>
            <a:endParaRPr lang="pt-BR" sz="2600" dirty="0"/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 nomenclatura empregada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Ação de </a:t>
            </a:r>
            <a:r>
              <a:rPr lang="pt-BR" sz="2200" dirty="0">
                <a:solidFill>
                  <a:srgbClr val="C00000"/>
                </a:solidFill>
              </a:rPr>
              <a:t>...</a:t>
            </a:r>
            <a:r>
              <a:rPr lang="pt-BR" sz="2200" dirty="0"/>
              <a:t> (tutela pretendida): </a:t>
            </a:r>
          </a:p>
          <a:p>
            <a:pPr marL="1200150" lvl="3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1800" i="1" dirty="0"/>
              <a:t>Sincretismo</a:t>
            </a:r>
            <a:r>
              <a:rPr lang="pt-BR" sz="1800" dirty="0"/>
              <a:t> com o direito material </a:t>
            </a:r>
            <a:r>
              <a:rPr lang="pt-BR" sz="1800" b="1" dirty="0">
                <a:solidFill>
                  <a:srgbClr val="C00000"/>
                </a:solidFill>
              </a:rPr>
              <a:t>?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Tutela jurisdictional diferenciada </a:t>
            </a:r>
            <a:r>
              <a:rPr lang="pt-BR" sz="2200" b="1" dirty="0">
                <a:solidFill>
                  <a:srgbClr val="C00000"/>
                </a:solidFill>
              </a:rPr>
              <a:t>?</a:t>
            </a:r>
            <a:endParaRPr lang="pt-BR" sz="2200" dirty="0"/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A prática e as “expressões idiomáticas”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O papel do art. 4º do CPC 2015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O</a:t>
            </a:r>
            <a:r>
              <a:rPr lang="pt-BR" sz="2200" dirty="0"/>
              <a:t> neoconcretismo</a:t>
            </a:r>
            <a:endParaRPr lang="en-US" sz="25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992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 (3)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45" y="988704"/>
            <a:ext cx="9049855" cy="5272536"/>
          </a:xfrm>
        </p:spPr>
        <p:txBody>
          <a:bodyPr/>
          <a:lstStyle/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O desgaste dos procedimentos especiais diante dos avanços do procedimento comum.</a:t>
            </a:r>
            <a:endParaRPr lang="pt-BR" sz="2600" dirty="0"/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dirty="0"/>
              <a:t>A tutela provisória</a:t>
            </a:r>
          </a:p>
          <a:p>
            <a:pPr marL="1200150" lvl="3" indent="-34290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pt-BR" dirty="0"/>
              <a:t>A propósito: a relatividade da “divisão’ entre os procedimentos cautelares específicos do CPC de 1973 e as escolhas feitas pelo CPC de 2015.</a:t>
            </a:r>
            <a:endParaRPr lang="pt-BR" sz="1800" dirty="0"/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/>
              <a:t>A propósito: a tendência de </a:t>
            </a:r>
            <a:r>
              <a:rPr lang="pt-BR" i="1" dirty="0"/>
              <a:t>descautelarização</a:t>
            </a:r>
            <a:r>
              <a:rPr lang="pt-BR" dirty="0"/>
              <a:t> do CPC de 2015</a:t>
            </a:r>
          </a:p>
          <a:p>
            <a:pPr marL="1200150" lvl="3" indent="-342900">
              <a:spcBef>
                <a:spcPts val="200"/>
              </a:spcBef>
              <a:spcAft>
                <a:spcPts val="2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t-BR" dirty="0"/>
              <a:t>Crítica ao art. 301 (arresto, sequestro, arrolamento e protesto)</a:t>
            </a:r>
            <a:endParaRPr lang="pt-BR" sz="1800" dirty="0"/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/>
              <a:t>A dilação de prazos (139 VI)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/>
              <a:t>A alteração da ordem das provas (139 VI)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121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 (4)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45" y="988704"/>
            <a:ext cx="9049855" cy="5272536"/>
          </a:xfrm>
        </p:spPr>
        <p:txBody>
          <a:bodyPr/>
          <a:lstStyle/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O art. 327 § 2º: “§ 2º. Quando, para cada pedido </a:t>
            </a:r>
            <a:r>
              <a:rPr lang="pt-BR" u="sng" dirty="0"/>
              <a:t>(não “ação”)</a:t>
            </a:r>
            <a:r>
              <a:rPr lang="pt-BR" dirty="0"/>
              <a:t>, corresponder tipo diverso de procedimento, será admitida a cumulação se o autor empregar o procedimento comum, sem prejuízo do emprego das técnicas processuais diferenciadas previstas nos procedimentos especiais a que se sujeitam um ou mais pedidos cumulados, que não forem incompatíveis com as disposições sobre o procedimento comum.”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O art. 139 IV: “Art. 139. O juiz dirigirá o processo conforme as disposições deste Código, incumbindo-lhe: (...) IV – determinar todas as medidas indutivas, coercitivas, mandamentais ou sub-rogatórias necessárias para assegurar o cumprimento de ordem judicial, inclusive nas ações que tenham por objeto prestação pecuniária.”.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87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 (5)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45" y="988704"/>
            <a:ext cx="9049855" cy="5272536"/>
          </a:xfrm>
        </p:spPr>
        <p:txBody>
          <a:bodyPr/>
          <a:lstStyle/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/>
              <a:t>Os negócios processuais sobre procedimento (art. 190) e as estipulações de “mudanças no procedimento para ajustá-lo às especificidades da causa”.</a:t>
            </a: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A relatividade da “divisão” entre jurisdição contenciosa e jurisdição voluntária. 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191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Cognição jurisdicional</a:t>
            </a: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124744"/>
            <a:ext cx="9144000" cy="5272536"/>
          </a:xfrm>
        </p:spPr>
        <p:txBody>
          <a:bodyPr/>
          <a:lstStyle/>
          <a:p>
            <a:pPr marL="342900" lvl="1" indent="-3429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Cognição na perspectiva horizontal</a:t>
            </a:r>
          </a:p>
          <a:p>
            <a:pPr marL="742950" lvl="2" indent="-342900">
              <a:spcBef>
                <a:spcPts val="700"/>
              </a:spcBef>
              <a:spcAft>
                <a:spcPts val="7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Plena </a:t>
            </a:r>
            <a:r>
              <a:rPr lang="pt-BR" sz="2200" i="1" dirty="0"/>
              <a:t>ou</a:t>
            </a:r>
            <a:r>
              <a:rPr lang="pt-BR" sz="2200" dirty="0"/>
              <a:t> parcial</a:t>
            </a:r>
            <a:endParaRPr lang="pt-BR" sz="2200" i="1" dirty="0"/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Cognição na perspectiva vertical</a:t>
            </a:r>
          </a:p>
          <a:p>
            <a:pPr marL="742950" lvl="2" indent="-342900">
              <a:spcBef>
                <a:spcPts val="700"/>
              </a:spcBef>
              <a:spcAft>
                <a:spcPts val="7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Exauriente </a:t>
            </a:r>
            <a:r>
              <a:rPr lang="pt-BR" sz="2200" i="1" dirty="0"/>
              <a:t>ou</a:t>
            </a:r>
            <a:r>
              <a:rPr lang="pt-BR" sz="2200" dirty="0"/>
              <a:t> sumária (sumaríssima)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Aplicações</a:t>
            </a:r>
          </a:p>
          <a:p>
            <a:pPr marL="0" indent="0">
              <a:spcBef>
                <a:spcPts val="700"/>
              </a:spcBef>
              <a:spcAft>
                <a:spcPts val="700"/>
              </a:spcAft>
              <a:buClr>
                <a:srgbClr val="BA977C"/>
              </a:buClr>
              <a:buNone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991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(1)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20" y="1061638"/>
            <a:ext cx="9144000" cy="5272536"/>
          </a:xfrm>
        </p:spPr>
        <p:txBody>
          <a:bodyPr/>
          <a:lstStyle/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de consignação em pagamento (539 a 549)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de exigir contas (550 a 553)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Art. 550 § 5º: interlocutória de mérito e agravável (1015 II)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Ações possessórias (554 a 568)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Citação por edital e publicidade nos casos do 554 § 1º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Litígio coletivo </a:t>
            </a:r>
            <a:r>
              <a:rPr lang="pt-BR" sz="2000" i="1" dirty="0"/>
              <a:t>após</a:t>
            </a:r>
            <a:r>
              <a:rPr lang="pt-BR" sz="2000" dirty="0"/>
              <a:t> ano e dia (565)</a:t>
            </a:r>
          </a:p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de divisão e demarcação de terras (569 a 598)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Processo fásico 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Interlocutórias ou sentenças? 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Agravo de instrumento ou apelação?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Fungibilidade recursal </a:t>
            </a:r>
            <a:r>
              <a:rPr lang="en-US" sz="1800" b="1" dirty="0">
                <a:solidFill>
                  <a:srgbClr val="FF0000"/>
                </a:solidFill>
              </a:rPr>
              <a:t>(?)</a:t>
            </a:r>
            <a:endParaRPr lang="pt-BR" sz="1800" b="1" dirty="0">
              <a:solidFill>
                <a:srgbClr val="FF0000"/>
              </a:solidFill>
            </a:endParaRP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Demarcação e divisão por escritura pública (571)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Dispensa de prova pericial se imóvel georreferenciado (573)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 marL="0" lvl="1" indent="0">
              <a:buClr>
                <a:srgbClr val="C0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46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31829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“contenciosos” (2)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50706"/>
            <a:ext cx="9144000" cy="5272536"/>
          </a:xfrm>
        </p:spPr>
        <p:txBody>
          <a:bodyPr/>
          <a:lstStyle/>
          <a:p>
            <a:pPr marL="342900" lvl="1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Ação de dissolução parcial de sociedade (599 a 609)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Objeto e legitimidade (599 e 600)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Dispensa de citação se todos os sócios o forem (601)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Indenização compensável com o valor dos haveres (602)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Concordando sobre a dissolução, passe-se à liquidação (603)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1800" dirty="0"/>
              <a:t>Sem honorários e custas proporcionais (603 § 1º)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Critérios para a liquidação (604 a 608)</a:t>
            </a:r>
          </a:p>
          <a:p>
            <a:pPr marL="74295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Pagamento (609)</a:t>
            </a:r>
          </a:p>
          <a:p>
            <a:pPr marL="400050" lvl="2" indent="0">
              <a:buClr>
                <a:schemeClr val="accent6"/>
              </a:buClr>
              <a:buNone/>
            </a:pPr>
            <a:endParaRPr lang="pt-BR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188378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1699</Words>
  <Application>Microsoft Office PowerPoint</Application>
  <PresentationFormat>Apresentação na tela (4:3)</PresentationFormat>
  <Paragraphs>210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Helvetica Light</vt:lpstr>
      <vt:lpstr>Wingdings</vt:lpstr>
      <vt:lpstr>Design padrão</vt:lpstr>
      <vt:lpstr> PROCEDIMENTOS ESPECIAIS  no CPC 2015 </vt:lpstr>
      <vt:lpstr> Considerações iniciais (1) </vt:lpstr>
      <vt:lpstr> Considerações iniciais (2) </vt:lpstr>
      <vt:lpstr> Considerações iniciais (3) </vt:lpstr>
      <vt:lpstr> Considerações iniciais (4) </vt:lpstr>
      <vt:lpstr> Considerações iniciais (5) </vt:lpstr>
      <vt:lpstr> Cognição jurisdicional </vt:lpstr>
      <vt:lpstr> Procedimentos “contenciosos” (1) </vt:lpstr>
      <vt:lpstr> Procedimentos “contenciosos” (2) </vt:lpstr>
      <vt:lpstr> Procedimentos “contenciosos” (3) </vt:lpstr>
      <vt:lpstr> Procedimentos “contenciosos” (4) </vt:lpstr>
      <vt:lpstr> Procedimentos “contenciosos” (5) </vt:lpstr>
      <vt:lpstr> Procedimentos “contenciosos” (6) </vt:lpstr>
      <vt:lpstr> Procedimentos “contenciosos” (7) </vt:lpstr>
      <vt:lpstr> Jurisdição voluntária (1) </vt:lpstr>
      <vt:lpstr> Jurisdição voluntária (2) </vt:lpstr>
      <vt:lpstr> Jurisdição voluntária (3) </vt:lpstr>
      <vt:lpstr> Jurisdição voluntária (4) </vt:lpstr>
      <vt:lpstr> Procedimento sumário </vt:lpstr>
      <vt:lpstr> Procedimentos não preservados (1) </vt:lpstr>
      <vt:lpstr> Procedimentos não preservados (2) </vt:lpstr>
      <vt:lpstr> Leis extravagantes </vt:lpstr>
      <vt:lpstr>Muito obrigado !!!!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168</cp:revision>
  <cp:lastPrinted>2017-09-14T18:51:26Z</cp:lastPrinted>
  <dcterms:created xsi:type="dcterms:W3CDTF">2007-03-23T14:32:10Z</dcterms:created>
  <dcterms:modified xsi:type="dcterms:W3CDTF">2018-08-30T17:33:24Z</dcterms:modified>
</cp:coreProperties>
</file>