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8" r:id="rId2"/>
    <p:sldId id="365" r:id="rId3"/>
    <p:sldId id="282" r:id="rId4"/>
    <p:sldId id="378" r:id="rId5"/>
    <p:sldId id="379" r:id="rId6"/>
    <p:sldId id="295" r:id="rId7"/>
    <p:sldId id="335" r:id="rId8"/>
    <p:sldId id="294" r:id="rId9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08/08/2019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08/08/2019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9559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258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64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PRINCÍPIOS CONSTITUCIONAIS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DO DIREITO PROCESSUAL CIVIL: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200" b="1" dirty="0">
                <a:solidFill>
                  <a:srgbClr val="C00000"/>
                </a:solidFill>
              </a:rPr>
              <a:t>PILARES E ESTRUTURA DO CPC</a:t>
            </a:r>
            <a:endParaRPr lang="pt-BR" sz="18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460114" y="3140968"/>
            <a:ext cx="82089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 dirty="0">
                <a:solidFill>
                  <a:srgbClr val="002060"/>
                </a:solidFill>
              </a:rPr>
              <a:t>CESUSC</a:t>
            </a:r>
          </a:p>
          <a:p>
            <a:pPr algn="ctr" eaLnBrk="1" hangingPunct="1"/>
            <a:r>
              <a:rPr lang="en-US" altLang="pt-BR" sz="2400" b="1" dirty="0">
                <a:solidFill>
                  <a:srgbClr val="002060"/>
                </a:solidFill>
              </a:rPr>
              <a:t>Florianópolis</a:t>
            </a:r>
            <a:r>
              <a:rPr lang="pt-BR" altLang="pt-BR" sz="2400" b="1" dirty="0">
                <a:solidFill>
                  <a:srgbClr val="002060"/>
                </a:solidFill>
              </a:rPr>
              <a:t>, SC, 9 de agosto de 2019</a:t>
            </a: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eaLnBrk="1" hangingPunct="1"/>
            <a:endParaRPr lang="pt-BR" altLang="pt-BR" sz="2800" b="1" dirty="0"/>
          </a:p>
          <a:p>
            <a:pPr algn="ctr" eaLnBrk="1" hangingPunct="1"/>
            <a:r>
              <a:rPr lang="pt-BR" altLang="pt-BR" sz="2800" b="1" dirty="0">
                <a:solidFill>
                  <a:srgbClr val="C00000"/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6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direito processual civil (1)</a:t>
            </a:r>
            <a:br>
              <a:rPr lang="pt-BR" sz="3200" dirty="0">
                <a:solidFill>
                  <a:srgbClr val="FF0000"/>
                </a:solidFill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60" y="1228768"/>
            <a:ext cx="9139467" cy="5408576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1º CPC</a:t>
            </a:r>
            <a:r>
              <a:rPr lang="pt-BR" sz="2800" dirty="0"/>
              <a:t>: O processo civil será </a:t>
            </a:r>
            <a:r>
              <a:rPr lang="pt-BR" sz="2800" b="1" dirty="0"/>
              <a:t>ordenado</a:t>
            </a:r>
            <a:r>
              <a:rPr lang="pt-BR" sz="2800" dirty="0"/>
              <a:t>, </a:t>
            </a:r>
            <a:r>
              <a:rPr lang="pt-BR" sz="2800" b="1" dirty="0"/>
              <a:t>disciplinado</a:t>
            </a:r>
            <a:r>
              <a:rPr lang="pt-BR" sz="2800" dirty="0"/>
              <a:t> e </a:t>
            </a:r>
            <a:r>
              <a:rPr lang="pt-BR" sz="2800" b="1" dirty="0"/>
              <a:t>interpretado</a:t>
            </a:r>
            <a:r>
              <a:rPr lang="pt-BR" sz="2800" dirty="0"/>
              <a:t> conforme os valores e as normas fundamentais estabelecidos na Constituição da República Federativa do Brasil, observando-se as disposições deste Código.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Uma (mera) proposta/opção metodológica </a:t>
            </a:r>
            <a:r>
              <a:rPr lang="pt-BR" sz="2800" b="1" dirty="0">
                <a:solidFill>
                  <a:srgbClr val="FF0000"/>
                </a:solidFill>
              </a:rPr>
              <a:t>(?)</a:t>
            </a:r>
          </a:p>
          <a:p>
            <a:pPr marL="1200150" lvl="1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O Projeto da Câmara e seus significados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Couture (1946), Liebman (1952) Frederico Marques (1952), Grinover (1973), Andolina/Vignera (1990)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457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51429" cy="108076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Modelo constitucional do </a:t>
            </a: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direito processual civil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7" y="1180800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Abrangência e aplicações: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Princípios constitucionais do direito processual civil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Funções essenciais à Administração da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Procedimentos jurisdicionais constitucionalmente diferenciados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Normas de concretização do direito processual civil</a:t>
            </a:r>
            <a:endParaRPr lang="pt-BR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Parafraseando Cappelletti: “O </a:t>
            </a:r>
            <a:r>
              <a:rPr lang="pt-BR" sz="2800" i="1" dirty="0"/>
              <a:t>modelo constitucional do direito processual civil </a:t>
            </a:r>
            <a:r>
              <a:rPr lang="pt-BR" sz="2800" dirty="0"/>
              <a:t>como </a:t>
            </a:r>
            <a:r>
              <a:rPr lang="pt-BR" sz="2800" b="1" dirty="0"/>
              <a:t>programa de reforma</a:t>
            </a:r>
            <a:r>
              <a:rPr lang="pt-BR" sz="2800" dirty="0"/>
              <a:t> e </a:t>
            </a:r>
            <a:r>
              <a:rPr lang="pt-BR" sz="2800" b="1" dirty="0"/>
              <a:t>como método de pensamento</a:t>
            </a:r>
            <a:r>
              <a:rPr lang="pt-BR" sz="2800" dirty="0"/>
              <a:t> do Direito Processual Civil vigente”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07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112474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</a:rPr>
              <a:t>Princípios constitucionais (1)</a:t>
            </a:r>
            <a:br>
              <a:rPr lang="pt-BR" sz="3600" dirty="0">
                <a:solidFill>
                  <a:srgbClr val="C00000"/>
                </a:solidFill>
              </a:rPr>
            </a:b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8" y="1124744"/>
            <a:ext cx="9139467" cy="5445516"/>
          </a:xfrm>
        </p:spPr>
        <p:txBody>
          <a:bodyPr>
            <a:normAutofit lnSpcReduction="10000"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/>
              <a:t>Princípios-síntese: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Devido processo </a:t>
            </a:r>
            <a:r>
              <a:rPr lang="pt-BR" sz="2400" i="1" dirty="0"/>
              <a:t>constitucional</a:t>
            </a:r>
            <a:r>
              <a:rPr lang="pt-BR" sz="2400" dirty="0"/>
              <a:t> (art. 5º LIV CF)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Acesso à Justiça (art. 5º XXXV CF + art. 3º CPC)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Efetividade do direito </a:t>
            </a:r>
            <a:r>
              <a:rPr lang="pt-BR" sz="2400" i="1" dirty="0"/>
              <a:t>pelo</a:t>
            </a:r>
            <a:r>
              <a:rPr lang="pt-BR" sz="2400" dirty="0"/>
              <a:t> e </a:t>
            </a:r>
            <a:r>
              <a:rPr lang="pt-BR" sz="2400" i="1" dirty="0"/>
              <a:t>no</a:t>
            </a:r>
            <a:r>
              <a:rPr lang="pt-BR" sz="2400" dirty="0"/>
              <a:t> processo (art. 5º XXXV CF + art. 4º CPC)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2400" dirty="0"/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Espelho dos princípios constitucionais no CPC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Contraditório (art. 5º LV CF + arts. 9º e 10 CPC)</a:t>
            </a:r>
          </a:p>
          <a:p>
            <a:pPr marL="1485900" lvl="2" indent="-34290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dirty="0"/>
              <a:t>Cooperação (art. 5º LV CF + art. 6º CPC)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Motivação (art. 93 IX e X CF + arts. 11 e 489 §§ 1º e 2º CPC) 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Duração razoável do processo (eficiência processual) </a:t>
            </a:r>
          </a:p>
          <a:p>
            <a:pPr lvl="1" indent="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None/>
            </a:pPr>
            <a:r>
              <a:rPr lang="pt-BR" sz="2400" dirty="0"/>
              <a:t>    (art. 5º LXXVIII CF  + art. 4º CPC)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None/>
            </a:pPr>
            <a:endParaRPr lang="pt-BR" dirty="0"/>
          </a:p>
          <a:p>
            <a:pPr marL="0" lvl="1" indent="0">
              <a:spcBef>
                <a:spcPts val="200"/>
              </a:spcBef>
              <a:spcAft>
                <a:spcPts val="100"/>
              </a:spcAft>
              <a:buClr>
                <a:srgbClr val="FF0000"/>
              </a:buClr>
              <a:buNone/>
            </a:pP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110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112474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Princípios constitucionais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78" y="1198207"/>
            <a:ext cx="9139467" cy="5445516"/>
          </a:xfrm>
        </p:spPr>
        <p:txBody>
          <a:bodyPr>
            <a:norm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dirty="0"/>
              <a:t>Outros princípios constitucionais: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Atipicidade das provas (art. 5º X XII e LVI CF)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Duplo grau (princípio </a:t>
            </a:r>
            <a:r>
              <a:rPr lang="pt-BR" i="1" dirty="0"/>
              <a:t>implícito</a:t>
            </a:r>
            <a:r>
              <a:rPr lang="pt-BR" dirty="0"/>
              <a:t>)</a:t>
            </a:r>
          </a:p>
          <a:p>
            <a:pPr marL="148590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A competência recursal </a:t>
            </a:r>
            <a:r>
              <a:rPr lang="en-US" i="1" dirty="0"/>
              <a:t>extraordinária</a:t>
            </a:r>
            <a:r>
              <a:rPr lang="en-US" dirty="0"/>
              <a:t> e </a:t>
            </a:r>
            <a:r>
              <a:rPr lang="en-US" i="1" dirty="0"/>
              <a:t>especial</a:t>
            </a:r>
            <a:r>
              <a:rPr lang="en-US" dirty="0"/>
              <a:t> do STF e do STJ</a:t>
            </a:r>
            <a:endParaRPr lang="pt-BR" i="1" dirty="0"/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Colegialidade (art. 96 I </a:t>
            </a:r>
            <a:r>
              <a:rPr lang="pt-BR" i="1" dirty="0"/>
              <a:t>a</a:t>
            </a:r>
            <a:r>
              <a:rPr lang="pt-BR" dirty="0"/>
              <a:t> CF)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Reserva do Plenário para declaração de inconstitucionalidade de lei ou ato normativo (art. 97 CF)</a:t>
            </a:r>
          </a:p>
          <a:p>
            <a:pPr marL="1085850" lvl="1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dirty="0"/>
              <a:t>Assistência jurídica integral e gratuita (art. 5º LXXIV CF)</a:t>
            </a:r>
            <a:endParaRPr lang="pt-BR" sz="3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1"/>
            <a:ext cx="9151429" cy="27208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517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-2768"/>
            <a:ext cx="9136571" cy="83948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Propostas</a:t>
            </a:r>
            <a:endParaRPr lang="pt-BR" sz="40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836712"/>
            <a:ext cx="9136571" cy="548856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Análise de inconstitucionalidades </a:t>
            </a:r>
            <a:r>
              <a:rPr lang="en-US" i="1" u="sng" dirty="0"/>
              <a:t>formais</a:t>
            </a:r>
            <a:r>
              <a:rPr lang="en-US" dirty="0"/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Processo legislativo (art. 65 par ún CF)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Vícios de iniciativa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Papel do CNJ e dos Tribunais na regulamentação do CPC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/>
              <a:t>Análise de inconstitucionalidades </a:t>
            </a:r>
            <a:r>
              <a:rPr lang="en-US" i="1" u="sng" dirty="0"/>
              <a:t>substanciais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Efeitos “vinculantes” das decisões (947 § 3º)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dirty="0"/>
              <a:t>Vedação da tutela provisória (1059)</a:t>
            </a:r>
          </a:p>
          <a:p>
            <a:pPr marL="342900" lvl="1" indent="-342900">
              <a:spcBef>
                <a:spcPts val="200"/>
              </a:spcBef>
              <a:spcAft>
                <a:spcPts val="20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Revisitação dos “institutos fundamentais do direito processual civil”</a:t>
            </a:r>
          </a:p>
          <a:p>
            <a:pPr marL="742950" lvl="2" indent="-342900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A ênfase na tutela jurisdicional: o </a:t>
            </a:r>
            <a:r>
              <a:rPr lang="en-US" sz="2800" i="1" dirty="0">
                <a:solidFill>
                  <a:srgbClr val="FF0000"/>
                </a:solidFill>
              </a:rPr>
              <a:t>neoconcretismo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385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0"/>
            <a:ext cx="9144000" cy="119675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</a:rPr>
              <a:t>Reflexões finais 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1196752"/>
            <a:ext cx="91440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eaLnBrk="1" hangingPunct="1">
              <a:spcBef>
                <a:spcPts val="600"/>
              </a:spcBef>
              <a:spcAft>
                <a:spcPts val="6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 Nova postura do processualista</a:t>
            </a:r>
          </a:p>
          <a:p>
            <a:pPr marL="1080000" lvl="8" indent="-457200">
              <a:spcBef>
                <a:spcPts val="2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  <a:defRPr sz="3200"/>
            </a:pPr>
            <a:r>
              <a:rPr lang="pt-BR" sz="2800" dirty="0"/>
              <a:t>“Filtragem constitucional” </a:t>
            </a:r>
          </a:p>
          <a:p>
            <a:pPr marL="1080000" lvl="1" indent="-457200">
              <a:spcBef>
                <a:spcPts val="2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  <a:defRPr sz="3200"/>
            </a:pPr>
            <a:r>
              <a:rPr lang="pt-BR" sz="2800" dirty="0"/>
              <a:t>Interpretação (art. 8º) e correlata </a:t>
            </a:r>
            <a:r>
              <a:rPr lang="pt-BR" sz="2800" i="1" dirty="0"/>
              <a:t>motivação </a:t>
            </a:r>
            <a:r>
              <a:rPr lang="pt-BR" sz="2800" dirty="0"/>
              <a:t>(art. 489)</a:t>
            </a:r>
          </a:p>
          <a:p>
            <a:pPr marL="1080000" lvl="1" indent="-457200">
              <a:spcBef>
                <a:spcPts val="2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  <a:defRPr sz="3200"/>
            </a:pPr>
            <a:r>
              <a:rPr lang="pt-BR" sz="2800" dirty="0"/>
              <a:t>O papel (crescente) do </a:t>
            </a:r>
            <a:r>
              <a:rPr lang="pt-BR" sz="2800" i="1" dirty="0"/>
              <a:t>amicus curiae</a:t>
            </a:r>
            <a:endParaRPr lang="pt-BR" sz="2800" dirty="0"/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r>
              <a:rPr lang="pt-BR" altLang="pt-BR" sz="2900" dirty="0"/>
              <a:t> “A partir da nova perspectiva pós-constitucional, o problema do processo não se limita apenas ao seu ‘</a:t>
            </a:r>
            <a:r>
              <a:rPr lang="pt-BR" altLang="pt-BR" sz="2900" b="1" dirty="0"/>
              <a:t>ser</a:t>
            </a:r>
            <a:r>
              <a:rPr lang="pt-BR" altLang="pt-BR" sz="2900" dirty="0"/>
              <a:t>’, é dizer à sua </a:t>
            </a:r>
            <a:r>
              <a:rPr lang="pt-BR" altLang="pt-BR" sz="2900" i="1" dirty="0"/>
              <a:t>concreta organização de acordo com as leis processuais</a:t>
            </a:r>
            <a:r>
              <a:rPr lang="pt-BR" altLang="pt-BR" sz="2900" dirty="0"/>
              <a:t>, mas também ao seu ‘</a:t>
            </a:r>
            <a:r>
              <a:rPr lang="pt-BR" altLang="pt-BR" sz="2900" b="1" dirty="0"/>
              <a:t>dever-ser</a:t>
            </a:r>
            <a:r>
              <a:rPr lang="pt-BR" altLang="pt-BR" sz="2900" dirty="0"/>
              <a:t>’, ou seja à </a:t>
            </a:r>
            <a:r>
              <a:rPr lang="pt-BR" altLang="pt-BR" sz="2900" i="1" dirty="0"/>
              <a:t>conformidade de sua disciplina positiva com as previsões constitucionais</a:t>
            </a:r>
            <a:r>
              <a:rPr lang="pt-BR" altLang="pt-BR" sz="2900" dirty="0"/>
              <a:t>” (Andolina e Vignera)</a:t>
            </a:r>
          </a:p>
          <a:p>
            <a:pPr marL="0" eaLnBrk="1" hangingPunct="1">
              <a:spcBef>
                <a:spcPts val="600"/>
              </a:spcBef>
              <a:spcAft>
                <a:spcPts val="600"/>
              </a:spcAft>
              <a:buClr>
                <a:srgbClr val="663300"/>
              </a:buClr>
              <a:buFont typeface="Wingdings" panose="05000000000000000000" pitchFamily="2" charset="2"/>
              <a:buChar char="q"/>
            </a:pPr>
            <a:endParaRPr lang="pt-BR" altLang="pt-BR" sz="29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4960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  <a:endParaRPr lang="pt-BR" sz="4000" b="1" kern="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540</Words>
  <Application>Microsoft Office PowerPoint</Application>
  <PresentationFormat>Apresentação na tela (4:3)</PresentationFormat>
  <Paragraphs>63</Paragraphs>
  <Slides>8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Design padrão</vt:lpstr>
      <vt:lpstr>PRINCÍPIOS CONSTITUCIONAIS DO DIREITO PROCESSUAL CIVIL: PILARES E ESTRUTURA DO CPC</vt:lpstr>
      <vt:lpstr> Modelo constitucional do  direito processual civil (1) </vt:lpstr>
      <vt:lpstr>Modelo constitucional do  direito processual civil (2)</vt:lpstr>
      <vt:lpstr> Princípios constitucionais (1) </vt:lpstr>
      <vt:lpstr>Princípios constitucionais (2)</vt:lpstr>
      <vt:lpstr>Propostas</vt:lpstr>
      <vt:lpstr>Reflexões finais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162</cp:revision>
  <cp:lastPrinted>2016-08-01T17:11:41Z</cp:lastPrinted>
  <dcterms:created xsi:type="dcterms:W3CDTF">2007-03-23T14:32:10Z</dcterms:created>
  <dcterms:modified xsi:type="dcterms:W3CDTF">2019-08-08T19:12:55Z</dcterms:modified>
</cp:coreProperties>
</file>