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39" r:id="rId3"/>
    <p:sldId id="310" r:id="rId4"/>
    <p:sldId id="329" r:id="rId5"/>
    <p:sldId id="348" r:id="rId6"/>
    <p:sldId id="340" r:id="rId7"/>
    <p:sldId id="347" r:id="rId8"/>
    <p:sldId id="312" r:id="rId9"/>
    <p:sldId id="328" r:id="rId10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977C"/>
    <a:srgbClr val="AC978A"/>
    <a:srgbClr val="C19015"/>
    <a:srgbClr val="996600"/>
    <a:srgbClr val="E9B637"/>
    <a:srgbClr val="9F7611"/>
    <a:srgbClr val="FE3000"/>
    <a:srgbClr val="3A2C00"/>
    <a:srgbClr val="D02800"/>
    <a:srgbClr val="463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76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20/06/2018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76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76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6711E88D-1E45-48B0-A29D-91C098405C87}" type="datetimeFigureOut">
              <a:rPr lang="pt-BR" smtClean="0"/>
              <a:t>20/06/2018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8" tIns="45304" rIns="90608" bIns="45304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4" y="4716695"/>
            <a:ext cx="5438768" cy="4467701"/>
          </a:xfrm>
          <a:prstGeom prst="rect">
            <a:avLst/>
          </a:prstGeom>
        </p:spPr>
        <p:txBody>
          <a:bodyPr vert="horz" lIns="90608" tIns="45304" rIns="90608" bIns="45304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76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14A8353C-1DA7-4723-ADE9-15749BF3BD0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7887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29" y="1"/>
            <a:ext cx="9143999" cy="1484783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“P</a:t>
            </a:r>
            <a:r>
              <a:rPr lang="pt-BR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recedentes” no CPC</a:t>
            </a:r>
            <a:endParaRPr lang="pt-BR" sz="32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784150" y="2564904"/>
            <a:ext cx="7560839" cy="3447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pt-BR" sz="2800" b="1" dirty="0">
              <a:solidFill>
                <a:srgbClr val="C00000"/>
              </a:solidFill>
            </a:endParaRPr>
          </a:p>
          <a:p>
            <a:pPr algn="ctr" eaLnBrk="1" hangingPunct="1"/>
            <a:endParaRPr lang="pt-BR" altLang="pt-BR" b="1" dirty="0">
              <a:solidFill>
                <a:srgbClr val="C00000"/>
              </a:solidFill>
            </a:endParaRPr>
          </a:p>
          <a:p>
            <a:pPr algn="ctr" eaLnBrk="1" hangingPunct="1"/>
            <a:r>
              <a:rPr lang="pt-BR" altLang="pt-BR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São Paulo, SP, 20 de junho de 2018</a:t>
            </a:r>
          </a:p>
          <a:p>
            <a:pPr eaLnBrk="1" hangingPunct="1"/>
            <a:endParaRPr lang="pt-BR" altLang="pt-BR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/>
            <a:endParaRPr lang="pt-BR" altLang="pt-BR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/>
            <a:r>
              <a:rPr lang="pt-BR" altLang="pt-BR" sz="3200" b="1" dirty="0">
                <a:solidFill>
                  <a:srgbClr val="BA977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Cassio Scarpinella Bueno</a:t>
            </a:r>
          </a:p>
          <a:p>
            <a:pPr algn="ctr" eaLnBrk="1" hangingPunct="1"/>
            <a:r>
              <a:rPr lang="en-US" altLang="pt-BR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www.scarpinellabueno.com</a:t>
            </a:r>
          </a:p>
          <a:p>
            <a:pPr algn="ctr" eaLnBrk="1" hangingPunct="1"/>
            <a:r>
              <a:rPr lang="en-US" altLang="pt-BR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www.facebook.com/cassioscarpinellabueno</a:t>
            </a:r>
            <a:endParaRPr lang="pt-BR" altLang="pt-BR" sz="24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78" y="1"/>
            <a:ext cx="9135122" cy="9938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Considerações iniciais</a:t>
            </a:r>
            <a:endParaRPr lang="pt-BR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6006" y="993868"/>
            <a:ext cx="9107994" cy="5747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4572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 experiência brasileira e o CPC de 1973</a:t>
            </a:r>
          </a:p>
          <a:p>
            <a:pPr marL="1257300" lvl="1" indent="-4572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As Súmulas do STF</a:t>
            </a:r>
            <a:endParaRPr lang="pt-B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4572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O novo CPC e sua exposição de motivos</a:t>
            </a:r>
          </a:p>
          <a:p>
            <a:pPr marL="514350" indent="-4572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Common law </a:t>
            </a:r>
            <a:r>
              <a:rPr lang="pt-BR" sz="3200" i="1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 civil law: uma questão relevante </a:t>
            </a:r>
            <a:r>
              <a:rPr lang="pt-BR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514350" indent="-4572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ireito jurisprudencial – Indexadores jurisprudenciais</a:t>
            </a:r>
          </a:p>
          <a:p>
            <a:pPr marL="457200" indent="-457200" algn="ctr" eaLnBrk="1" hangingPunct="1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pt-BR" altLang="pt-BR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876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Os indexadores e seu papel no CPC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488560"/>
          </a:xfrm>
        </p:spPr>
        <p:txBody>
          <a:bodyPr/>
          <a:lstStyle/>
          <a:p>
            <a:pPr marL="342900" lvl="1" indent="-342900" algn="just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Jurisprudência 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estável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íntegra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coerente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(926 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caput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Edição de súmulas (926 §§1º e 2º)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Os juízes e os Tribunais “</a:t>
            </a:r>
            <a:r>
              <a:rPr lang="pt-BR" sz="2400" i="1" u="sng" dirty="0">
                <a:latin typeface="Arial" panose="020B0604020202020204" pitchFamily="34" charset="0"/>
                <a:cs typeface="Arial" panose="020B0604020202020204" pitchFamily="34" charset="0"/>
              </a:rPr>
              <a:t>observarão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” (927)</a:t>
            </a:r>
          </a:p>
          <a:p>
            <a:pPr marL="742950" lvl="2" indent="-342900" algn="just"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I e II: STF em controle concentrado + SV</a:t>
            </a:r>
          </a:p>
          <a:p>
            <a:pPr marL="742950" lvl="2" indent="-342900" algn="just"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III: IAC, IRDR e recursos repetitivos</a:t>
            </a:r>
          </a:p>
          <a:p>
            <a:pPr marL="742950" lvl="2" indent="-342900" algn="just"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IV: STF e STJ e suas súmulas</a:t>
            </a:r>
          </a:p>
          <a:p>
            <a:pPr marL="742950" lvl="2" indent="-342900" algn="just"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V: orientação do plenário ou OE a que estão </a:t>
            </a:r>
            <a:r>
              <a:rPr lang="pt-BR" sz="2300" i="1" dirty="0">
                <a:latin typeface="Arial" panose="020B0604020202020204" pitchFamily="34" charset="0"/>
                <a:cs typeface="Arial" panose="020B0604020202020204" pitchFamily="34" charset="0"/>
              </a:rPr>
              <a:t>vinculados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42950" lvl="2" indent="-342900" algn="just"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§ 1º: Incidência dos arts. 10 e 489 § 1º </a:t>
            </a:r>
          </a:p>
          <a:p>
            <a:pPr marL="742950" lvl="2" indent="-342900" algn="just"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§ 2º: Alteração precedida de audiências públicas</a:t>
            </a:r>
          </a:p>
          <a:p>
            <a:pPr marL="742950" lvl="2" indent="-342900" algn="just"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§ 3º: Possibilidade de modulação</a:t>
            </a:r>
          </a:p>
          <a:p>
            <a:pPr marL="742950" lvl="2" indent="-342900" algn="just"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§ 4º: Alteração e fundamentação adequada e específica</a:t>
            </a:r>
          </a:p>
          <a:p>
            <a:pPr marL="742950" lvl="2" indent="-342900" algn="just"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§ 5º: Publicidade e organização dos precedentes</a:t>
            </a:r>
          </a:p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BA977C"/>
              </a:buClr>
              <a:buFont typeface="Wingdings" panose="05000000000000000000" pitchFamily="2" charset="2"/>
              <a:buChar char="ü"/>
            </a:pPr>
            <a:endParaRPr lang="pt-BR" sz="28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9774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Dinâmica</a:t>
            </a:r>
            <a:endParaRPr lang="pt-B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488560"/>
          </a:xfrm>
        </p:spPr>
        <p:txBody>
          <a:bodyPr/>
          <a:lstStyle/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feito vinculante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/C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onstitucionalidade</a:t>
            </a:r>
            <a:endParaRPr lang="pt-BR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eflexos no procedimento e na atuação dos sujeitos do processo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Tutela providência da evidência (art. 311 II) 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Improcedência liminar do pedido (332) 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Dispensa de remessa necessária (496 § 4º)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Dispensa de caução para cumprimento provisório (art. 521 IV) 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Atuação monocrática do relator (932) 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Julgamento monocrático de conflito de competência (955 par ún) 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Cabimento da reclamação (988)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Desistência da ação (1040 §§ 1º a 3º)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0978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Dinâmica (cont.)</a:t>
            </a:r>
            <a:endParaRPr lang="pt-B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48856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Motivação (489 § 1º V e VI)</a:t>
            </a:r>
          </a:p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Omissão “qualificada” para fins de ED (1022 par ún I)</a:t>
            </a:r>
            <a:endParaRPr lang="pt-B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O julgamento dos casos “repetitivos” (928)</a:t>
            </a:r>
          </a:p>
          <a:p>
            <a:pPr lvl="1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pt-BR" sz="2600" dirty="0">
                <a:latin typeface="Calibri" panose="020F0502020204030204" pitchFamily="34" charset="0"/>
                <a:cs typeface="Calibri" panose="020F0502020204030204" pitchFamily="34" charset="0"/>
              </a:rPr>
              <a:t>RDR e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pt-BR" sz="2600" dirty="0">
                <a:latin typeface="Calibri" panose="020F0502020204030204" pitchFamily="34" charset="0"/>
                <a:cs typeface="Calibri" panose="020F0502020204030204" pitchFamily="34" charset="0"/>
              </a:rPr>
              <a:t>E e REsp repetitivos</a:t>
            </a:r>
          </a:p>
          <a:p>
            <a:pPr lvl="2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pt-BR" sz="2600" dirty="0">
                <a:latin typeface="Calibri" panose="020F0502020204030204" pitchFamily="34" charset="0"/>
                <a:cs typeface="Calibri" panose="020F0502020204030204" pitchFamily="34" charset="0"/>
              </a:rPr>
              <a:t> o IAC </a:t>
            </a:r>
            <a:r>
              <a:rPr lang="pt-BR" sz="2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(?)</a:t>
            </a:r>
          </a:p>
          <a:p>
            <a:pPr lvl="1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Questões de direito </a:t>
            </a:r>
            <a:r>
              <a:rPr lang="en-US" sz="2600" i="1" dirty="0">
                <a:latin typeface="Calibri" panose="020F0502020204030204" pitchFamily="34" charset="0"/>
                <a:cs typeface="Calibri" panose="020F0502020204030204" pitchFamily="34" charset="0"/>
              </a:rPr>
              <a:t>material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e de direito </a:t>
            </a:r>
            <a:r>
              <a:rPr lang="en-US" sz="2600" i="1" dirty="0">
                <a:latin typeface="Calibri" panose="020F0502020204030204" pitchFamily="34" charset="0"/>
                <a:cs typeface="Calibri" panose="020F0502020204030204" pitchFamily="34" charset="0"/>
              </a:rPr>
              <a:t>processual</a:t>
            </a:r>
            <a:endParaRPr lang="pt-BR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1" indent="-342900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0482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"/>
            <a:ext cx="9144000" cy="98072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Processo de formação</a:t>
            </a: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AEED9A27-6D92-42B6-B166-05CED7DD25F7}"/>
              </a:ext>
            </a:extLst>
          </p:cNvPr>
          <p:cNvSpPr/>
          <p:nvPr/>
        </p:nvSpPr>
        <p:spPr>
          <a:xfrm>
            <a:off x="2960" y="1076310"/>
            <a:ext cx="9151430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Necessidade de viabilizar a </a:t>
            </a:r>
            <a:r>
              <a:rPr lang="pt-BR" sz="2800" i="1" dirty="0">
                <a:latin typeface="Calibri" panose="020F0502020204030204" pitchFamily="34" charset="0"/>
                <a:cs typeface="Calibri" panose="020F0502020204030204" pitchFamily="34" charset="0"/>
              </a:rPr>
              <a:t>participação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 na </a:t>
            </a:r>
            <a:r>
              <a:rPr lang="pt-BR" sz="2800" i="1" dirty="0">
                <a:latin typeface="Calibri" panose="020F0502020204030204" pitchFamily="34" charset="0"/>
                <a:cs typeface="Calibri" panose="020F0502020204030204" pitchFamily="34" charset="0"/>
              </a:rPr>
              <a:t>formação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 do precedente</a:t>
            </a:r>
          </a:p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Audiências públicas como </a:t>
            </a:r>
            <a:r>
              <a:rPr lang="pt-BR" sz="2800" i="1" dirty="0">
                <a:latin typeface="Calibri" panose="020F0502020204030204" pitchFamily="34" charset="0"/>
                <a:cs typeface="Calibri" panose="020F0502020204030204" pitchFamily="34" charset="0"/>
              </a:rPr>
              <a:t>locus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 adequado para tanto</a:t>
            </a:r>
            <a:endParaRPr lang="pt-BR" sz="2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Necessário equilíbrio de forças na oitiva de </a:t>
            </a:r>
            <a:r>
              <a:rPr lang="pt-BR" sz="2800" i="1" dirty="0">
                <a:latin typeface="Calibri" panose="020F0502020204030204" pitchFamily="34" charset="0"/>
                <a:cs typeface="Calibri" panose="020F0502020204030204" pitchFamily="34" charset="0"/>
              </a:rPr>
              <a:t>amici curiae</a:t>
            </a:r>
          </a:p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pt-BR" sz="2800" i="1" dirty="0">
                <a:latin typeface="Calibri" panose="020F0502020204030204" pitchFamily="34" charset="0"/>
                <a:cs typeface="Calibri" panose="020F0502020204030204" pitchFamily="34" charset="0"/>
              </a:rPr>
              <a:t>qualidade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 da motivação jurisdicional e o </a:t>
            </a:r>
            <a:r>
              <a:rPr lang="pt-BR" sz="2800" i="1" dirty="0">
                <a:latin typeface="Calibri" panose="020F0502020204030204" pitchFamily="34" charset="0"/>
                <a:cs typeface="Calibri" panose="020F0502020204030204" pitchFamily="34" charset="0"/>
              </a:rPr>
              <a:t>amicus curiae</a:t>
            </a:r>
          </a:p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Necessária interpretação </a:t>
            </a:r>
            <a:r>
              <a:rPr lang="pt-BR" sz="2800" i="1" dirty="0">
                <a:latin typeface="Calibri" panose="020F0502020204030204" pitchFamily="34" charset="0"/>
                <a:cs typeface="Calibri" panose="020F0502020204030204" pitchFamily="34" charset="0"/>
              </a:rPr>
              <a:t>ampliativa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 dos §§ 1º e 3º do 138: para além do ED e do IRDR</a:t>
            </a:r>
          </a:p>
          <a:p>
            <a:pPr marL="857250" lvl="2" indent="-457200"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pt-BR" sz="2600" i="1" dirty="0">
                <a:latin typeface="Calibri" panose="020F0502020204030204" pitchFamily="34" charset="0"/>
                <a:cs typeface="Calibri" panose="020F0502020204030204" pitchFamily="34" charset="0"/>
              </a:rPr>
              <a:t>Amicus curiae</a:t>
            </a:r>
            <a:r>
              <a:rPr lang="pt-BR" sz="2600" dirty="0">
                <a:latin typeface="Calibri" panose="020F0502020204030204" pitchFamily="34" charset="0"/>
                <a:cs typeface="Calibri" panose="020F0502020204030204" pitchFamily="34" charset="0"/>
              </a:rPr>
              <a:t> tem legitimidade para recorrer em prol do interesse que justifica a sua intervenção (art. 996 par. ún)</a:t>
            </a:r>
          </a:p>
        </p:txBody>
      </p:sp>
    </p:spTree>
    <p:extLst>
      <p:ext uri="{BB962C8B-B14F-4D97-AF65-F5344CB8AC3E}">
        <p14:creationId xmlns:p14="http://schemas.microsoft.com/office/powerpoint/2010/main" val="1605627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30" y="1"/>
            <a:ext cx="9151430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Reflexões finais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6006" y="1212843"/>
            <a:ext cx="9107994" cy="5563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457200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Precedentes à brasileira 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pt-BR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457200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Nulidade do indexador formado sem </a:t>
            </a:r>
            <a:r>
              <a:rPr lang="pt-BR" sz="2800" i="1" dirty="0">
                <a:latin typeface="Calibri" panose="020F0502020204030204" pitchFamily="34" charset="0"/>
                <a:cs typeface="Calibri" panose="020F0502020204030204" pitchFamily="34" charset="0"/>
              </a:rPr>
              <a:t>devido 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processo em contraditório com </a:t>
            </a:r>
            <a:r>
              <a:rPr lang="pt-BR" sz="2800" i="1" dirty="0">
                <a:latin typeface="Calibri" panose="020F0502020204030204" pitchFamily="34" charset="0"/>
                <a:cs typeface="Calibri" panose="020F0502020204030204" pitchFamily="34" charset="0"/>
              </a:rPr>
              <a:t>amicus curiae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pt-BR" sz="28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spcBef>
                <a:spcPts val="500"/>
              </a:spcBef>
              <a:spcAft>
                <a:spcPts val="5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pt-BR" sz="2600" dirty="0">
                <a:latin typeface="Calibri" panose="020F0502020204030204" pitchFamily="34" charset="0"/>
                <a:cs typeface="Calibri" panose="020F0502020204030204" pitchFamily="34" charset="0"/>
              </a:rPr>
              <a:t>A vinculação a uma dada solução jurídica não depende de “devido processo legal” </a:t>
            </a:r>
            <a:r>
              <a:rPr lang="pt-BR" sz="2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r>
              <a:rPr lang="pt-BR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800100" lvl="1" indent="-342900">
              <a:spcBef>
                <a:spcPts val="500"/>
              </a:spcBef>
              <a:spcAft>
                <a:spcPts val="5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pt-BR" sz="2600" dirty="0">
                <a:latin typeface="Calibri" panose="020F0502020204030204" pitchFamily="34" charset="0"/>
                <a:cs typeface="Calibri" panose="020F0502020204030204" pitchFamily="34" charset="0"/>
              </a:rPr>
              <a:t>Toda a construção do processo coletivo não pressupõe “representatividade adequada” em função daquela exigência constitucional </a:t>
            </a:r>
            <a:r>
              <a:rPr lang="pt-BR" sz="2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171450" indent="-457200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Tão importante quanto identificar e estudar o indexador e sua dinâmica é também analisar o </a:t>
            </a:r>
            <a:r>
              <a:rPr lang="pt-BR" sz="2800" i="1" dirty="0">
                <a:latin typeface="Calibri" panose="020F0502020204030204" pitchFamily="34" charset="0"/>
                <a:cs typeface="Calibri" panose="020F0502020204030204" pitchFamily="34" charset="0"/>
              </a:rPr>
              <a:t>modo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 (o </a:t>
            </a:r>
            <a:r>
              <a:rPr lang="pt-BR" sz="2800" i="1" dirty="0">
                <a:latin typeface="Calibri" panose="020F0502020204030204" pitchFamily="34" charset="0"/>
                <a:cs typeface="Calibri" panose="020F0502020204030204" pitchFamily="34" charset="0"/>
              </a:rPr>
              <a:t>processo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pt-BR" sz="28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de sua produção</a:t>
            </a:r>
            <a:endParaRPr lang="pt-B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7317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6" name="Picture 2" descr="https://images.livrariasaraiva.com.br/imagemnet/imagem.aspx/?pro_id=9719716&amp;qld=90&amp;l=430&amp;a=-1">
            <a:extLst>
              <a:ext uri="{FF2B5EF4-FFF2-40B4-BE49-F238E27FC236}">
                <a16:creationId xmlns:a16="http://schemas.microsoft.com/office/drawing/2014/main" id="{351C34FB-7D43-48D8-BC62-197AAD091D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1" y="788632"/>
            <a:ext cx="266429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images.livrariasaraiva.com.br/imagemnet/imagem.aspx/?pro_id=9719717&amp;qld=90&amp;l=430&amp;a=-1">
            <a:extLst>
              <a:ext uri="{FF2B5EF4-FFF2-40B4-BE49-F238E27FC236}">
                <a16:creationId xmlns:a16="http://schemas.microsoft.com/office/drawing/2014/main" id="{1E2F5881-50C0-4679-B0F6-B9D18795A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866" y="1477789"/>
            <a:ext cx="2671726" cy="336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s://images.livrariasaraiva.com.br/imagemnet/imagem.aspx/?pro_id=9719718&amp;qld=90&amp;l=430&amp;a=-1">
            <a:extLst>
              <a:ext uri="{FF2B5EF4-FFF2-40B4-BE49-F238E27FC236}">
                <a16:creationId xmlns:a16="http://schemas.microsoft.com/office/drawing/2014/main" id="{F3EDB6B2-96B0-48DB-A5C9-82A1405AF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180" y="2227995"/>
            <a:ext cx="2671726" cy="334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s://images.livrariasaraiva.com.br/imagemnet/imagem.aspx/?pro_id=9719720&amp;qld=90&amp;l=430&amp;a=-1">
            <a:extLst>
              <a:ext uri="{FF2B5EF4-FFF2-40B4-BE49-F238E27FC236}">
                <a16:creationId xmlns:a16="http://schemas.microsoft.com/office/drawing/2014/main" id="{77B0ECB4-3EFF-46AF-8683-74F06DB20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977" y="2988976"/>
            <a:ext cx="2676593" cy="3408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4C5C8FC6-00F8-4C6E-8489-813A3502439B}"/>
              </a:ext>
            </a:extLst>
          </p:cNvPr>
          <p:cNvSpPr/>
          <p:nvPr/>
        </p:nvSpPr>
        <p:spPr>
          <a:xfrm>
            <a:off x="193964" y="4946073"/>
            <a:ext cx="6034220" cy="14512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21D0DCFE-5EB1-4883-8A9E-CB9940070D87}"/>
              </a:ext>
            </a:extLst>
          </p:cNvPr>
          <p:cNvSpPr/>
          <p:nvPr/>
        </p:nvSpPr>
        <p:spPr>
          <a:xfrm rot="10800000" flipV="1">
            <a:off x="14800" y="5542528"/>
            <a:ext cx="6425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584200" fontAlgn="auto" hangingPunct="0">
              <a:spcBef>
                <a:spcPts val="0"/>
              </a:spcBef>
              <a:spcAft>
                <a:spcPts val="0"/>
              </a:spcAft>
            </a:pPr>
            <a:r>
              <a:rPr lang="pt-BR" sz="2400" b="1" kern="0" dirty="0">
                <a:solidFill>
                  <a:srgbClr val="FF0000"/>
                </a:solidFill>
                <a:latin typeface="Helvetica Light"/>
                <a:sym typeface="Helvetica Light"/>
              </a:rPr>
              <a:t>www.scarpinellabueno.com</a:t>
            </a:r>
          </a:p>
          <a:p>
            <a:pPr lvl="0" algn="ctr" defTabSz="58420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altLang="pt-BR" sz="2400" b="1" kern="0" dirty="0">
                <a:solidFill>
                  <a:srgbClr val="C00000"/>
                </a:solidFill>
                <a:latin typeface="Helvetica Light"/>
                <a:sym typeface="Helvetica Light"/>
              </a:rPr>
              <a:t>www.facebook.com/cassioscarpinellabueno</a:t>
            </a:r>
            <a:endParaRPr lang="pt-BR" altLang="pt-BR" sz="2400" b="1" kern="0" dirty="0">
              <a:solidFill>
                <a:srgbClr val="C00000"/>
              </a:solidFill>
              <a:latin typeface="Helvetica Light"/>
              <a:sym typeface="Helvetica Light"/>
            </a:endParaRP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ACD20301-D141-4B4A-AA01-5DB2087C570B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Muito obrigado !!!!</a:t>
            </a:r>
          </a:p>
        </p:txBody>
      </p:sp>
    </p:spTree>
    <p:extLst>
      <p:ext uri="{BB962C8B-B14F-4D97-AF65-F5344CB8AC3E}">
        <p14:creationId xmlns:p14="http://schemas.microsoft.com/office/powerpoint/2010/main" val="873596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-7431" y="5629660"/>
            <a:ext cx="5935689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200" b="1" dirty="0">
                <a:solidFill>
                  <a:srgbClr val="FF0000"/>
                </a:solidFill>
                <a:latin typeface="Helvetica Light"/>
              </a:rPr>
              <a:t>www.scarpinellabueno.com</a:t>
            </a:r>
          </a:p>
          <a:p>
            <a:pPr algn="ctr"/>
            <a:r>
              <a:rPr lang="en-US" altLang="pt-BR" sz="2200" b="1" dirty="0">
                <a:solidFill>
                  <a:srgbClr val="C00000"/>
                </a:solidFill>
                <a:latin typeface="Helvetica Light"/>
              </a:rPr>
              <a:t>www.facebook.com/cassioscarpinellabueno</a:t>
            </a:r>
            <a:endParaRPr lang="pt-BR" altLang="pt-BR" sz="2200" b="1" dirty="0">
              <a:solidFill>
                <a:srgbClr val="C00000"/>
              </a:solidFill>
              <a:latin typeface="Helvetica Light"/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Muito obrigado !!!!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6" name="Picture 2" descr="https://images.livrariasaraiva.com.br/imagemnet/imagem.aspx/?pro_id=9416826&amp;qld=90&amp;l=430&amp;a=-1">
            <a:extLst>
              <a:ext uri="{FF2B5EF4-FFF2-40B4-BE49-F238E27FC236}">
                <a16:creationId xmlns:a16="http://schemas.microsoft.com/office/drawing/2014/main" id="{9FB73D60-32E7-431D-914D-93260DF5F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3" y="874202"/>
            <a:ext cx="3248243" cy="4272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3B84DA83-6793-4581-AED6-3695FE0AF3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481" y="1442107"/>
            <a:ext cx="2812028" cy="4244355"/>
          </a:xfrm>
          <a:prstGeom prst="rect">
            <a:avLst/>
          </a:prstGeom>
        </p:spPr>
      </p:pic>
      <p:pic>
        <p:nvPicPr>
          <p:cNvPr id="13" name="Imagem 4" descr="https://images.livrariasaraiva.com.br/imagemnet/imagem.aspx/?pro_id=10133970&amp;qld=90&amp;l=430&amp;a=-1">
            <a:extLst>
              <a:ext uri="{FF2B5EF4-FFF2-40B4-BE49-F238E27FC236}">
                <a16:creationId xmlns:a16="http://schemas.microsoft.com/office/drawing/2014/main" id="{E5AA1A47-8843-4B45-9CE7-C9B1505A1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114" y="2055258"/>
            <a:ext cx="2812028" cy="4231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4080969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816</TotalTime>
  <Words>518</Words>
  <Application>Microsoft Office PowerPoint</Application>
  <PresentationFormat>Apresentação na tela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Courier New</vt:lpstr>
      <vt:lpstr>Helvetica Light</vt:lpstr>
      <vt:lpstr>Wingdings</vt:lpstr>
      <vt:lpstr>Design padrão</vt:lpstr>
      <vt:lpstr>“Precedentes” no CPC</vt:lpstr>
      <vt:lpstr>Considerações iniciais</vt:lpstr>
      <vt:lpstr>Os indexadores e seu papel no CPC</vt:lpstr>
      <vt:lpstr>Dinâmica</vt:lpstr>
      <vt:lpstr>Dinâmica (cont.)</vt:lpstr>
      <vt:lpstr>Processo de formação</vt:lpstr>
      <vt:lpstr>Reflexões finais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Cassio</cp:lastModifiedBy>
  <cp:revision>209</cp:revision>
  <cp:lastPrinted>2018-06-20T13:52:23Z</cp:lastPrinted>
  <dcterms:created xsi:type="dcterms:W3CDTF">2007-03-23T14:32:10Z</dcterms:created>
  <dcterms:modified xsi:type="dcterms:W3CDTF">2018-06-20T13:52:43Z</dcterms:modified>
</cp:coreProperties>
</file>