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310" r:id="rId4"/>
    <p:sldId id="329" r:id="rId5"/>
    <p:sldId id="348" r:id="rId6"/>
    <p:sldId id="340" r:id="rId7"/>
    <p:sldId id="347" r:id="rId8"/>
    <p:sldId id="312" r:id="rId9"/>
    <p:sldId id="328" r:id="rId10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20/06/2018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20/06/2018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48478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“P</a:t>
            </a:r>
            <a:r>
              <a:rPr lang="pt-BR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recedentes” no CPC</a:t>
            </a:r>
            <a:endParaRPr lang="pt-BR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784150" y="2564904"/>
            <a:ext cx="7560839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Paulo, SP, 20 de junho de 2018</a:t>
            </a:r>
          </a:p>
          <a:p>
            <a:pPr eaLnBrk="1" hangingPunct="1"/>
            <a:endParaRPr lang="pt-BR" altLang="pt-B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altLang="pt-BR" sz="3200" b="1" dirty="0">
                <a:solidFill>
                  <a:srgbClr val="BA977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9938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Considerações iniciais</a:t>
            </a:r>
            <a:endParaRPr lang="pt-BR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93868"/>
            <a:ext cx="9107994" cy="574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experiência brasileira e o CPC de 1973</a:t>
            </a:r>
          </a:p>
          <a:p>
            <a:pPr marL="1257300" lvl="1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As Súmulas do STF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 novo CPC e sua exposição de motivos</a:t>
            </a:r>
          </a:p>
          <a:p>
            <a:pPr marL="5143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Common law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civil law: uma questão relevante </a:t>
            </a:r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ireito jurisprudencial – Indexadores jurisprudenciais</a:t>
            </a:r>
          </a:p>
          <a:p>
            <a:pPr marL="457200" indent="-457200" algn="ctr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 indexadores e seu papel no CPC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Jurisprudência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estável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íntegra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coerente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(926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Edição de súmulas (926 §§1º e 2º)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juízes e os Tribunais “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observarão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(927)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 e II: STF em controle concentrado + SV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III: IAC, IRDR e recursos repetitivos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IV: STF e STJ e suas súmulas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V: orientação do plenário ou OE a que estão </a:t>
            </a:r>
            <a:r>
              <a:rPr lang="pt-BR" sz="2300" i="1" dirty="0">
                <a:latin typeface="Arial" panose="020B0604020202020204" pitchFamily="34" charset="0"/>
                <a:cs typeface="Arial" panose="020B0604020202020204" pitchFamily="34" charset="0"/>
              </a:rPr>
              <a:t>vinculados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1º: Incidência dos arts. 10 e 489 § 1º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2º: Alteração precedida de audiências públicas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3º: Possibilidade de modulação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4º: Alteração e fundamentação adequada e específica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5º: Publicidade e organização dos precedentes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feito vinculante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/C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onstitucionalidade</a:t>
            </a:r>
            <a:endParaRPr lang="pt-B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eflexos no procedimento e na atuação dos sujeitos do processo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Tutela providência da evidência (art. 311 II)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Improcedência liminar do pedido (332)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remessa necessária (496 § 4º)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caução para cumprimento provisório (art. 521 IV)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Atuação monocrática do relator (932)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Julgamento monocrático de conflito de competência (955 par ún)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Cabimento da reclamação (988)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Desistência da ação (1040 §§ 1º a 3º)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 (cont.)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Motivação (489 § 1º V e VI)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Omissão “qualificada” para fins de ED (1022 par ún I)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julgamento dos casos “repetitivos” (928)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RDR e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E e REsp repetitivos</a:t>
            </a:r>
          </a:p>
          <a:p>
            <a:pPr lvl="2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o IAC </a:t>
            </a:r>
            <a:r>
              <a:rPr lang="pt-B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Questões de direito </a:t>
            </a:r>
            <a:r>
              <a:rPr 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material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e de direito </a:t>
            </a:r>
            <a:r>
              <a:rPr 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processual</a:t>
            </a:r>
            <a:endParaRPr lang="pt-B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048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Processo de formação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EED9A27-6D92-42B6-B166-05CED7DD25F7}"/>
              </a:ext>
            </a:extLst>
          </p:cNvPr>
          <p:cNvSpPr/>
          <p:nvPr/>
        </p:nvSpPr>
        <p:spPr>
          <a:xfrm>
            <a:off x="2960" y="1076310"/>
            <a:ext cx="915143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Necessidade de viabilizar 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participação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na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formação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do precedente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Audiências públicas como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locus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adequado para tanto</a:t>
            </a:r>
            <a:endParaRPr lang="pt-BR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Necessário equilíbrio de forças na oitiva de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amici curiae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qualidade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da motivação jurisdicional e 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Necessária interpretação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ampliativa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dos §§ 1º e 3º do 138: para além do ED e do IRDR</a:t>
            </a:r>
          </a:p>
          <a:p>
            <a:pPr marL="857250" lvl="2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6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tem legitimidade para recorrer em prol do interesse que justifica a sua intervenção (art. 996 par. ún)</a:t>
            </a:r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Reflexões finais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556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Precedentes à brasileira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pt-B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Nulidade do indexador formado sem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devido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processo em contraditório com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pt-BR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A vinculação a uma dada solução jurídica não depende de “devido processo legal” </a:t>
            </a:r>
            <a:r>
              <a:rPr lang="pt-B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Toda a construção do processo coletivo não pressupõe “representatividade adequada” em função daquela exigência constitucional </a:t>
            </a:r>
            <a:r>
              <a:rPr lang="pt-B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Tão importante quanto identificar e estudar o indexador e sua dinâmica é também analisar 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modo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(o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processo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de sua produção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593568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" y="874202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B84DA83-6793-4581-AED6-3695FE0AF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481" y="1442107"/>
            <a:ext cx="2812028" cy="4244355"/>
          </a:xfrm>
          <a:prstGeom prst="rect">
            <a:avLst/>
          </a:prstGeom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114" y="205525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</TotalTime>
  <Words>518</Words>
  <Application>Microsoft Office PowerPoint</Application>
  <PresentationFormat>Apresentação na tela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Helvetica Light</vt:lpstr>
      <vt:lpstr>Wingdings</vt:lpstr>
      <vt:lpstr>Design padrão</vt:lpstr>
      <vt:lpstr>“Precedentes” no CPC</vt:lpstr>
      <vt:lpstr>Considerações iniciais</vt:lpstr>
      <vt:lpstr>Os indexadores e seu papel no CPC</vt:lpstr>
      <vt:lpstr>Dinâmica</vt:lpstr>
      <vt:lpstr>Dinâmica (cont.)</vt:lpstr>
      <vt:lpstr>Processo de formação</vt:lpstr>
      <vt:lpstr>Reflexões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209</cp:revision>
  <cp:lastPrinted>2018-06-20T13:52:23Z</cp:lastPrinted>
  <dcterms:created xsi:type="dcterms:W3CDTF">2007-03-23T14:32:10Z</dcterms:created>
  <dcterms:modified xsi:type="dcterms:W3CDTF">2018-06-20T13:52:43Z</dcterms:modified>
</cp:coreProperties>
</file>