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339" r:id="rId3"/>
    <p:sldId id="310" r:id="rId4"/>
    <p:sldId id="329" r:id="rId5"/>
    <p:sldId id="348" r:id="rId6"/>
    <p:sldId id="463" r:id="rId7"/>
    <p:sldId id="465" r:id="rId8"/>
    <p:sldId id="470" r:id="rId9"/>
    <p:sldId id="471" r:id="rId10"/>
    <p:sldId id="464" r:id="rId11"/>
    <p:sldId id="466" r:id="rId12"/>
    <p:sldId id="474" r:id="rId13"/>
    <p:sldId id="467" r:id="rId14"/>
    <p:sldId id="473" r:id="rId15"/>
    <p:sldId id="468" r:id="rId16"/>
    <p:sldId id="347" r:id="rId17"/>
    <p:sldId id="360" r:id="rId18"/>
  </p:sldIdLst>
  <p:sldSz cx="9144000" cy="6858000" type="screen4x3"/>
  <p:notesSz cx="6797675" cy="9928225"/>
  <p:defaultTextStyle>
    <a:defPPr>
      <a:defRPr lang="pt-B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3000"/>
    <a:srgbClr val="BA977C"/>
    <a:srgbClr val="AC978A"/>
    <a:srgbClr val="C19015"/>
    <a:srgbClr val="996600"/>
    <a:srgbClr val="E9B637"/>
    <a:srgbClr val="9F7611"/>
    <a:srgbClr val="3A2C00"/>
    <a:srgbClr val="D02800"/>
    <a:srgbClr val="463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5346" cy="496412"/>
          </a:xfrm>
          <a:prstGeom prst="rect">
            <a:avLst/>
          </a:prstGeom>
        </p:spPr>
        <p:txBody>
          <a:bodyPr vert="horz" lIns="90608" tIns="45304" rIns="90608" bIns="45304" rtlCol="0"/>
          <a:lstStyle>
            <a:lvl1pPr algn="l">
              <a:defRPr sz="1200"/>
            </a:lvl1pPr>
          </a:lstStyle>
          <a:p>
            <a:endParaRPr lang="pt-BR" dirty="0"/>
          </a:p>
        </p:txBody>
      </p:sp>
      <p:sp>
        <p:nvSpPr>
          <p:cNvPr id="3" name="Espaço Reservado para Data 2"/>
          <p:cNvSpPr>
            <a:spLocks noGrp="1"/>
          </p:cNvSpPr>
          <p:nvPr>
            <p:ph type="dt" sz="quarter" idx="1"/>
          </p:nvPr>
        </p:nvSpPr>
        <p:spPr>
          <a:xfrm>
            <a:off x="3850760" y="0"/>
            <a:ext cx="2945346" cy="496412"/>
          </a:xfrm>
          <a:prstGeom prst="rect">
            <a:avLst/>
          </a:prstGeom>
        </p:spPr>
        <p:txBody>
          <a:bodyPr vert="horz" lIns="90608" tIns="45304" rIns="90608" bIns="45304" rtlCol="0"/>
          <a:lstStyle>
            <a:lvl1pPr algn="r">
              <a:defRPr sz="1200"/>
            </a:lvl1pPr>
          </a:lstStyle>
          <a:p>
            <a:fld id="{1CA60BC7-EA36-49C2-99DA-91F6FCF67A06}" type="datetimeFigureOut">
              <a:rPr lang="pt-BR" smtClean="0"/>
              <a:t>19/09/2019</a:t>
            </a:fld>
            <a:endParaRPr lang="pt-BR" dirty="0"/>
          </a:p>
        </p:txBody>
      </p:sp>
      <p:sp>
        <p:nvSpPr>
          <p:cNvPr id="4" name="Espaço Reservado para Rodapé 3"/>
          <p:cNvSpPr>
            <a:spLocks noGrp="1"/>
          </p:cNvSpPr>
          <p:nvPr>
            <p:ph type="ftr" sz="quarter" idx="2"/>
          </p:nvPr>
        </p:nvSpPr>
        <p:spPr>
          <a:xfrm>
            <a:off x="0" y="9430238"/>
            <a:ext cx="2945346" cy="496412"/>
          </a:xfrm>
          <a:prstGeom prst="rect">
            <a:avLst/>
          </a:prstGeom>
        </p:spPr>
        <p:txBody>
          <a:bodyPr vert="horz" lIns="90608" tIns="45304" rIns="90608" bIns="45304" rtlCol="0" anchor="b"/>
          <a:lstStyle>
            <a:lvl1pPr algn="l">
              <a:defRPr sz="1200"/>
            </a:lvl1pPr>
          </a:lstStyle>
          <a:p>
            <a:endParaRPr lang="pt-BR" dirty="0"/>
          </a:p>
        </p:txBody>
      </p:sp>
      <p:sp>
        <p:nvSpPr>
          <p:cNvPr id="5" name="Espaço Reservado para Número de Slide 4"/>
          <p:cNvSpPr>
            <a:spLocks noGrp="1"/>
          </p:cNvSpPr>
          <p:nvPr>
            <p:ph type="sldNum" sz="quarter" idx="3"/>
          </p:nvPr>
        </p:nvSpPr>
        <p:spPr>
          <a:xfrm>
            <a:off x="3850760" y="9430238"/>
            <a:ext cx="2945346" cy="496412"/>
          </a:xfrm>
          <a:prstGeom prst="rect">
            <a:avLst/>
          </a:prstGeom>
        </p:spPr>
        <p:txBody>
          <a:bodyPr vert="horz" lIns="90608" tIns="45304" rIns="90608" bIns="45304" rtlCol="0" anchor="b"/>
          <a:lstStyle>
            <a:lvl1pPr algn="r">
              <a:defRPr sz="1200"/>
            </a:lvl1pPr>
          </a:lstStyle>
          <a:p>
            <a:fld id="{DB185F30-E168-4037-9A7D-F7DF881A0264}" type="slidenum">
              <a:rPr lang="pt-BR" smtClean="0"/>
              <a:t>‹nº›</a:t>
            </a:fld>
            <a:endParaRPr lang="pt-BR" dirty="0"/>
          </a:p>
        </p:txBody>
      </p:sp>
    </p:spTree>
    <p:extLst>
      <p:ext uri="{BB962C8B-B14F-4D97-AF65-F5344CB8AC3E}">
        <p14:creationId xmlns:p14="http://schemas.microsoft.com/office/powerpoint/2010/main" val="37225842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5346" cy="496412"/>
          </a:xfrm>
          <a:prstGeom prst="rect">
            <a:avLst/>
          </a:prstGeom>
        </p:spPr>
        <p:txBody>
          <a:bodyPr vert="horz" lIns="90608" tIns="45304" rIns="90608" bIns="45304" rtlCol="0"/>
          <a:lstStyle>
            <a:lvl1pPr algn="l">
              <a:defRPr sz="1200"/>
            </a:lvl1pPr>
          </a:lstStyle>
          <a:p>
            <a:endParaRPr lang="pt-BR" dirty="0"/>
          </a:p>
        </p:txBody>
      </p:sp>
      <p:sp>
        <p:nvSpPr>
          <p:cNvPr id="3" name="Espaço Reservado para Data 2"/>
          <p:cNvSpPr>
            <a:spLocks noGrp="1"/>
          </p:cNvSpPr>
          <p:nvPr>
            <p:ph type="dt" idx="1"/>
          </p:nvPr>
        </p:nvSpPr>
        <p:spPr>
          <a:xfrm>
            <a:off x="3850760" y="0"/>
            <a:ext cx="2945346" cy="496412"/>
          </a:xfrm>
          <a:prstGeom prst="rect">
            <a:avLst/>
          </a:prstGeom>
        </p:spPr>
        <p:txBody>
          <a:bodyPr vert="horz" lIns="90608" tIns="45304" rIns="90608" bIns="45304" rtlCol="0"/>
          <a:lstStyle>
            <a:lvl1pPr algn="r">
              <a:defRPr sz="1200"/>
            </a:lvl1pPr>
          </a:lstStyle>
          <a:p>
            <a:fld id="{6711E88D-1E45-48B0-A29D-91C098405C87}" type="datetimeFigureOut">
              <a:rPr lang="pt-BR" smtClean="0"/>
              <a:t>19/09/2019</a:t>
            </a:fld>
            <a:endParaRPr lang="pt-BR" dirty="0"/>
          </a:p>
        </p:txBody>
      </p:sp>
      <p:sp>
        <p:nvSpPr>
          <p:cNvPr id="4" name="Espaço Reservado para Imagem de Slide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0608" tIns="45304" rIns="90608" bIns="45304" rtlCol="0" anchor="ctr"/>
          <a:lstStyle/>
          <a:p>
            <a:endParaRPr lang="pt-BR" dirty="0"/>
          </a:p>
        </p:txBody>
      </p:sp>
      <p:sp>
        <p:nvSpPr>
          <p:cNvPr id="5" name="Espaço Reservado para Anotações 4"/>
          <p:cNvSpPr>
            <a:spLocks noGrp="1"/>
          </p:cNvSpPr>
          <p:nvPr>
            <p:ph type="body" sz="quarter" idx="3"/>
          </p:nvPr>
        </p:nvSpPr>
        <p:spPr>
          <a:xfrm>
            <a:off x="679454" y="4716695"/>
            <a:ext cx="5438768" cy="4467701"/>
          </a:xfrm>
          <a:prstGeom prst="rect">
            <a:avLst/>
          </a:prstGeom>
        </p:spPr>
        <p:txBody>
          <a:bodyPr vert="horz" lIns="90608" tIns="45304" rIns="90608" bIns="45304"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430238"/>
            <a:ext cx="2945346" cy="496412"/>
          </a:xfrm>
          <a:prstGeom prst="rect">
            <a:avLst/>
          </a:prstGeom>
        </p:spPr>
        <p:txBody>
          <a:bodyPr vert="horz" lIns="90608" tIns="45304" rIns="90608" bIns="45304"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50760" y="9430238"/>
            <a:ext cx="2945346" cy="496412"/>
          </a:xfrm>
          <a:prstGeom prst="rect">
            <a:avLst/>
          </a:prstGeom>
        </p:spPr>
        <p:txBody>
          <a:bodyPr vert="horz" lIns="90608" tIns="45304" rIns="90608" bIns="45304" rtlCol="0" anchor="b"/>
          <a:lstStyle>
            <a:lvl1pPr algn="r">
              <a:defRPr sz="1200"/>
            </a:lvl1pPr>
          </a:lstStyle>
          <a:p>
            <a:fld id="{14A8353C-1DA7-4723-ADE9-15749BF3BD02}" type="slidenum">
              <a:rPr lang="pt-BR" smtClean="0"/>
              <a:t>‹nº›</a:t>
            </a:fld>
            <a:endParaRPr lang="pt-BR" dirty="0"/>
          </a:p>
        </p:txBody>
      </p:sp>
    </p:spTree>
    <p:extLst>
      <p:ext uri="{BB962C8B-B14F-4D97-AF65-F5344CB8AC3E}">
        <p14:creationId xmlns:p14="http://schemas.microsoft.com/office/powerpoint/2010/main" val="2637887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a:t>Clique para editar o estilo do subtítulo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ltLang="pt-B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pt-BR" altLang="pt-BR" dirty="0"/>
          </a:p>
        </p:txBody>
      </p:sp>
      <p:sp>
        <p:nvSpPr>
          <p:cNvPr id="6" name="Rectangle 6"/>
          <p:cNvSpPr>
            <a:spLocks noGrp="1" noChangeArrowheads="1"/>
          </p:cNvSpPr>
          <p:nvPr>
            <p:ph type="sldNum" sz="quarter" idx="12"/>
          </p:nvPr>
        </p:nvSpPr>
        <p:spPr>
          <a:ln/>
        </p:spPr>
        <p:txBody>
          <a:bodyPr/>
          <a:lstStyle>
            <a:lvl1pPr>
              <a:defRPr/>
            </a:lvl1pPr>
          </a:lstStyle>
          <a:p>
            <a:pPr>
              <a:defRPr/>
            </a:pPr>
            <a:fld id="{F9AF7562-9F8B-4E18-A59C-F4746134AF87}" type="slidenum">
              <a:rPr lang="pt-BR" altLang="pt-BR"/>
              <a:pPr>
                <a:defRPr/>
              </a:pPr>
              <a:t>‹nº›</a:t>
            </a:fld>
            <a:endParaRPr lang="pt-BR" altLang="pt-BR" dirty="0"/>
          </a:p>
        </p:txBody>
      </p:sp>
    </p:spTree>
    <p:extLst>
      <p:ext uri="{BB962C8B-B14F-4D97-AF65-F5344CB8AC3E}">
        <p14:creationId xmlns:p14="http://schemas.microsoft.com/office/powerpoint/2010/main" val="576585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p:cNvSpPr>
            <a:spLocks noGrp="1" noChangeArrowheads="1"/>
          </p:cNvSpPr>
          <p:nvPr>
            <p:ph type="dt" sz="half" idx="10"/>
          </p:nvPr>
        </p:nvSpPr>
        <p:spPr>
          <a:ln/>
        </p:spPr>
        <p:txBody>
          <a:bodyPr/>
          <a:lstStyle>
            <a:lvl1pPr>
              <a:defRPr/>
            </a:lvl1pPr>
          </a:lstStyle>
          <a:p>
            <a:pPr>
              <a:defRPr/>
            </a:pPr>
            <a:endParaRPr lang="pt-BR" altLang="pt-B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pt-BR" altLang="pt-BR" dirty="0"/>
          </a:p>
        </p:txBody>
      </p:sp>
      <p:sp>
        <p:nvSpPr>
          <p:cNvPr id="6" name="Rectangle 6"/>
          <p:cNvSpPr>
            <a:spLocks noGrp="1" noChangeArrowheads="1"/>
          </p:cNvSpPr>
          <p:nvPr>
            <p:ph type="sldNum" sz="quarter" idx="12"/>
          </p:nvPr>
        </p:nvSpPr>
        <p:spPr>
          <a:ln/>
        </p:spPr>
        <p:txBody>
          <a:bodyPr/>
          <a:lstStyle>
            <a:lvl1pPr>
              <a:defRPr/>
            </a:lvl1pPr>
          </a:lstStyle>
          <a:p>
            <a:pPr>
              <a:defRPr/>
            </a:pPr>
            <a:fld id="{0B78B294-D640-4161-9C15-6D613B158C9D}" type="slidenum">
              <a:rPr lang="pt-BR" altLang="pt-BR"/>
              <a:pPr>
                <a:defRPr/>
              </a:pPr>
              <a:t>‹nº›</a:t>
            </a:fld>
            <a:endParaRPr lang="pt-BR" altLang="pt-BR" dirty="0"/>
          </a:p>
        </p:txBody>
      </p:sp>
    </p:spTree>
    <p:extLst>
      <p:ext uri="{BB962C8B-B14F-4D97-AF65-F5344CB8AC3E}">
        <p14:creationId xmlns:p14="http://schemas.microsoft.com/office/powerpoint/2010/main" val="1312178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p:cNvSpPr>
            <a:spLocks noGrp="1" noChangeArrowheads="1"/>
          </p:cNvSpPr>
          <p:nvPr>
            <p:ph type="dt" sz="half" idx="10"/>
          </p:nvPr>
        </p:nvSpPr>
        <p:spPr>
          <a:ln/>
        </p:spPr>
        <p:txBody>
          <a:bodyPr/>
          <a:lstStyle>
            <a:lvl1pPr>
              <a:defRPr/>
            </a:lvl1pPr>
          </a:lstStyle>
          <a:p>
            <a:pPr>
              <a:defRPr/>
            </a:pPr>
            <a:endParaRPr lang="pt-BR" altLang="pt-B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pt-BR" altLang="pt-BR" dirty="0"/>
          </a:p>
        </p:txBody>
      </p:sp>
      <p:sp>
        <p:nvSpPr>
          <p:cNvPr id="6" name="Rectangle 6"/>
          <p:cNvSpPr>
            <a:spLocks noGrp="1" noChangeArrowheads="1"/>
          </p:cNvSpPr>
          <p:nvPr>
            <p:ph type="sldNum" sz="quarter" idx="12"/>
          </p:nvPr>
        </p:nvSpPr>
        <p:spPr>
          <a:ln/>
        </p:spPr>
        <p:txBody>
          <a:bodyPr/>
          <a:lstStyle>
            <a:lvl1pPr>
              <a:defRPr/>
            </a:lvl1pPr>
          </a:lstStyle>
          <a:p>
            <a:pPr>
              <a:defRPr/>
            </a:pPr>
            <a:fld id="{39AF5303-A126-4ED9-A160-4761DDE3D856}" type="slidenum">
              <a:rPr lang="pt-BR" altLang="pt-BR"/>
              <a:pPr>
                <a:defRPr/>
              </a:pPr>
              <a:t>‹nº›</a:t>
            </a:fld>
            <a:endParaRPr lang="pt-BR" altLang="pt-BR" dirty="0"/>
          </a:p>
        </p:txBody>
      </p:sp>
    </p:spTree>
    <p:extLst>
      <p:ext uri="{BB962C8B-B14F-4D97-AF65-F5344CB8AC3E}">
        <p14:creationId xmlns:p14="http://schemas.microsoft.com/office/powerpoint/2010/main" val="1122221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p:cNvSpPr>
            <a:spLocks noGrp="1" noChangeArrowheads="1"/>
          </p:cNvSpPr>
          <p:nvPr>
            <p:ph type="dt" sz="half" idx="10"/>
          </p:nvPr>
        </p:nvSpPr>
        <p:spPr>
          <a:ln/>
        </p:spPr>
        <p:txBody>
          <a:bodyPr/>
          <a:lstStyle>
            <a:lvl1pPr>
              <a:defRPr/>
            </a:lvl1pPr>
          </a:lstStyle>
          <a:p>
            <a:pPr>
              <a:defRPr/>
            </a:pPr>
            <a:endParaRPr lang="pt-BR" altLang="pt-B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pt-BR" altLang="pt-BR" dirty="0"/>
          </a:p>
        </p:txBody>
      </p:sp>
      <p:sp>
        <p:nvSpPr>
          <p:cNvPr id="6" name="Rectangle 6"/>
          <p:cNvSpPr>
            <a:spLocks noGrp="1" noChangeArrowheads="1"/>
          </p:cNvSpPr>
          <p:nvPr>
            <p:ph type="sldNum" sz="quarter" idx="12"/>
          </p:nvPr>
        </p:nvSpPr>
        <p:spPr>
          <a:ln/>
        </p:spPr>
        <p:txBody>
          <a:bodyPr/>
          <a:lstStyle>
            <a:lvl1pPr>
              <a:defRPr/>
            </a:lvl1pPr>
          </a:lstStyle>
          <a:p>
            <a:pPr>
              <a:defRPr/>
            </a:pPr>
            <a:fld id="{24395A82-FD4A-4178-A50E-CDBBCB644ED0}" type="slidenum">
              <a:rPr lang="pt-BR" altLang="pt-BR"/>
              <a:pPr>
                <a:defRPr/>
              </a:pPr>
              <a:t>‹nº›</a:t>
            </a:fld>
            <a:endParaRPr lang="pt-BR" altLang="pt-BR" dirty="0"/>
          </a:p>
        </p:txBody>
      </p:sp>
    </p:spTree>
    <p:extLst>
      <p:ext uri="{BB962C8B-B14F-4D97-AF65-F5344CB8AC3E}">
        <p14:creationId xmlns:p14="http://schemas.microsoft.com/office/powerpoint/2010/main" val="3703987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a:t>Clique para editar o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ltLang="pt-B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pt-BR" altLang="pt-BR" dirty="0"/>
          </a:p>
        </p:txBody>
      </p:sp>
      <p:sp>
        <p:nvSpPr>
          <p:cNvPr id="6" name="Rectangle 6"/>
          <p:cNvSpPr>
            <a:spLocks noGrp="1" noChangeArrowheads="1"/>
          </p:cNvSpPr>
          <p:nvPr>
            <p:ph type="sldNum" sz="quarter" idx="12"/>
          </p:nvPr>
        </p:nvSpPr>
        <p:spPr>
          <a:ln/>
        </p:spPr>
        <p:txBody>
          <a:bodyPr/>
          <a:lstStyle>
            <a:lvl1pPr>
              <a:defRPr/>
            </a:lvl1pPr>
          </a:lstStyle>
          <a:p>
            <a:pPr>
              <a:defRPr/>
            </a:pPr>
            <a:fld id="{54DBF62C-E0FF-4A7D-991B-FCBCB3B903C0}" type="slidenum">
              <a:rPr lang="pt-BR" altLang="pt-BR"/>
              <a:pPr>
                <a:defRPr/>
              </a:pPr>
              <a:t>‹nº›</a:t>
            </a:fld>
            <a:endParaRPr lang="pt-BR" altLang="pt-BR" dirty="0"/>
          </a:p>
        </p:txBody>
      </p:sp>
    </p:spTree>
    <p:extLst>
      <p:ext uri="{BB962C8B-B14F-4D97-AF65-F5344CB8AC3E}">
        <p14:creationId xmlns:p14="http://schemas.microsoft.com/office/powerpoint/2010/main" val="2348518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Rectangle 4"/>
          <p:cNvSpPr>
            <a:spLocks noGrp="1" noChangeArrowheads="1"/>
          </p:cNvSpPr>
          <p:nvPr>
            <p:ph type="dt" sz="half" idx="10"/>
          </p:nvPr>
        </p:nvSpPr>
        <p:spPr>
          <a:ln/>
        </p:spPr>
        <p:txBody>
          <a:bodyPr/>
          <a:lstStyle>
            <a:lvl1pPr>
              <a:defRPr/>
            </a:lvl1pPr>
          </a:lstStyle>
          <a:p>
            <a:pPr>
              <a:defRPr/>
            </a:pPr>
            <a:endParaRPr lang="pt-BR" altLang="pt-B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pt-BR" altLang="pt-BR" dirty="0"/>
          </a:p>
        </p:txBody>
      </p:sp>
      <p:sp>
        <p:nvSpPr>
          <p:cNvPr id="7" name="Rectangle 6"/>
          <p:cNvSpPr>
            <a:spLocks noGrp="1" noChangeArrowheads="1"/>
          </p:cNvSpPr>
          <p:nvPr>
            <p:ph type="sldNum" sz="quarter" idx="12"/>
          </p:nvPr>
        </p:nvSpPr>
        <p:spPr>
          <a:ln/>
        </p:spPr>
        <p:txBody>
          <a:bodyPr/>
          <a:lstStyle>
            <a:lvl1pPr>
              <a:defRPr/>
            </a:lvl1pPr>
          </a:lstStyle>
          <a:p>
            <a:pPr>
              <a:defRPr/>
            </a:pPr>
            <a:fld id="{AACF93B4-086F-4533-914F-01956722E5F3}" type="slidenum">
              <a:rPr lang="pt-BR" altLang="pt-BR"/>
              <a:pPr>
                <a:defRPr/>
              </a:pPr>
              <a:t>‹nº›</a:t>
            </a:fld>
            <a:endParaRPr lang="pt-BR" altLang="pt-BR" dirty="0"/>
          </a:p>
        </p:txBody>
      </p:sp>
    </p:spTree>
    <p:extLst>
      <p:ext uri="{BB962C8B-B14F-4D97-AF65-F5344CB8AC3E}">
        <p14:creationId xmlns:p14="http://schemas.microsoft.com/office/powerpoint/2010/main" val="2051605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Rectangle 4"/>
          <p:cNvSpPr>
            <a:spLocks noGrp="1" noChangeArrowheads="1"/>
          </p:cNvSpPr>
          <p:nvPr>
            <p:ph type="dt" sz="half" idx="10"/>
          </p:nvPr>
        </p:nvSpPr>
        <p:spPr>
          <a:ln/>
        </p:spPr>
        <p:txBody>
          <a:bodyPr/>
          <a:lstStyle>
            <a:lvl1pPr>
              <a:defRPr/>
            </a:lvl1pPr>
          </a:lstStyle>
          <a:p>
            <a:pPr>
              <a:defRPr/>
            </a:pPr>
            <a:endParaRPr lang="pt-BR" altLang="pt-BR" dirty="0"/>
          </a:p>
        </p:txBody>
      </p:sp>
      <p:sp>
        <p:nvSpPr>
          <p:cNvPr id="8" name="Rectangle 5"/>
          <p:cNvSpPr>
            <a:spLocks noGrp="1" noChangeArrowheads="1"/>
          </p:cNvSpPr>
          <p:nvPr>
            <p:ph type="ftr" sz="quarter" idx="11"/>
          </p:nvPr>
        </p:nvSpPr>
        <p:spPr>
          <a:ln/>
        </p:spPr>
        <p:txBody>
          <a:bodyPr/>
          <a:lstStyle>
            <a:lvl1pPr>
              <a:defRPr/>
            </a:lvl1pPr>
          </a:lstStyle>
          <a:p>
            <a:pPr>
              <a:defRPr/>
            </a:pPr>
            <a:endParaRPr lang="pt-BR" altLang="pt-BR" dirty="0"/>
          </a:p>
        </p:txBody>
      </p:sp>
      <p:sp>
        <p:nvSpPr>
          <p:cNvPr id="9" name="Rectangle 6"/>
          <p:cNvSpPr>
            <a:spLocks noGrp="1" noChangeArrowheads="1"/>
          </p:cNvSpPr>
          <p:nvPr>
            <p:ph type="sldNum" sz="quarter" idx="12"/>
          </p:nvPr>
        </p:nvSpPr>
        <p:spPr>
          <a:ln/>
        </p:spPr>
        <p:txBody>
          <a:bodyPr/>
          <a:lstStyle>
            <a:lvl1pPr>
              <a:defRPr/>
            </a:lvl1pPr>
          </a:lstStyle>
          <a:p>
            <a:pPr>
              <a:defRPr/>
            </a:pPr>
            <a:fld id="{9547BF7E-7321-484C-89B3-3E5E3EE414FA}" type="slidenum">
              <a:rPr lang="pt-BR" altLang="pt-BR"/>
              <a:pPr>
                <a:defRPr/>
              </a:pPr>
              <a:t>‹nº›</a:t>
            </a:fld>
            <a:endParaRPr lang="pt-BR" altLang="pt-BR" dirty="0"/>
          </a:p>
        </p:txBody>
      </p:sp>
    </p:spTree>
    <p:extLst>
      <p:ext uri="{BB962C8B-B14F-4D97-AF65-F5344CB8AC3E}">
        <p14:creationId xmlns:p14="http://schemas.microsoft.com/office/powerpoint/2010/main" val="3121691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Rectangle 4"/>
          <p:cNvSpPr>
            <a:spLocks noGrp="1" noChangeArrowheads="1"/>
          </p:cNvSpPr>
          <p:nvPr>
            <p:ph type="dt" sz="half" idx="10"/>
          </p:nvPr>
        </p:nvSpPr>
        <p:spPr>
          <a:ln/>
        </p:spPr>
        <p:txBody>
          <a:bodyPr/>
          <a:lstStyle>
            <a:lvl1pPr>
              <a:defRPr/>
            </a:lvl1pPr>
          </a:lstStyle>
          <a:p>
            <a:pPr>
              <a:defRPr/>
            </a:pPr>
            <a:endParaRPr lang="pt-BR" altLang="pt-BR" dirty="0"/>
          </a:p>
        </p:txBody>
      </p:sp>
      <p:sp>
        <p:nvSpPr>
          <p:cNvPr id="4" name="Rectangle 5"/>
          <p:cNvSpPr>
            <a:spLocks noGrp="1" noChangeArrowheads="1"/>
          </p:cNvSpPr>
          <p:nvPr>
            <p:ph type="ftr" sz="quarter" idx="11"/>
          </p:nvPr>
        </p:nvSpPr>
        <p:spPr>
          <a:ln/>
        </p:spPr>
        <p:txBody>
          <a:bodyPr/>
          <a:lstStyle>
            <a:lvl1pPr>
              <a:defRPr/>
            </a:lvl1pPr>
          </a:lstStyle>
          <a:p>
            <a:pPr>
              <a:defRPr/>
            </a:pPr>
            <a:endParaRPr lang="pt-BR" altLang="pt-BR" dirty="0"/>
          </a:p>
        </p:txBody>
      </p:sp>
      <p:sp>
        <p:nvSpPr>
          <p:cNvPr id="5" name="Rectangle 6"/>
          <p:cNvSpPr>
            <a:spLocks noGrp="1" noChangeArrowheads="1"/>
          </p:cNvSpPr>
          <p:nvPr>
            <p:ph type="sldNum" sz="quarter" idx="12"/>
          </p:nvPr>
        </p:nvSpPr>
        <p:spPr>
          <a:ln/>
        </p:spPr>
        <p:txBody>
          <a:bodyPr/>
          <a:lstStyle>
            <a:lvl1pPr>
              <a:defRPr/>
            </a:lvl1pPr>
          </a:lstStyle>
          <a:p>
            <a:pPr>
              <a:defRPr/>
            </a:pPr>
            <a:fld id="{D0925D92-756F-4866-95E2-848CF862967F}" type="slidenum">
              <a:rPr lang="pt-BR" altLang="pt-BR"/>
              <a:pPr>
                <a:defRPr/>
              </a:pPr>
              <a:t>‹nº›</a:t>
            </a:fld>
            <a:endParaRPr lang="pt-BR" altLang="pt-BR" dirty="0"/>
          </a:p>
        </p:txBody>
      </p:sp>
    </p:spTree>
    <p:extLst>
      <p:ext uri="{BB962C8B-B14F-4D97-AF65-F5344CB8AC3E}">
        <p14:creationId xmlns:p14="http://schemas.microsoft.com/office/powerpoint/2010/main" val="375079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BR" altLang="pt-BR" dirty="0"/>
          </a:p>
        </p:txBody>
      </p:sp>
      <p:sp>
        <p:nvSpPr>
          <p:cNvPr id="3" name="Rectangle 5"/>
          <p:cNvSpPr>
            <a:spLocks noGrp="1" noChangeArrowheads="1"/>
          </p:cNvSpPr>
          <p:nvPr>
            <p:ph type="ftr" sz="quarter" idx="11"/>
          </p:nvPr>
        </p:nvSpPr>
        <p:spPr>
          <a:ln/>
        </p:spPr>
        <p:txBody>
          <a:bodyPr/>
          <a:lstStyle>
            <a:lvl1pPr>
              <a:defRPr/>
            </a:lvl1pPr>
          </a:lstStyle>
          <a:p>
            <a:pPr>
              <a:defRPr/>
            </a:pPr>
            <a:endParaRPr lang="pt-BR" altLang="pt-BR" dirty="0"/>
          </a:p>
        </p:txBody>
      </p:sp>
      <p:sp>
        <p:nvSpPr>
          <p:cNvPr id="4" name="Rectangle 6"/>
          <p:cNvSpPr>
            <a:spLocks noGrp="1" noChangeArrowheads="1"/>
          </p:cNvSpPr>
          <p:nvPr>
            <p:ph type="sldNum" sz="quarter" idx="12"/>
          </p:nvPr>
        </p:nvSpPr>
        <p:spPr>
          <a:ln/>
        </p:spPr>
        <p:txBody>
          <a:bodyPr/>
          <a:lstStyle>
            <a:lvl1pPr>
              <a:defRPr/>
            </a:lvl1pPr>
          </a:lstStyle>
          <a:p>
            <a:pPr>
              <a:defRPr/>
            </a:pPr>
            <a:fld id="{7777E0F3-98E3-47E5-9545-44F90C2BBBC9}" type="slidenum">
              <a:rPr lang="pt-BR" altLang="pt-BR"/>
              <a:pPr>
                <a:defRPr/>
              </a:pPr>
              <a:t>‹nº›</a:t>
            </a:fld>
            <a:endParaRPr lang="pt-BR" altLang="pt-BR" dirty="0"/>
          </a:p>
        </p:txBody>
      </p:sp>
    </p:spTree>
    <p:extLst>
      <p:ext uri="{BB962C8B-B14F-4D97-AF65-F5344CB8AC3E}">
        <p14:creationId xmlns:p14="http://schemas.microsoft.com/office/powerpoint/2010/main" val="2698562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ltLang="pt-B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pt-BR" altLang="pt-BR" dirty="0"/>
          </a:p>
        </p:txBody>
      </p:sp>
      <p:sp>
        <p:nvSpPr>
          <p:cNvPr id="7" name="Rectangle 6"/>
          <p:cNvSpPr>
            <a:spLocks noGrp="1" noChangeArrowheads="1"/>
          </p:cNvSpPr>
          <p:nvPr>
            <p:ph type="sldNum" sz="quarter" idx="12"/>
          </p:nvPr>
        </p:nvSpPr>
        <p:spPr>
          <a:ln/>
        </p:spPr>
        <p:txBody>
          <a:bodyPr/>
          <a:lstStyle>
            <a:lvl1pPr>
              <a:defRPr/>
            </a:lvl1pPr>
          </a:lstStyle>
          <a:p>
            <a:pPr>
              <a:defRPr/>
            </a:pPr>
            <a:fld id="{7CC714DC-82EA-4987-B374-54FDCB1B9DC2}" type="slidenum">
              <a:rPr lang="pt-BR" altLang="pt-BR"/>
              <a:pPr>
                <a:defRPr/>
              </a:pPr>
              <a:t>‹nº›</a:t>
            </a:fld>
            <a:endParaRPr lang="pt-BR" altLang="pt-BR" dirty="0"/>
          </a:p>
        </p:txBody>
      </p:sp>
    </p:spTree>
    <p:extLst>
      <p:ext uri="{BB962C8B-B14F-4D97-AF65-F5344CB8AC3E}">
        <p14:creationId xmlns:p14="http://schemas.microsoft.com/office/powerpoint/2010/main" val="78646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dirty="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ltLang="pt-B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pt-BR" altLang="pt-BR" dirty="0"/>
          </a:p>
        </p:txBody>
      </p:sp>
      <p:sp>
        <p:nvSpPr>
          <p:cNvPr id="7" name="Rectangle 6"/>
          <p:cNvSpPr>
            <a:spLocks noGrp="1" noChangeArrowheads="1"/>
          </p:cNvSpPr>
          <p:nvPr>
            <p:ph type="sldNum" sz="quarter" idx="12"/>
          </p:nvPr>
        </p:nvSpPr>
        <p:spPr>
          <a:ln/>
        </p:spPr>
        <p:txBody>
          <a:bodyPr/>
          <a:lstStyle>
            <a:lvl1pPr>
              <a:defRPr/>
            </a:lvl1pPr>
          </a:lstStyle>
          <a:p>
            <a:pPr>
              <a:defRPr/>
            </a:pPr>
            <a:fld id="{C14D5D5D-D045-4B32-A03E-A4BE2B0D7743}" type="slidenum">
              <a:rPr lang="pt-BR" altLang="pt-BR"/>
              <a:pPr>
                <a:defRPr/>
              </a:pPr>
              <a:t>‹nº›</a:t>
            </a:fld>
            <a:endParaRPr lang="pt-BR" altLang="pt-BR" dirty="0"/>
          </a:p>
        </p:txBody>
      </p:sp>
    </p:spTree>
    <p:extLst>
      <p:ext uri="{BB962C8B-B14F-4D97-AF65-F5344CB8AC3E}">
        <p14:creationId xmlns:p14="http://schemas.microsoft.com/office/powerpoint/2010/main" val="3869436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t-BR" altLang="pt-BR"/>
              <a:t>Clique para editar o estilo do título mestre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pt-BR" altLang="pt-BR"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pt-BR" altLang="pt-BR"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4119B8AB-FD0F-4476-85B6-843375BF270E}" type="slidenum">
              <a:rPr lang="pt-BR" altLang="pt-BR"/>
              <a:pPr>
                <a:defRPr/>
              </a:pPr>
              <a:t>‹nº›</a:t>
            </a:fld>
            <a:endParaRPr lang="pt-BR" altLang="pt-B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ctrTitle"/>
          </p:nvPr>
        </p:nvSpPr>
        <p:spPr>
          <a:xfrm>
            <a:off x="-7429" y="1"/>
            <a:ext cx="9143999" cy="1484783"/>
          </a:xfrm>
          <a:solidFill>
            <a:schemeClr val="bg1">
              <a:lumMod val="95000"/>
            </a:schemeClr>
          </a:solidFill>
          <a:ln>
            <a:noFill/>
          </a:ln>
          <a:effectLst/>
        </p:spPr>
        <p:txBody>
          <a:bodyPr/>
          <a:lstStyle/>
          <a:p>
            <a:pPr eaLnBrk="1" hangingPunct="1">
              <a:defRPr/>
            </a:pPr>
            <a:r>
              <a:rPr lang="en-US"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Os precedentes de Processo Civil </a:t>
            </a:r>
            <a:br>
              <a:rPr lang="en-US"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en-US"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do STJ: apreciação crítica</a:t>
            </a:r>
            <a:endParaRPr lang="pt-BR" sz="1800" b="1" dirty="0">
              <a:solidFill>
                <a:srgbClr val="C00000"/>
              </a:solidFill>
              <a:latin typeface="Calibri" panose="020F0502020204030204" pitchFamily="34" charset="0"/>
              <a:cs typeface="Calibri" panose="020F0502020204030204" pitchFamily="34" charset="0"/>
            </a:endParaRPr>
          </a:p>
        </p:txBody>
      </p:sp>
      <p:sp>
        <p:nvSpPr>
          <p:cNvPr id="2054" name="Retângulo 1"/>
          <p:cNvSpPr>
            <a:spLocks noChangeArrowheads="1"/>
          </p:cNvSpPr>
          <p:nvPr/>
        </p:nvSpPr>
        <p:spPr bwMode="auto">
          <a:xfrm>
            <a:off x="0" y="1872965"/>
            <a:ext cx="9108504" cy="45858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pt-BR" sz="2800" b="1" dirty="0">
              <a:solidFill>
                <a:srgbClr val="C00000"/>
              </a:solidFill>
            </a:endParaRPr>
          </a:p>
          <a:p>
            <a:pPr algn="ctr" eaLnBrk="1" hangingPunct="1"/>
            <a:r>
              <a:rPr lang="en-US" altLang="pt-BR" sz="3200" b="1" dirty="0">
                <a:solidFill>
                  <a:srgbClr val="0070C0"/>
                </a:solidFill>
              </a:rPr>
              <a:t>II Seminário Internacional “precedentes”</a:t>
            </a:r>
          </a:p>
          <a:p>
            <a:pPr algn="ctr" eaLnBrk="1" hangingPunct="1"/>
            <a:endParaRPr lang="en-US" altLang="pt-BR" sz="3200" b="1" dirty="0">
              <a:solidFill>
                <a:srgbClr val="0070C0"/>
              </a:solidFill>
            </a:endParaRPr>
          </a:p>
          <a:p>
            <a:pPr algn="ctr" eaLnBrk="1" hangingPunct="1"/>
            <a:r>
              <a:rPr lang="en-US" altLang="pt-BR" sz="3200" b="1" dirty="0">
                <a:solidFill>
                  <a:schemeClr val="tx1">
                    <a:lumMod val="50000"/>
                    <a:lumOff val="50000"/>
                  </a:schemeClr>
                </a:solidFill>
              </a:rPr>
              <a:t>AASP</a:t>
            </a:r>
          </a:p>
          <a:p>
            <a:pPr algn="ctr" eaLnBrk="1" hangingPunct="1"/>
            <a:endParaRPr lang="pt-BR" altLang="pt-BR" sz="2800" b="1" dirty="0">
              <a:solidFill>
                <a:srgbClr val="FF0000"/>
              </a:solidFill>
              <a:latin typeface="Calibri" panose="020F0502020204030204" pitchFamily="34" charset="0"/>
              <a:cs typeface="Calibri" panose="020F0502020204030204" pitchFamily="34" charset="0"/>
            </a:endParaRPr>
          </a:p>
          <a:p>
            <a:pPr algn="ctr" eaLnBrk="1" hangingPunct="1"/>
            <a:r>
              <a:rPr lang="pt-BR" altLang="pt-BR" sz="2800" b="1" dirty="0">
                <a:solidFill>
                  <a:srgbClr val="FF0000"/>
                </a:solidFill>
                <a:latin typeface="Calibri" panose="020F0502020204030204" pitchFamily="34" charset="0"/>
                <a:cs typeface="Calibri" panose="020F0502020204030204" pitchFamily="34" charset="0"/>
              </a:rPr>
              <a:t>São Paulo, SP, 19 de setembro de 2019</a:t>
            </a:r>
          </a:p>
          <a:p>
            <a:pPr algn="ctr" eaLnBrk="1" hangingPunct="1"/>
            <a:endParaRPr lang="pt-BR" altLang="pt-BR" sz="3200" b="1" dirty="0">
              <a:latin typeface="Calibri" panose="020F0502020204030204" pitchFamily="34" charset="0"/>
              <a:cs typeface="Calibri" panose="020F0502020204030204" pitchFamily="34" charset="0"/>
            </a:endParaRPr>
          </a:p>
          <a:p>
            <a:pPr algn="ctr" eaLnBrk="1" hangingPunct="1"/>
            <a:r>
              <a:rPr lang="pt-BR" altLang="pt-BR" sz="3200" b="1" dirty="0">
                <a:solidFill>
                  <a:schemeClr val="tx1">
                    <a:lumMod val="50000"/>
                    <a:lumOff val="50000"/>
                  </a:schemeClr>
                </a:solidFill>
                <a:latin typeface="Calibri" panose="020F0502020204030204" pitchFamily="34" charset="0"/>
                <a:cs typeface="Calibri" panose="020F0502020204030204" pitchFamily="34" charset="0"/>
              </a:rPr>
              <a:t>Cassio Scarpinella Bueno</a:t>
            </a:r>
          </a:p>
          <a:p>
            <a:pPr algn="ctr" eaLnBrk="1" hangingPunct="1"/>
            <a:r>
              <a:rPr lang="en-US" altLang="pt-BR" sz="2400" b="1" dirty="0">
                <a:solidFill>
                  <a:srgbClr val="C00000"/>
                </a:solidFill>
                <a:latin typeface="Calibri" panose="020F0502020204030204" pitchFamily="34" charset="0"/>
                <a:cs typeface="Calibri" panose="020F0502020204030204" pitchFamily="34" charset="0"/>
              </a:rPr>
              <a:t>www.scarpinellabueno.com</a:t>
            </a:r>
          </a:p>
          <a:p>
            <a:pPr algn="ctr" eaLnBrk="1" hangingPunct="1"/>
            <a:r>
              <a:rPr lang="en-US" altLang="pt-BR" sz="2400" b="1" dirty="0">
                <a:solidFill>
                  <a:srgbClr val="FF0000"/>
                </a:solidFill>
                <a:latin typeface="Calibri" panose="020F0502020204030204" pitchFamily="34" charset="0"/>
                <a:cs typeface="Calibri" panose="020F0502020204030204" pitchFamily="34" charset="0"/>
              </a:rPr>
              <a:t>www.facebook.com/cassioscarpinellabueno</a:t>
            </a:r>
            <a:endParaRPr lang="pt-BR" altLang="pt-BR" sz="2400" b="1" dirty="0">
              <a:solidFill>
                <a:srgbClr val="FF0000"/>
              </a:solidFill>
              <a:latin typeface="Calibri" panose="020F0502020204030204" pitchFamily="34" charset="0"/>
              <a:cs typeface="Calibri" panose="020F0502020204030204" pitchFamily="34" charset="0"/>
            </a:endParaRPr>
          </a:p>
        </p:txBody>
      </p:sp>
      <p:sp>
        <p:nvSpPr>
          <p:cNvPr id="7" name="Retângulo 6"/>
          <p:cNvSpPr/>
          <p:nvPr/>
        </p:nvSpPr>
        <p:spPr>
          <a:xfrm>
            <a:off x="-7430" y="6397280"/>
            <a:ext cx="9151430" cy="3443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8" name="Retângulo 7"/>
          <p:cNvSpPr/>
          <p:nvPr/>
        </p:nvSpPr>
        <p:spPr>
          <a:xfrm>
            <a:off x="-7430" y="6669360"/>
            <a:ext cx="9151429" cy="18864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0" y="0"/>
            <a:ext cx="9144000" cy="764704"/>
          </a:xfrm>
          <a:solidFill>
            <a:schemeClr val="bg1">
              <a:lumMod val="95000"/>
            </a:schemeClr>
          </a:solidFill>
          <a:ln>
            <a:noFill/>
          </a:ln>
          <a:effectLst/>
        </p:spPr>
        <p:txBody>
          <a:bodyPr/>
          <a:lstStyle/>
          <a:p>
            <a:pPr eaLnBrk="1" hangingPunct="1">
              <a:defRPr/>
            </a:pPr>
            <a:r>
              <a:rPr lang="en-US"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As “teses” do STJ (5)</a:t>
            </a:r>
            <a:endParaRPr lang="pt-BR"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 name="Espaço Reservado para Conteúdo 2"/>
          <p:cNvSpPr>
            <a:spLocks noGrp="1"/>
          </p:cNvSpPr>
          <p:nvPr>
            <p:ph idx="1"/>
          </p:nvPr>
        </p:nvSpPr>
        <p:spPr>
          <a:xfrm>
            <a:off x="-7430" y="829059"/>
            <a:ext cx="9136571" cy="5488560"/>
          </a:xfrm>
        </p:spPr>
        <p:txBody>
          <a:bodyPr/>
          <a:lstStyle/>
          <a:p>
            <a:pPr marL="342900" lvl="1" indent="-342900">
              <a:spcBef>
                <a:spcPts val="100"/>
              </a:spcBef>
              <a:spcAft>
                <a:spcPts val="100"/>
              </a:spcAft>
              <a:buClr>
                <a:srgbClr val="C00000"/>
              </a:buClr>
              <a:buFont typeface="Wingdings" panose="05000000000000000000" pitchFamily="2" charset="2"/>
              <a:buChar char="q"/>
            </a:pPr>
            <a:r>
              <a:rPr lang="pt-BR" sz="2300" b="1" dirty="0">
                <a:latin typeface="Calibri" panose="020F0502020204030204" pitchFamily="34" charset="0"/>
                <a:cs typeface="Calibri" panose="020F0502020204030204" pitchFamily="34" charset="0"/>
              </a:rPr>
              <a:t>Tema 976:</a:t>
            </a:r>
            <a:r>
              <a:rPr lang="pt-BR" sz="2300" dirty="0">
                <a:latin typeface="Calibri" panose="020F0502020204030204" pitchFamily="34" charset="0"/>
                <a:cs typeface="Calibri" panose="020F0502020204030204" pitchFamily="34" charset="0"/>
              </a:rPr>
              <a:t> A competência para processar e julgar demandas cíveis com pedidos ilíquidos contra massa falida, quando em litisconsórcio passivo com pessoa jurídica de direito público, é do juízo cível no qual for proposta a ação de conhecimento, competente para julgar ações contra a Fazenda Pública, de acordo as respectivas normas de organização judiciária.</a:t>
            </a:r>
          </a:p>
          <a:p>
            <a:pPr marL="342900" lvl="1" indent="-342900">
              <a:spcBef>
                <a:spcPts val="100"/>
              </a:spcBef>
              <a:spcAft>
                <a:spcPts val="100"/>
              </a:spcAft>
              <a:buClr>
                <a:srgbClr val="C00000"/>
              </a:buClr>
              <a:buFont typeface="Wingdings" panose="05000000000000000000" pitchFamily="2" charset="2"/>
              <a:buChar char="q"/>
            </a:pPr>
            <a:r>
              <a:rPr lang="pt-BR" sz="2300" b="1" dirty="0">
                <a:latin typeface="Calibri" panose="020F0502020204030204" pitchFamily="34" charset="0"/>
                <a:cs typeface="Calibri" panose="020F0502020204030204" pitchFamily="34" charset="0"/>
              </a:rPr>
              <a:t>Tema 967:</a:t>
            </a:r>
            <a:r>
              <a:rPr lang="pt-BR" sz="2300" dirty="0">
                <a:latin typeface="Calibri" panose="020F0502020204030204" pitchFamily="34" charset="0"/>
                <a:cs typeface="Calibri" panose="020F0502020204030204" pitchFamily="34" charset="0"/>
              </a:rPr>
              <a:t> Em ação consignatória, a insuficiência do depósito realizado pelo devedor conduz ao julgamento de improcedência do pedido, pois o pagamento parcial da dívida não extingue o vínculo obrigacional.</a:t>
            </a:r>
          </a:p>
          <a:p>
            <a:pPr marL="342900" lvl="1" indent="-342900">
              <a:spcBef>
                <a:spcPts val="100"/>
              </a:spcBef>
              <a:spcAft>
                <a:spcPts val="100"/>
              </a:spcAft>
              <a:buClr>
                <a:srgbClr val="C00000"/>
              </a:buClr>
              <a:buFont typeface="Wingdings" panose="05000000000000000000" pitchFamily="2" charset="2"/>
              <a:buChar char="q"/>
            </a:pPr>
            <a:r>
              <a:rPr lang="pt-BR" sz="2300" b="1" dirty="0">
                <a:latin typeface="Calibri" panose="020F0502020204030204" pitchFamily="34" charset="0"/>
                <a:cs typeface="Calibri" panose="020F0502020204030204" pitchFamily="34" charset="0"/>
              </a:rPr>
              <a:t>Tema 1001:</a:t>
            </a:r>
            <a:r>
              <a:rPr lang="pt-BR" sz="2300" dirty="0">
                <a:latin typeface="Calibri" panose="020F0502020204030204" pitchFamily="34" charset="0"/>
                <a:cs typeface="Calibri" panose="020F0502020204030204" pitchFamily="34" charset="0"/>
              </a:rPr>
              <a:t> A teor dos arts. 27 e 511, § 1º, do revogado CPC/73 (arts. 91 e 1.007, § 1º, do vigente CPC/15), o Instituto Nacional do Seguro Social - INSS, nos recursos de competência dos Tribunais de Justiça, está dispensado do prévio pagamento do porte de remessa e de retorno, enquanto parcela integrante do preparo, devendo recolher o respectivo valor somente ao final da demanda, acaso vencido.</a:t>
            </a:r>
          </a:p>
          <a:p>
            <a:pPr marL="342900" lvl="1" indent="-342900">
              <a:spcBef>
                <a:spcPts val="100"/>
              </a:spcBef>
              <a:spcAft>
                <a:spcPts val="100"/>
              </a:spcAft>
              <a:buClr>
                <a:srgbClr val="C00000"/>
              </a:buClr>
              <a:buFont typeface="Wingdings" panose="05000000000000000000" pitchFamily="2" charset="2"/>
              <a:buChar char="q"/>
            </a:pPr>
            <a:endParaRPr lang="pt-BR" sz="2300" dirty="0">
              <a:latin typeface="Calibri" panose="020F0502020204030204" pitchFamily="34" charset="0"/>
              <a:cs typeface="Calibri" panose="020F0502020204030204" pitchFamily="34" charset="0"/>
            </a:endParaRPr>
          </a:p>
        </p:txBody>
      </p:sp>
      <p:sp>
        <p:nvSpPr>
          <p:cNvPr id="10" name="Retângulo 9"/>
          <p:cNvSpPr/>
          <p:nvPr/>
        </p:nvSpPr>
        <p:spPr>
          <a:xfrm>
            <a:off x="-7430" y="6397280"/>
            <a:ext cx="9151430" cy="3443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1" name="Retângulo 10"/>
          <p:cNvSpPr/>
          <p:nvPr/>
        </p:nvSpPr>
        <p:spPr>
          <a:xfrm>
            <a:off x="-7430" y="6669360"/>
            <a:ext cx="9151429" cy="28803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1798270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0" y="0"/>
            <a:ext cx="9144000" cy="764704"/>
          </a:xfrm>
          <a:solidFill>
            <a:schemeClr val="bg1">
              <a:lumMod val="95000"/>
            </a:schemeClr>
          </a:solidFill>
          <a:ln>
            <a:noFill/>
          </a:ln>
          <a:effectLst/>
        </p:spPr>
        <p:txBody>
          <a:bodyPr/>
          <a:lstStyle/>
          <a:p>
            <a:pPr eaLnBrk="1" hangingPunct="1">
              <a:defRPr/>
            </a:pPr>
            <a:r>
              <a:rPr lang="en-US" sz="4000"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Em especial o Agravo de Instrumento (1)</a:t>
            </a:r>
            <a:endParaRPr lang="pt-BR" sz="4000"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 name="Espaço Reservado para Conteúdo 2"/>
          <p:cNvSpPr>
            <a:spLocks noGrp="1"/>
          </p:cNvSpPr>
          <p:nvPr>
            <p:ph idx="1"/>
          </p:nvPr>
        </p:nvSpPr>
        <p:spPr>
          <a:xfrm>
            <a:off x="0" y="836712"/>
            <a:ext cx="9136571" cy="5488560"/>
          </a:xfrm>
        </p:spPr>
        <p:txBody>
          <a:bodyPr/>
          <a:lstStyle/>
          <a:p>
            <a:pPr marL="342900" lvl="1" indent="-342900">
              <a:spcBef>
                <a:spcPts val="100"/>
              </a:spcBef>
              <a:spcAft>
                <a:spcPts val="100"/>
              </a:spcAft>
              <a:buClr>
                <a:srgbClr val="C00000"/>
              </a:buClr>
              <a:buFont typeface="Wingdings" panose="05000000000000000000" pitchFamily="2" charset="2"/>
              <a:buChar char="q"/>
            </a:pPr>
            <a:r>
              <a:rPr lang="pt-BR" b="1" dirty="0">
                <a:latin typeface="Calibri" panose="020F0502020204030204" pitchFamily="34" charset="0"/>
                <a:cs typeface="Calibri" panose="020F0502020204030204" pitchFamily="34" charset="0"/>
              </a:rPr>
              <a:t>Tema 988:</a:t>
            </a:r>
            <a:r>
              <a:rPr lang="pt-BR" dirty="0">
                <a:latin typeface="Calibri" panose="020F0502020204030204" pitchFamily="34" charset="0"/>
                <a:cs typeface="Calibri" panose="020F0502020204030204" pitchFamily="34" charset="0"/>
              </a:rPr>
              <a:t> “O rol do art. 1.015 do CPC é de </a:t>
            </a:r>
            <a:r>
              <a:rPr lang="pt-BR" u="sng" dirty="0">
                <a:solidFill>
                  <a:srgbClr val="FF0000"/>
                </a:solidFill>
                <a:latin typeface="Calibri" panose="020F0502020204030204" pitchFamily="34" charset="0"/>
                <a:cs typeface="Calibri" panose="020F0502020204030204" pitchFamily="34" charset="0"/>
              </a:rPr>
              <a:t>taxatividade mitigada</a:t>
            </a:r>
            <a:r>
              <a:rPr lang="pt-BR" dirty="0">
                <a:latin typeface="Calibri" panose="020F0502020204030204" pitchFamily="34" charset="0"/>
                <a:cs typeface="Calibri" panose="020F0502020204030204" pitchFamily="34" charset="0"/>
              </a:rPr>
              <a:t>, por isso admite a interposição de AI quando verificada a </a:t>
            </a:r>
            <a:r>
              <a:rPr lang="pt-BR" u="sng" dirty="0">
                <a:solidFill>
                  <a:srgbClr val="FF0000"/>
                </a:solidFill>
                <a:latin typeface="Calibri" panose="020F0502020204030204" pitchFamily="34" charset="0"/>
                <a:cs typeface="Calibri" panose="020F0502020204030204" pitchFamily="34" charset="0"/>
              </a:rPr>
              <a:t>urgência</a:t>
            </a:r>
            <a:r>
              <a:rPr lang="pt-BR" dirty="0">
                <a:solidFill>
                  <a:srgbClr val="FF0000"/>
                </a:solidFill>
                <a:latin typeface="Calibri" panose="020F0502020204030204" pitchFamily="34" charset="0"/>
                <a:cs typeface="Calibri" panose="020F0502020204030204" pitchFamily="34" charset="0"/>
              </a:rPr>
              <a:t> decorrente da </a:t>
            </a:r>
            <a:r>
              <a:rPr lang="pt-BR" u="sng" dirty="0">
                <a:solidFill>
                  <a:srgbClr val="FF0000"/>
                </a:solidFill>
                <a:latin typeface="Calibri" panose="020F0502020204030204" pitchFamily="34" charset="0"/>
                <a:cs typeface="Calibri" panose="020F0502020204030204" pitchFamily="34" charset="0"/>
              </a:rPr>
              <a:t>inutilidade</a:t>
            </a:r>
            <a:r>
              <a:rPr lang="pt-BR" dirty="0">
                <a:solidFill>
                  <a:srgbClr val="FF0000"/>
                </a:solidFill>
                <a:latin typeface="Calibri" panose="020F0502020204030204" pitchFamily="34" charset="0"/>
                <a:cs typeface="Calibri" panose="020F0502020204030204" pitchFamily="34" charset="0"/>
              </a:rPr>
              <a:t> do julgamento no recurso de apelação</a:t>
            </a:r>
            <a:r>
              <a:rPr lang="pt-BR" dirty="0">
                <a:latin typeface="Calibri" panose="020F0502020204030204" pitchFamily="34" charset="0"/>
                <a:cs typeface="Calibri" panose="020F0502020204030204" pitchFamily="34" charset="0"/>
              </a:rPr>
              <a:t>”</a:t>
            </a:r>
          </a:p>
          <a:p>
            <a:pPr marL="742940" lvl="2" indent="-342900" algn="just">
              <a:spcBef>
                <a:spcPts val="75"/>
              </a:spcBef>
              <a:spcAft>
                <a:spcPts val="75"/>
              </a:spcAft>
              <a:buClr>
                <a:srgbClr val="0070C0"/>
              </a:buClr>
              <a:buFont typeface="Wingdings" panose="05000000000000000000" pitchFamily="2" charset="2"/>
              <a:buChar char="§"/>
            </a:pPr>
            <a:r>
              <a:rPr lang="pt-BR" b="1" dirty="0">
                <a:latin typeface="Calibri" panose="020F0502020204030204" pitchFamily="34" charset="0"/>
                <a:cs typeface="Calibri" panose="020F0502020204030204" pitchFamily="34" charset="0"/>
              </a:rPr>
              <a:t>Competência: </a:t>
            </a:r>
            <a:r>
              <a:rPr lang="pt-BR" dirty="0">
                <a:latin typeface="Calibri" panose="020F0502020204030204" pitchFamily="34" charset="0"/>
                <a:cs typeface="Calibri" panose="020F0502020204030204" pitchFamily="34" charset="0"/>
              </a:rPr>
              <a:t>AgInt no AREsp 1.370.605/SP, rel. Min. Raul Araújo, DJe 11.4.2019.</a:t>
            </a:r>
          </a:p>
          <a:p>
            <a:pPr marL="742940" lvl="2" indent="-342900" algn="just">
              <a:spcBef>
                <a:spcPts val="75"/>
              </a:spcBef>
              <a:spcAft>
                <a:spcPts val="75"/>
              </a:spcAft>
              <a:buClr>
                <a:srgbClr val="0070C0"/>
              </a:buClr>
              <a:buFont typeface="Wingdings" panose="05000000000000000000" pitchFamily="2" charset="2"/>
              <a:buChar char="§"/>
            </a:pPr>
            <a:r>
              <a:rPr lang="pt-BR" b="1" dirty="0">
                <a:latin typeface="Calibri" panose="020F0502020204030204" pitchFamily="34" charset="0"/>
                <a:cs typeface="Calibri" panose="020F0502020204030204" pitchFamily="34" charset="0"/>
              </a:rPr>
              <a:t>Afastar prescrição/decadência:</a:t>
            </a:r>
            <a:r>
              <a:rPr lang="pt-BR" dirty="0">
                <a:latin typeface="Calibri" panose="020F0502020204030204" pitchFamily="34" charset="0"/>
                <a:cs typeface="Calibri" panose="020F0502020204030204" pitchFamily="34" charset="0"/>
              </a:rPr>
              <a:t> REsp 1.778.237/RS, rel. Min. Luis Felipe Salomão, DJe 28.3.2019 e REsp 1.738.756/MG, rel. Min. Nancy Andrighi, DJe 22.2.2019.</a:t>
            </a:r>
            <a:endParaRPr lang="pt-BR" b="1" dirty="0">
              <a:latin typeface="Calibri" panose="020F0502020204030204" pitchFamily="34" charset="0"/>
              <a:cs typeface="Calibri" panose="020F0502020204030204" pitchFamily="34" charset="0"/>
            </a:endParaRPr>
          </a:p>
          <a:p>
            <a:pPr marL="742940" lvl="2" indent="-342900" algn="just">
              <a:spcBef>
                <a:spcPts val="75"/>
              </a:spcBef>
              <a:spcAft>
                <a:spcPts val="75"/>
              </a:spcAft>
              <a:buClr>
                <a:srgbClr val="0070C0"/>
              </a:buClr>
              <a:buFont typeface="Wingdings" panose="05000000000000000000" pitchFamily="2" charset="2"/>
              <a:buChar char="§"/>
            </a:pPr>
            <a:r>
              <a:rPr lang="pt-BR" b="1" dirty="0">
                <a:latin typeface="Calibri" panose="020F0502020204030204" pitchFamily="34" charset="0"/>
                <a:cs typeface="Calibri" panose="020F0502020204030204" pitchFamily="34" charset="0"/>
              </a:rPr>
              <a:t>Deferimento ou indeferimento da distribuição dinâmica E atribuição diversa de ônus da prova da regra geral:</a:t>
            </a:r>
            <a:r>
              <a:rPr lang="pt-BR" dirty="0">
                <a:latin typeface="Calibri" panose="020F0502020204030204" pitchFamily="34" charset="0"/>
                <a:cs typeface="Calibri" panose="020F0502020204030204" pitchFamily="34" charset="0"/>
              </a:rPr>
              <a:t> REsp 1.729.110/CE, rel. Min. Nancy Andrighi, DJe 4.4.2019.</a:t>
            </a:r>
            <a:endParaRPr lang="pt-BR" b="1" dirty="0">
              <a:latin typeface="Calibri" panose="020F0502020204030204" pitchFamily="34" charset="0"/>
              <a:cs typeface="Calibri" panose="020F0502020204030204" pitchFamily="34" charset="0"/>
            </a:endParaRPr>
          </a:p>
        </p:txBody>
      </p:sp>
      <p:sp>
        <p:nvSpPr>
          <p:cNvPr id="10" name="Retângulo 9"/>
          <p:cNvSpPr/>
          <p:nvPr/>
        </p:nvSpPr>
        <p:spPr>
          <a:xfrm>
            <a:off x="-7430" y="6397280"/>
            <a:ext cx="9151430" cy="3443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1" name="Retângulo 10"/>
          <p:cNvSpPr/>
          <p:nvPr/>
        </p:nvSpPr>
        <p:spPr>
          <a:xfrm>
            <a:off x="-7430" y="6669360"/>
            <a:ext cx="9151429" cy="28803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2210198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0" y="0"/>
            <a:ext cx="9144000" cy="764704"/>
          </a:xfrm>
          <a:solidFill>
            <a:schemeClr val="bg1">
              <a:lumMod val="95000"/>
            </a:schemeClr>
          </a:solidFill>
          <a:ln>
            <a:noFill/>
          </a:ln>
          <a:effectLst/>
        </p:spPr>
        <p:txBody>
          <a:bodyPr/>
          <a:lstStyle/>
          <a:p>
            <a:pPr eaLnBrk="1" hangingPunct="1">
              <a:defRPr/>
            </a:pPr>
            <a:r>
              <a:rPr lang="en-US" sz="4000"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Em especial o Agravo de Instrumento (2)</a:t>
            </a:r>
            <a:endParaRPr lang="pt-BR" sz="4000"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 name="Espaço Reservado para Conteúdo 2"/>
          <p:cNvSpPr>
            <a:spLocks noGrp="1"/>
          </p:cNvSpPr>
          <p:nvPr>
            <p:ph idx="1"/>
          </p:nvPr>
        </p:nvSpPr>
        <p:spPr>
          <a:xfrm>
            <a:off x="-324544" y="836712"/>
            <a:ext cx="9461115" cy="5488560"/>
          </a:xfrm>
        </p:spPr>
        <p:txBody>
          <a:bodyPr/>
          <a:lstStyle/>
          <a:p>
            <a:pPr marL="742940" lvl="2" indent="-342900" algn="just">
              <a:spcBef>
                <a:spcPts val="0"/>
              </a:spcBef>
              <a:spcAft>
                <a:spcPts val="0"/>
              </a:spcAft>
              <a:buClr>
                <a:srgbClr val="0070C0"/>
              </a:buClr>
              <a:buFont typeface="Wingdings" panose="05000000000000000000" pitchFamily="2" charset="2"/>
              <a:buChar char="§"/>
            </a:pPr>
            <a:r>
              <a:rPr lang="pt-BR" b="1" dirty="0">
                <a:latin typeface="Calibri" panose="020F0502020204030204" pitchFamily="34" charset="0"/>
                <a:cs typeface="Calibri" panose="020F0502020204030204" pitchFamily="34" charset="0"/>
              </a:rPr>
              <a:t>Fixação da data de separação de fato do casal para fins de partilha:</a:t>
            </a:r>
            <a:r>
              <a:rPr lang="pt-BR" dirty="0">
                <a:latin typeface="Calibri" panose="020F0502020204030204" pitchFamily="34" charset="0"/>
                <a:cs typeface="Calibri" panose="020F0502020204030204" pitchFamily="34" charset="0"/>
              </a:rPr>
              <a:t> REsp 1.798.975/SP, rel. Min. Nancy Andrighi, DJe 4.4.2019.</a:t>
            </a:r>
          </a:p>
          <a:p>
            <a:pPr marL="742940" lvl="2" indent="-342900" algn="just">
              <a:spcBef>
                <a:spcPts val="0"/>
              </a:spcBef>
              <a:spcAft>
                <a:spcPts val="0"/>
              </a:spcAft>
              <a:buClr>
                <a:srgbClr val="0070C0"/>
              </a:buClr>
              <a:buFont typeface="Wingdings" panose="05000000000000000000" pitchFamily="2" charset="2"/>
              <a:buChar char="§"/>
            </a:pPr>
            <a:r>
              <a:rPr lang="pt-BR" b="1" dirty="0">
                <a:latin typeface="Calibri" panose="020F0502020204030204" pitchFamily="34" charset="0"/>
                <a:cs typeface="Calibri" panose="020F0502020204030204" pitchFamily="34" charset="0"/>
              </a:rPr>
              <a:t>Indeferimento da concessão de efeito suspensivo a embargos à execução:</a:t>
            </a:r>
            <a:r>
              <a:rPr lang="pt-BR" dirty="0">
                <a:latin typeface="Calibri" panose="020F0502020204030204" pitchFamily="34" charset="0"/>
                <a:cs typeface="Calibri" panose="020F0502020204030204" pitchFamily="34" charset="0"/>
              </a:rPr>
              <a:t> REsp 1.745.358/SP, rel. Min. Nancy Andrighi, DJe 1.3.2019; REsp 1.694.667/PR, rel. Min. Herman Benjamin, DJe 18.12.2017.</a:t>
            </a:r>
          </a:p>
          <a:p>
            <a:pPr marL="742940" lvl="2" indent="-342900" algn="just">
              <a:spcBef>
                <a:spcPts val="0"/>
              </a:spcBef>
              <a:spcAft>
                <a:spcPts val="0"/>
              </a:spcAft>
              <a:buClr>
                <a:srgbClr val="0070C0"/>
              </a:buClr>
              <a:buFont typeface="Wingdings" panose="05000000000000000000" pitchFamily="2" charset="2"/>
              <a:buChar char="§"/>
            </a:pPr>
            <a:r>
              <a:rPr lang="pt-BR" b="1" dirty="0">
                <a:latin typeface="Calibri" panose="020F0502020204030204" pitchFamily="34" charset="0"/>
                <a:cs typeface="Calibri" panose="020F0502020204030204" pitchFamily="34" charset="0"/>
              </a:rPr>
              <a:t>Fixa guarda provisória de menor:</a:t>
            </a:r>
            <a:r>
              <a:rPr lang="pt-BR" dirty="0">
                <a:latin typeface="Calibri" panose="020F0502020204030204" pitchFamily="34" charset="0"/>
                <a:cs typeface="Calibri" panose="020F0502020204030204" pitchFamily="34" charset="0"/>
              </a:rPr>
              <a:t> REsp 1.744.011/RS, rel. Min. Ricardo Villas Bôas Cueva, DJe 2.4.2019.</a:t>
            </a:r>
          </a:p>
          <a:p>
            <a:pPr marL="742940" lvl="2" indent="-342900" algn="just">
              <a:spcBef>
                <a:spcPts val="0"/>
              </a:spcBef>
              <a:spcAft>
                <a:spcPts val="0"/>
              </a:spcAft>
              <a:buClr>
                <a:srgbClr val="0070C0"/>
              </a:buClr>
              <a:buFont typeface="Wingdings" panose="05000000000000000000" pitchFamily="2" charset="2"/>
              <a:buChar char="§"/>
            </a:pPr>
            <a:r>
              <a:rPr lang="pt-BR" b="1" dirty="0">
                <a:latin typeface="Calibri" panose="020F0502020204030204" pitchFamily="34" charset="0"/>
                <a:cs typeface="Calibri" panose="020F0502020204030204" pitchFamily="34" charset="0"/>
              </a:rPr>
              <a:t>Pedido de nulidade das intimações posteriores à sentença:</a:t>
            </a:r>
            <a:r>
              <a:rPr lang="pt-BR" dirty="0">
                <a:latin typeface="Calibri" panose="020F0502020204030204" pitchFamily="34" charset="0"/>
                <a:cs typeface="Calibri" panose="020F0502020204030204" pitchFamily="34" charset="0"/>
              </a:rPr>
              <a:t> REsp 1.736.285/MT, rel. Min. Nancy Andrighi, Dje 24.5.2019.</a:t>
            </a:r>
          </a:p>
          <a:p>
            <a:pPr marL="742940" lvl="2" indent="-342900" algn="just">
              <a:spcBef>
                <a:spcPts val="0"/>
              </a:spcBef>
              <a:spcAft>
                <a:spcPts val="0"/>
              </a:spcAft>
              <a:buClr>
                <a:srgbClr val="0070C0"/>
              </a:buClr>
              <a:buFont typeface="Wingdings" panose="05000000000000000000" pitchFamily="2" charset="2"/>
              <a:buChar char="§"/>
            </a:pPr>
            <a:r>
              <a:rPr lang="pt-BR" b="1" dirty="0">
                <a:latin typeface="Calibri" panose="020F0502020204030204" pitchFamily="34" charset="0"/>
                <a:cs typeface="Calibri" panose="020F0502020204030204" pitchFamily="34" charset="0"/>
              </a:rPr>
              <a:t>Imissão provisória na posse em desapropriação:</a:t>
            </a:r>
            <a:r>
              <a:rPr lang="pt-BR" dirty="0">
                <a:latin typeface="Calibri" panose="020F0502020204030204" pitchFamily="34" charset="0"/>
                <a:cs typeface="Calibri" panose="020F0502020204030204" pitchFamily="34" charset="0"/>
              </a:rPr>
              <a:t> AREsp 1.389.967/SP, rel. Min. Mauro Campbell Marques, DJe 22.3.2019.</a:t>
            </a:r>
          </a:p>
          <a:p>
            <a:pPr marL="742940" lvl="2" indent="-342900" algn="just">
              <a:spcBef>
                <a:spcPts val="0"/>
              </a:spcBef>
              <a:spcAft>
                <a:spcPts val="0"/>
              </a:spcAft>
              <a:buClr>
                <a:srgbClr val="0070C0"/>
              </a:buClr>
              <a:buFont typeface="Wingdings" panose="05000000000000000000" pitchFamily="2" charset="2"/>
              <a:buChar char="§"/>
            </a:pPr>
            <a:r>
              <a:rPr lang="pt-BR" b="1" dirty="0">
                <a:latin typeface="Calibri" panose="020F0502020204030204" pitchFamily="34" charset="0"/>
                <a:cs typeface="Calibri" panose="020F0502020204030204" pitchFamily="34" charset="0"/>
              </a:rPr>
              <a:t>Ilegitimidade de parte e alteração do polo passivo:</a:t>
            </a:r>
            <a:r>
              <a:rPr lang="pt-BR" dirty="0">
                <a:latin typeface="Calibri" panose="020F0502020204030204" pitchFamily="34" charset="0"/>
                <a:cs typeface="Calibri" panose="020F0502020204030204" pitchFamily="34" charset="0"/>
              </a:rPr>
              <a:t> REsp 1.772.839/SP, rel. Min. Antonio Carlos Ferreira, DJe 23.5.2019.</a:t>
            </a:r>
          </a:p>
        </p:txBody>
      </p:sp>
      <p:sp>
        <p:nvSpPr>
          <p:cNvPr id="10" name="Retângulo 9"/>
          <p:cNvSpPr/>
          <p:nvPr/>
        </p:nvSpPr>
        <p:spPr>
          <a:xfrm>
            <a:off x="-7430" y="6397280"/>
            <a:ext cx="9151430" cy="3443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1" name="Retângulo 10"/>
          <p:cNvSpPr/>
          <p:nvPr/>
        </p:nvSpPr>
        <p:spPr>
          <a:xfrm>
            <a:off x="-7430" y="6669360"/>
            <a:ext cx="9151429" cy="28803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1390285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0" y="0"/>
            <a:ext cx="9144000" cy="764704"/>
          </a:xfrm>
          <a:solidFill>
            <a:schemeClr val="bg1">
              <a:lumMod val="95000"/>
            </a:schemeClr>
          </a:solidFill>
          <a:ln>
            <a:noFill/>
          </a:ln>
          <a:effectLst/>
        </p:spPr>
        <p:txBody>
          <a:bodyPr/>
          <a:lstStyle/>
          <a:p>
            <a:pPr eaLnBrk="1" hangingPunct="1">
              <a:defRPr/>
            </a:pPr>
            <a:r>
              <a:rPr lang="en-US" sz="4000"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Em especial o Agravo de Instrumento (3)</a:t>
            </a:r>
            <a:endParaRPr lang="pt-BR" sz="4000"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 name="Espaço Reservado para Conteúdo 2"/>
          <p:cNvSpPr>
            <a:spLocks noGrp="1"/>
          </p:cNvSpPr>
          <p:nvPr>
            <p:ph idx="1"/>
          </p:nvPr>
        </p:nvSpPr>
        <p:spPr>
          <a:xfrm>
            <a:off x="-324544" y="836712"/>
            <a:ext cx="9461115" cy="5488560"/>
          </a:xfrm>
        </p:spPr>
        <p:txBody>
          <a:bodyPr/>
          <a:lstStyle/>
          <a:p>
            <a:pPr marL="742940" lvl="2" indent="-342900" algn="just">
              <a:spcBef>
                <a:spcPts val="0"/>
              </a:spcBef>
              <a:spcAft>
                <a:spcPts val="0"/>
              </a:spcAft>
              <a:buClr>
                <a:srgbClr val="0070C0"/>
              </a:buClr>
              <a:buFont typeface="Wingdings" panose="05000000000000000000" pitchFamily="2" charset="2"/>
              <a:buChar char="§"/>
            </a:pPr>
            <a:r>
              <a:rPr lang="pt-BR" b="1" dirty="0">
                <a:latin typeface="Calibri" panose="020F0502020204030204" pitchFamily="34" charset="0"/>
                <a:cs typeface="Calibri" panose="020F0502020204030204" pitchFamily="34" charset="0"/>
              </a:rPr>
              <a:t>Primeira fase da ação de exigir contas:</a:t>
            </a:r>
            <a:r>
              <a:rPr lang="pt-BR" dirty="0">
                <a:latin typeface="Calibri" panose="020F0502020204030204" pitchFamily="34" charset="0"/>
                <a:cs typeface="Calibri" panose="020F0502020204030204" pitchFamily="34" charset="0"/>
              </a:rPr>
              <a:t> REsp 1.746.337/RS, rel. Min. Nancy Andrighi, DJe 12.4.2019.</a:t>
            </a:r>
            <a:endParaRPr lang="pt-BR" b="1" dirty="0">
              <a:latin typeface="Calibri" panose="020F0502020204030204" pitchFamily="34" charset="0"/>
              <a:cs typeface="Calibri" panose="020F0502020204030204" pitchFamily="34" charset="0"/>
            </a:endParaRPr>
          </a:p>
          <a:p>
            <a:pPr marL="742940" lvl="2" indent="-342900" algn="just">
              <a:spcBef>
                <a:spcPts val="0"/>
              </a:spcBef>
              <a:spcAft>
                <a:spcPts val="0"/>
              </a:spcAft>
              <a:buClr>
                <a:srgbClr val="0070C0"/>
              </a:buClr>
              <a:buFont typeface="Wingdings" panose="05000000000000000000" pitchFamily="2" charset="2"/>
              <a:buChar char="§"/>
            </a:pPr>
            <a:r>
              <a:rPr lang="pt-BR" b="1" dirty="0">
                <a:latin typeface="Calibri" panose="020F0502020204030204" pitchFamily="34" charset="0"/>
                <a:cs typeface="Calibri" panose="020F0502020204030204" pitchFamily="34" charset="0"/>
              </a:rPr>
              <a:t>Em falência e recuperação judicial:</a:t>
            </a:r>
            <a:r>
              <a:rPr lang="pt-BR" dirty="0">
                <a:latin typeface="Calibri" panose="020F0502020204030204" pitchFamily="34" charset="0"/>
                <a:cs typeface="Calibri" panose="020F0502020204030204" pitchFamily="34" charset="0"/>
              </a:rPr>
              <a:t> REsp 1.722.866/MT, rel. Min. Luis Felipe Salomão, DJe 19.10.2018; REsp 1.786.524/SE, rel. Min. Ricardo Villas Bôas Cueva, DJe 29.4.2019.</a:t>
            </a:r>
          </a:p>
          <a:p>
            <a:pPr marL="742940" lvl="2" indent="-342900" algn="just">
              <a:spcBef>
                <a:spcPts val="0"/>
              </a:spcBef>
              <a:spcAft>
                <a:spcPts val="0"/>
              </a:spcAft>
              <a:buClr>
                <a:srgbClr val="0070C0"/>
              </a:buClr>
              <a:buFont typeface="Wingdings" panose="05000000000000000000" pitchFamily="2" charset="2"/>
              <a:buChar char="§"/>
            </a:pPr>
            <a:r>
              <a:rPr lang="pt-BR" b="1" dirty="0">
                <a:latin typeface="Calibri" panose="020F0502020204030204" pitchFamily="34" charset="0"/>
                <a:cs typeface="Calibri" panose="020F0502020204030204" pitchFamily="34" charset="0"/>
              </a:rPr>
              <a:t>Acolhe ou afasta a arguição de impossibilidade jurídica do pedido:</a:t>
            </a:r>
            <a:r>
              <a:rPr lang="pt-BR" dirty="0">
                <a:latin typeface="Calibri" panose="020F0502020204030204" pitchFamily="34" charset="0"/>
                <a:cs typeface="Calibri" panose="020F0502020204030204" pitchFamily="34" charset="0"/>
              </a:rPr>
              <a:t> REsp 1.757.123/SP, rel. Min. Nancy Andrighi, DJe 15.8.2019.</a:t>
            </a:r>
          </a:p>
          <a:p>
            <a:pPr marL="742940" lvl="2" indent="-342900" algn="just">
              <a:spcBef>
                <a:spcPts val="0"/>
              </a:spcBef>
              <a:spcAft>
                <a:spcPts val="0"/>
              </a:spcAft>
              <a:buClr>
                <a:srgbClr val="0070C0"/>
              </a:buClr>
              <a:buFont typeface="Wingdings" panose="05000000000000000000" pitchFamily="2" charset="2"/>
              <a:buChar char="§"/>
            </a:pPr>
            <a:r>
              <a:rPr lang="pt-BR" b="1" dirty="0">
                <a:latin typeface="Calibri" panose="020F0502020204030204" pitchFamily="34" charset="0"/>
                <a:cs typeface="Calibri" panose="020F0502020204030204" pitchFamily="34" charset="0"/>
              </a:rPr>
              <a:t>Intervenção de terceiro e deslocamento de competência:</a:t>
            </a:r>
            <a:r>
              <a:rPr lang="pt-BR" dirty="0">
                <a:latin typeface="Calibri" panose="020F0502020204030204" pitchFamily="34" charset="0"/>
                <a:cs typeface="Calibri" panose="020F0502020204030204" pitchFamily="34" charset="0"/>
              </a:rPr>
              <a:t> REsp 1.797.991/PR, rel. Min. Nancy Andrighi, DJe 21.6.2019.</a:t>
            </a:r>
          </a:p>
          <a:p>
            <a:pPr marL="742940" lvl="2" indent="-342900" algn="just">
              <a:spcBef>
                <a:spcPts val="0"/>
              </a:spcBef>
              <a:spcAft>
                <a:spcPts val="0"/>
              </a:spcAft>
              <a:buClr>
                <a:srgbClr val="0070C0"/>
              </a:buClr>
              <a:buFont typeface="Wingdings" panose="05000000000000000000" pitchFamily="2" charset="2"/>
              <a:buChar char="§"/>
            </a:pPr>
            <a:r>
              <a:rPr lang="pt-BR" b="1" dirty="0">
                <a:latin typeface="Calibri" panose="020F0502020204030204" pitchFamily="34" charset="0"/>
                <a:cs typeface="Calibri" panose="020F0502020204030204" pitchFamily="34" charset="0"/>
              </a:rPr>
              <a:t>Definição da lei aplicável com o afastamento da prescrição:</a:t>
            </a:r>
            <a:r>
              <a:rPr lang="pt-BR" dirty="0">
                <a:latin typeface="Calibri" panose="020F0502020204030204" pitchFamily="34" charset="0"/>
                <a:cs typeface="Calibri" panose="020F0502020204030204" pitchFamily="34" charset="0"/>
              </a:rPr>
              <a:t> REsp 1.702.725/RJ, rel. Min. Nancy Andrighi, DJe 28.6.2019.</a:t>
            </a:r>
          </a:p>
          <a:p>
            <a:pPr marL="742940" lvl="2" indent="-342900" algn="just">
              <a:spcBef>
                <a:spcPts val="0"/>
              </a:spcBef>
              <a:spcAft>
                <a:spcPts val="0"/>
              </a:spcAft>
              <a:buClr>
                <a:srgbClr val="0070C0"/>
              </a:buClr>
              <a:buFont typeface="Wingdings" panose="05000000000000000000" pitchFamily="2" charset="2"/>
              <a:buChar char="§"/>
            </a:pPr>
            <a:r>
              <a:rPr lang="pt-BR" b="1" dirty="0">
                <a:latin typeface="Calibri" panose="020F0502020204030204" pitchFamily="34" charset="0"/>
                <a:cs typeface="Calibri" panose="020F0502020204030204" pitchFamily="34" charset="0"/>
              </a:rPr>
              <a:t>Indeferimento do pedido de revogação imediata da gratuidade da justiça em execução:</a:t>
            </a:r>
            <a:r>
              <a:rPr lang="pt-BR" dirty="0">
                <a:latin typeface="Calibri" panose="020F0502020204030204" pitchFamily="34" charset="0"/>
                <a:cs typeface="Calibri" panose="020F0502020204030204" pitchFamily="34" charset="0"/>
              </a:rPr>
              <a:t> REsp 1.803.925/SP, rel. Min. Nancy Andrighi, DJe 6.8.2019.</a:t>
            </a:r>
          </a:p>
        </p:txBody>
      </p:sp>
      <p:sp>
        <p:nvSpPr>
          <p:cNvPr id="10" name="Retângulo 9"/>
          <p:cNvSpPr/>
          <p:nvPr/>
        </p:nvSpPr>
        <p:spPr>
          <a:xfrm>
            <a:off x="-7430" y="6397280"/>
            <a:ext cx="9151430" cy="3443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1" name="Retângulo 10"/>
          <p:cNvSpPr/>
          <p:nvPr/>
        </p:nvSpPr>
        <p:spPr>
          <a:xfrm>
            <a:off x="-7430" y="6669360"/>
            <a:ext cx="9151429" cy="28803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530998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0" y="0"/>
            <a:ext cx="9144000" cy="764704"/>
          </a:xfrm>
          <a:solidFill>
            <a:schemeClr val="bg1">
              <a:lumMod val="95000"/>
            </a:schemeClr>
          </a:solidFill>
          <a:ln>
            <a:noFill/>
          </a:ln>
          <a:effectLst/>
        </p:spPr>
        <p:txBody>
          <a:bodyPr/>
          <a:lstStyle/>
          <a:p>
            <a:pPr eaLnBrk="1" hangingPunct="1">
              <a:defRPr/>
            </a:pPr>
            <a:r>
              <a:rPr lang="en-US" sz="4000"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Em especial o Agravo de Instrumento (4)</a:t>
            </a:r>
            <a:endParaRPr lang="pt-BR" sz="4000"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 name="Espaço Reservado para Conteúdo 2"/>
          <p:cNvSpPr>
            <a:spLocks noGrp="1"/>
          </p:cNvSpPr>
          <p:nvPr>
            <p:ph idx="1"/>
          </p:nvPr>
        </p:nvSpPr>
        <p:spPr>
          <a:xfrm>
            <a:off x="-7429" y="836712"/>
            <a:ext cx="9151430" cy="5488560"/>
          </a:xfrm>
        </p:spPr>
        <p:txBody>
          <a:bodyPr/>
          <a:lstStyle/>
          <a:p>
            <a:pPr>
              <a:spcBef>
                <a:spcPts val="0"/>
              </a:spcBef>
              <a:buClr>
                <a:srgbClr val="0070C0"/>
              </a:buClr>
              <a:buFont typeface="Wingdings" panose="05000000000000000000" pitchFamily="2" charset="2"/>
              <a:buChar char="§"/>
            </a:pPr>
            <a:r>
              <a:rPr lang="en-US" sz="2300" b="1" dirty="0">
                <a:latin typeface="Calibri" panose="020F0502020204030204" pitchFamily="34" charset="0"/>
                <a:cs typeface="Calibri" panose="020F0502020204030204" pitchFamily="34" charset="0"/>
              </a:rPr>
              <a:t>O conceito de </a:t>
            </a:r>
            <a:r>
              <a:rPr lang="pt-BR" sz="2300" b="1" dirty="0">
                <a:latin typeface="Calibri" panose="020F0502020204030204" pitchFamily="34" charset="0"/>
                <a:cs typeface="Calibri" panose="020F0502020204030204" pitchFamily="34" charset="0"/>
              </a:rPr>
              <a:t>‘decisão  interlocutória que versa sobre tutela provisória’ abrange  as decisões que examinam a presença ou não dos pressupostos  que justificam o deferimento, indeferimento, revogação ou  alteração  da tutela provisória e, também, as decisões que dizem respeito  ao  prazo e ao modo de cumprimento da tutela, a adequação, suficiência,   proporcionalidade  ou  razoabilidade  da  técnica  de efetivação  da tutela provisória e, ainda, a necessidade ou dispensa de  garantias  para  a  concessão,  revogação ou alteração da tutela provisória,  motivo  pelo  qual o art. 1.015, I, do CPC/15, deve ser lido  e  interpretado  como  uma  cláusula  de  cabimento  de  amplo espectro, de modo a permitir a recorribilidade imediata das decisões interlocutórias que digam respeito não apenas ao núcleo essencial da tutela provisória, mas também que se refiram aos aspectos acessórios que estão umbilicalmente vinculados a ela:</a:t>
            </a:r>
            <a:r>
              <a:rPr lang="pt-BR" sz="2300" dirty="0">
                <a:latin typeface="Calibri" panose="020F0502020204030204" pitchFamily="34" charset="0"/>
                <a:cs typeface="Calibri" panose="020F0502020204030204" pitchFamily="34" charset="0"/>
              </a:rPr>
              <a:t> </a:t>
            </a:r>
            <a:r>
              <a:rPr lang="en-US" sz="2300" dirty="0">
                <a:latin typeface="Calibri" panose="020F0502020204030204" pitchFamily="34" charset="0"/>
                <a:cs typeface="Calibri" panose="020F0502020204030204" pitchFamily="34" charset="0"/>
              </a:rPr>
              <a:t>REsp 1.827.553/RJ, rel. Min. Nancy Andrghi, DJe 27.8.2019.</a:t>
            </a:r>
            <a:endParaRPr lang="pt-BR" sz="2300" dirty="0">
              <a:latin typeface="Calibri" panose="020F0502020204030204" pitchFamily="34" charset="0"/>
              <a:cs typeface="Calibri" panose="020F0502020204030204" pitchFamily="34" charset="0"/>
            </a:endParaRPr>
          </a:p>
        </p:txBody>
      </p:sp>
      <p:sp>
        <p:nvSpPr>
          <p:cNvPr id="10" name="Retângulo 9"/>
          <p:cNvSpPr/>
          <p:nvPr/>
        </p:nvSpPr>
        <p:spPr>
          <a:xfrm>
            <a:off x="-7430" y="6397280"/>
            <a:ext cx="9151430" cy="3443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1" name="Retângulo 10"/>
          <p:cNvSpPr/>
          <p:nvPr/>
        </p:nvSpPr>
        <p:spPr>
          <a:xfrm>
            <a:off x="-7430" y="6669360"/>
            <a:ext cx="9151429" cy="28803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363911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0" y="0"/>
            <a:ext cx="9144000" cy="764704"/>
          </a:xfrm>
          <a:solidFill>
            <a:schemeClr val="bg1">
              <a:lumMod val="95000"/>
            </a:schemeClr>
          </a:solidFill>
          <a:ln>
            <a:noFill/>
          </a:ln>
          <a:effectLst/>
        </p:spPr>
        <p:txBody>
          <a:bodyPr/>
          <a:lstStyle/>
          <a:p>
            <a:pPr eaLnBrk="1" hangingPunct="1">
              <a:defRPr/>
            </a:pPr>
            <a:r>
              <a:rPr lang="en-US"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Hipóteses de INadmissão do AI</a:t>
            </a:r>
            <a:endParaRPr lang="pt-BR"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 name="Espaço Reservado para Conteúdo 2"/>
          <p:cNvSpPr>
            <a:spLocks noGrp="1"/>
          </p:cNvSpPr>
          <p:nvPr>
            <p:ph idx="1"/>
          </p:nvPr>
        </p:nvSpPr>
        <p:spPr>
          <a:xfrm>
            <a:off x="-324544" y="836712"/>
            <a:ext cx="9461115" cy="5488560"/>
          </a:xfrm>
        </p:spPr>
        <p:txBody>
          <a:bodyPr/>
          <a:lstStyle/>
          <a:p>
            <a:pPr marL="742940" lvl="2" indent="-342900" algn="just">
              <a:spcBef>
                <a:spcPts val="100"/>
              </a:spcBef>
              <a:spcAft>
                <a:spcPts val="100"/>
              </a:spcAft>
              <a:buClr>
                <a:srgbClr val="0070C0"/>
              </a:buClr>
              <a:buFont typeface="Wingdings" panose="05000000000000000000" pitchFamily="2" charset="2"/>
              <a:buChar char="§"/>
            </a:pPr>
            <a:r>
              <a:rPr lang="pt-BR" b="1" dirty="0">
                <a:latin typeface="Calibri" panose="020F0502020204030204" pitchFamily="34" charset="0"/>
                <a:cs typeface="Calibri" panose="020F0502020204030204" pitchFamily="34" charset="0"/>
              </a:rPr>
              <a:t>Decisão sobre o valor da causa:</a:t>
            </a:r>
            <a:r>
              <a:rPr lang="pt-BR" dirty="0">
                <a:latin typeface="Calibri" panose="020F0502020204030204" pitchFamily="34" charset="0"/>
                <a:cs typeface="Calibri" panose="020F0502020204030204" pitchFamily="34" charset="0"/>
              </a:rPr>
              <a:t> AgInt no RMS 59.734/SP, rel. Min. Ricardo Villas Bôas Cueva, DJe 12.4.2019.</a:t>
            </a:r>
          </a:p>
          <a:p>
            <a:pPr marL="742940" lvl="2" indent="-342900" algn="just">
              <a:spcBef>
                <a:spcPts val="100"/>
              </a:spcBef>
              <a:spcAft>
                <a:spcPts val="100"/>
              </a:spcAft>
              <a:buClr>
                <a:srgbClr val="0070C0"/>
              </a:buClr>
              <a:buFont typeface="Wingdings" panose="05000000000000000000" pitchFamily="2" charset="2"/>
              <a:buChar char="§"/>
            </a:pPr>
            <a:r>
              <a:rPr lang="pt-BR" b="1" dirty="0">
                <a:latin typeface="Calibri" panose="020F0502020204030204" pitchFamily="34" charset="0"/>
                <a:cs typeface="Calibri" panose="020F0502020204030204" pitchFamily="34" charset="0"/>
              </a:rPr>
              <a:t>Decisão que não acolhe preliminar de ilegitimidade passiva de litisconsorte:</a:t>
            </a:r>
            <a:r>
              <a:rPr lang="pt-BR" dirty="0">
                <a:latin typeface="Calibri" panose="020F0502020204030204" pitchFamily="34" charset="0"/>
                <a:cs typeface="Calibri" panose="020F0502020204030204" pitchFamily="34" charset="0"/>
              </a:rPr>
              <a:t> REsp 1.724.453/SP, rel. Min. Nancy Andrighi, DJe 22.3.2019.</a:t>
            </a:r>
          </a:p>
          <a:p>
            <a:pPr marL="742940" lvl="2" indent="-342900" algn="just">
              <a:spcBef>
                <a:spcPts val="100"/>
              </a:spcBef>
              <a:spcAft>
                <a:spcPts val="100"/>
              </a:spcAft>
              <a:buClr>
                <a:srgbClr val="0070C0"/>
              </a:buClr>
              <a:buFont typeface="Wingdings" panose="05000000000000000000" pitchFamily="2" charset="2"/>
              <a:buChar char="§"/>
            </a:pPr>
            <a:r>
              <a:rPr lang="pt-BR" b="1" dirty="0">
                <a:latin typeface="Calibri" panose="020F0502020204030204" pitchFamily="34" charset="0"/>
                <a:cs typeface="Calibri" panose="020F0502020204030204" pitchFamily="34" charset="0"/>
              </a:rPr>
              <a:t>Decisão que dispõe sobre necessidade de recolhimento de taxas, despesas ou custas relativas ao cumprimento da tutela provisória:</a:t>
            </a:r>
            <a:r>
              <a:rPr lang="pt-BR" dirty="0">
                <a:latin typeface="Calibri" panose="020F0502020204030204" pitchFamily="34" charset="0"/>
                <a:cs typeface="Calibri" panose="020F0502020204030204" pitchFamily="34" charset="0"/>
              </a:rPr>
              <a:t> REsp 1.752.049/PR, rel. Min. Nancy Andrighi, DJe 15.3.30219.</a:t>
            </a:r>
          </a:p>
          <a:p>
            <a:pPr marL="742940" lvl="2" indent="-342900" algn="just">
              <a:spcBef>
                <a:spcPts val="100"/>
              </a:spcBef>
              <a:spcAft>
                <a:spcPts val="100"/>
              </a:spcAft>
              <a:buClr>
                <a:srgbClr val="0070C0"/>
              </a:buClr>
              <a:buFont typeface="Wingdings" panose="05000000000000000000" pitchFamily="2" charset="2"/>
              <a:buChar char="§"/>
            </a:pPr>
            <a:r>
              <a:rPr lang="pt-BR" b="1" dirty="0">
                <a:latin typeface="Calibri" panose="020F0502020204030204" pitchFamily="34" charset="0"/>
                <a:cs typeface="Calibri" panose="020F0502020204030204" pitchFamily="34" charset="0"/>
              </a:rPr>
              <a:t>Decisão que fixa ponto controvertido e defere produção da prova (indeferindo julgamento antecipado do mérito):</a:t>
            </a:r>
            <a:r>
              <a:rPr lang="pt-BR" dirty="0">
                <a:latin typeface="Calibri" panose="020F0502020204030204" pitchFamily="34" charset="0"/>
                <a:cs typeface="Calibri" panose="020F0502020204030204" pitchFamily="34" charset="0"/>
              </a:rPr>
              <a:t> AgInt no AREsp 1.411.485/SP, rel. Min. Marco Aurélio Bellizze, DJe 6.8.2019</a:t>
            </a:r>
          </a:p>
          <a:p>
            <a:pPr marL="742940" lvl="2" indent="-342900" algn="just">
              <a:spcBef>
                <a:spcPts val="100"/>
              </a:spcBef>
              <a:spcAft>
                <a:spcPts val="100"/>
              </a:spcAft>
              <a:buClr>
                <a:srgbClr val="0070C0"/>
              </a:buClr>
              <a:buFont typeface="Wingdings" panose="05000000000000000000" pitchFamily="2" charset="2"/>
              <a:buChar char="§"/>
            </a:pPr>
            <a:r>
              <a:rPr lang="pt-BR" b="1" dirty="0">
                <a:latin typeface="Calibri" panose="020F0502020204030204" pitchFamily="34" charset="0"/>
                <a:cs typeface="Calibri" panose="020F0502020204030204" pitchFamily="34" charset="0"/>
              </a:rPr>
              <a:t>Deferimento de prova na segunda fase da “ação de exigir contas”:</a:t>
            </a:r>
            <a:r>
              <a:rPr lang="pt-BR" dirty="0">
                <a:latin typeface="Calibri" panose="020F0502020204030204" pitchFamily="34" charset="0"/>
                <a:cs typeface="Calibri" panose="020F0502020204030204" pitchFamily="34" charset="0"/>
              </a:rPr>
              <a:t> REsp 1.821.793/RJ, rel. Min. Nancy Andrghi, DJe 22.8.2019.</a:t>
            </a:r>
          </a:p>
        </p:txBody>
      </p:sp>
      <p:sp>
        <p:nvSpPr>
          <p:cNvPr id="10" name="Retângulo 9"/>
          <p:cNvSpPr/>
          <p:nvPr/>
        </p:nvSpPr>
        <p:spPr>
          <a:xfrm>
            <a:off x="-7430" y="6397280"/>
            <a:ext cx="9151430" cy="3443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1" name="Retângulo 10"/>
          <p:cNvSpPr/>
          <p:nvPr/>
        </p:nvSpPr>
        <p:spPr>
          <a:xfrm>
            <a:off x="-7430" y="6669360"/>
            <a:ext cx="9151429" cy="28803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751588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ctrTitle"/>
          </p:nvPr>
        </p:nvSpPr>
        <p:spPr>
          <a:xfrm>
            <a:off x="-7430" y="1"/>
            <a:ext cx="9151430" cy="836781"/>
          </a:xfrm>
          <a:solidFill>
            <a:schemeClr val="bg1">
              <a:lumMod val="95000"/>
            </a:schemeClr>
          </a:solidFill>
          <a:ln>
            <a:noFill/>
          </a:ln>
          <a:effectLst/>
        </p:spPr>
        <p:txBody>
          <a:bodyPr/>
          <a:lstStyle/>
          <a:p>
            <a:pPr eaLnBrk="1" hangingPunct="1">
              <a:defRPr/>
            </a:pPr>
            <a:r>
              <a:rPr lang="pt-BR"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Reflexões finais</a:t>
            </a:r>
          </a:p>
        </p:txBody>
      </p:sp>
      <p:sp>
        <p:nvSpPr>
          <p:cNvPr id="2054" name="Retângulo 1"/>
          <p:cNvSpPr>
            <a:spLocks noChangeArrowheads="1"/>
          </p:cNvSpPr>
          <p:nvPr/>
        </p:nvSpPr>
        <p:spPr bwMode="auto">
          <a:xfrm>
            <a:off x="37977" y="836783"/>
            <a:ext cx="9107994" cy="4473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514350" indent="-457200">
              <a:spcBef>
                <a:spcPts val="200"/>
              </a:spcBef>
              <a:spcAft>
                <a:spcPts val="200"/>
              </a:spcAft>
              <a:buClr>
                <a:srgbClr val="C00000"/>
              </a:buClr>
              <a:buFont typeface="Wingdings" panose="05000000000000000000" pitchFamily="2" charset="2"/>
              <a:buChar char="q"/>
            </a:pPr>
            <a:r>
              <a:rPr lang="en-US" sz="2400" dirty="0">
                <a:latin typeface="Calibri" panose="020F0502020204030204" pitchFamily="34" charset="0"/>
                <a:cs typeface="Calibri" panose="020F0502020204030204" pitchFamily="34" charset="0"/>
              </a:rPr>
              <a:t>“Precedentes à brasileira”</a:t>
            </a:r>
          </a:p>
          <a:p>
            <a:pPr marL="514350" indent="-457200">
              <a:spcBef>
                <a:spcPts val="200"/>
              </a:spcBef>
              <a:spcAft>
                <a:spcPts val="200"/>
              </a:spcAft>
              <a:buClr>
                <a:srgbClr val="C00000"/>
              </a:buClr>
              <a:buFont typeface="Wingdings" panose="05000000000000000000" pitchFamily="2" charset="2"/>
              <a:buChar char="q"/>
            </a:pPr>
            <a:r>
              <a:rPr lang="en-US" sz="2400" dirty="0">
                <a:latin typeface="Calibri" panose="020F0502020204030204" pitchFamily="34" charset="0"/>
                <a:cs typeface="Calibri" panose="020F0502020204030204" pitchFamily="34" charset="0"/>
              </a:rPr>
              <a:t>Fixação de teses e redução de processos/recursos </a:t>
            </a:r>
            <a:r>
              <a:rPr lang="en-US" sz="2400" b="1" dirty="0">
                <a:solidFill>
                  <a:srgbClr val="FF0000"/>
                </a:solidFill>
                <a:latin typeface="Calibri" panose="020F0502020204030204" pitchFamily="34" charset="0"/>
                <a:cs typeface="Calibri" panose="020F0502020204030204" pitchFamily="34" charset="0"/>
              </a:rPr>
              <a:t>(?)</a:t>
            </a:r>
          </a:p>
          <a:p>
            <a:pPr marL="1257300" lvl="1" indent="-457200">
              <a:spcBef>
                <a:spcPts val="200"/>
              </a:spcBef>
              <a:spcAft>
                <a:spcPts val="200"/>
              </a:spcAft>
              <a:buClr>
                <a:srgbClr val="0070C0"/>
              </a:buClr>
              <a:buFont typeface="Wingdings" panose="05000000000000000000" pitchFamily="2" charset="2"/>
              <a:buChar char="§"/>
            </a:pPr>
            <a:r>
              <a:rPr lang="en-US" sz="2200" dirty="0">
                <a:latin typeface="Calibri" panose="020F0502020204030204" pitchFamily="34" charset="0"/>
                <a:cs typeface="Calibri" panose="020F0502020204030204" pitchFamily="34" charset="0"/>
              </a:rPr>
              <a:t>No caso do AI: o que é urgência </a:t>
            </a:r>
            <a:r>
              <a:rPr lang="en-US" sz="2200" b="1" dirty="0">
                <a:solidFill>
                  <a:srgbClr val="FF0000"/>
                </a:solidFill>
                <a:latin typeface="Calibri" panose="020F0502020204030204" pitchFamily="34" charset="0"/>
                <a:cs typeface="Calibri" panose="020F0502020204030204" pitchFamily="34" charset="0"/>
              </a:rPr>
              <a:t>(?)</a:t>
            </a:r>
          </a:p>
          <a:p>
            <a:pPr marL="1657350" lvl="2" indent="-457200">
              <a:spcBef>
                <a:spcPts val="200"/>
              </a:spcBef>
              <a:spcAft>
                <a:spcPts val="200"/>
              </a:spcAft>
              <a:buClr>
                <a:schemeClr val="tx1">
                  <a:lumMod val="65000"/>
                  <a:lumOff val="35000"/>
                </a:schemeClr>
              </a:buClr>
              <a:buFont typeface="Arial" panose="020B0604020202020204" pitchFamily="34" charset="0"/>
              <a:buChar char="•"/>
            </a:pPr>
            <a:r>
              <a:rPr lang="pt-BR" sz="1900" dirty="0">
                <a:latin typeface="Calibri" panose="020F0502020204030204" pitchFamily="34" charset="0"/>
                <a:cs typeface="Calibri" panose="020F0502020204030204" pitchFamily="34" charset="0"/>
              </a:rPr>
              <a:t>Reexame de prova quanto ao contexto decisório: AgInt no REsp 1.701.691/SP, rel. Min. Mauro Campbell Marques, DJe 2.3.2018; AgInt nos Edcl nos Edcl no AgInt no REsp 1.669.704/RN, rel. Min. Luis Felipe Salomão, DJe 27.2.2018.</a:t>
            </a:r>
            <a:endParaRPr lang="en-US" sz="1900" b="1" dirty="0">
              <a:latin typeface="Calibri" panose="020F0502020204030204" pitchFamily="34" charset="0"/>
              <a:cs typeface="Calibri" panose="020F0502020204030204" pitchFamily="34" charset="0"/>
            </a:endParaRPr>
          </a:p>
          <a:p>
            <a:pPr marL="514350" indent="-457200">
              <a:spcBef>
                <a:spcPts val="200"/>
              </a:spcBef>
              <a:spcAft>
                <a:spcPts val="200"/>
              </a:spcAft>
              <a:buClr>
                <a:srgbClr val="C00000"/>
              </a:buClr>
              <a:buFont typeface="Wingdings" panose="05000000000000000000" pitchFamily="2" charset="2"/>
              <a:buChar char="q"/>
            </a:pPr>
            <a:r>
              <a:rPr lang="en-US" sz="2400" dirty="0">
                <a:latin typeface="Calibri" panose="020F0502020204030204" pitchFamily="34" charset="0"/>
                <a:cs typeface="Calibri" panose="020F0502020204030204" pitchFamily="34" charset="0"/>
              </a:rPr>
              <a:t>Outras formas de lidar com os litígios repetitivos</a:t>
            </a:r>
          </a:p>
          <a:p>
            <a:pPr marL="1257300" lvl="1" indent="-457200">
              <a:spcBef>
                <a:spcPts val="200"/>
              </a:spcBef>
              <a:spcAft>
                <a:spcPts val="200"/>
              </a:spcAft>
              <a:buClr>
                <a:srgbClr val="0070C0"/>
              </a:buClr>
              <a:buFont typeface="Wingdings" panose="05000000000000000000" pitchFamily="2" charset="2"/>
              <a:buChar char="§"/>
            </a:pPr>
            <a:r>
              <a:rPr lang="en-US" sz="2000" dirty="0">
                <a:latin typeface="Calibri" panose="020F0502020204030204" pitchFamily="34" charset="0"/>
                <a:cs typeface="Calibri" panose="020F0502020204030204" pitchFamily="34" charset="0"/>
              </a:rPr>
              <a:t>Em especial o “processo coletivo”</a:t>
            </a:r>
          </a:p>
          <a:p>
            <a:pPr marL="1657350" lvl="2" indent="-457200">
              <a:spcBef>
                <a:spcPts val="200"/>
              </a:spcBef>
              <a:spcAft>
                <a:spcPts val="200"/>
              </a:spcAft>
              <a:buClr>
                <a:schemeClr val="tx1">
                  <a:lumMod val="65000"/>
                  <a:lumOff val="35000"/>
                </a:schemeClr>
              </a:buClr>
              <a:buFont typeface="Arial" panose="020B0604020202020204" pitchFamily="34" charset="0"/>
              <a:buChar char="•"/>
            </a:pPr>
            <a:r>
              <a:rPr lang="en-US" sz="2000" dirty="0">
                <a:latin typeface="Calibri" panose="020F0502020204030204" pitchFamily="34" charset="0"/>
                <a:cs typeface="Calibri" panose="020F0502020204030204" pitchFamily="34" charset="0"/>
              </a:rPr>
              <a:t>O veto presidencial do art. 333 CPC</a:t>
            </a:r>
          </a:p>
          <a:p>
            <a:pPr marL="514350" indent="-457200">
              <a:spcBef>
                <a:spcPts val="200"/>
              </a:spcBef>
              <a:spcAft>
                <a:spcPts val="200"/>
              </a:spcAft>
              <a:buClr>
                <a:srgbClr val="C00000"/>
              </a:buClr>
              <a:buFont typeface="Wingdings" panose="05000000000000000000" pitchFamily="2" charset="2"/>
              <a:buChar char="q"/>
            </a:pPr>
            <a:r>
              <a:rPr lang="en-US" sz="2400" dirty="0">
                <a:latin typeface="Calibri" panose="020F0502020204030204" pitchFamily="34" charset="0"/>
                <a:cs typeface="Calibri" panose="020F0502020204030204" pitchFamily="34" charset="0"/>
              </a:rPr>
              <a:t>Interpretando e reinterpretando lei e “precedentes”</a:t>
            </a:r>
          </a:p>
          <a:p>
            <a:pPr marL="514350" indent="-457200">
              <a:spcBef>
                <a:spcPts val="200"/>
              </a:spcBef>
              <a:spcAft>
                <a:spcPts val="200"/>
              </a:spcAft>
              <a:buClr>
                <a:srgbClr val="C00000"/>
              </a:buClr>
              <a:buFont typeface="Wingdings" panose="05000000000000000000" pitchFamily="2" charset="2"/>
              <a:buChar char="q"/>
            </a:pPr>
            <a:r>
              <a:rPr lang="en-US" sz="2400" dirty="0">
                <a:latin typeface="Calibri" panose="020F0502020204030204" pitchFamily="34" charset="0"/>
                <a:cs typeface="Calibri" panose="020F0502020204030204" pitchFamily="34" charset="0"/>
              </a:rPr>
              <a:t>O advento da inteligência artificial</a:t>
            </a:r>
          </a:p>
        </p:txBody>
      </p:sp>
      <p:sp>
        <p:nvSpPr>
          <p:cNvPr id="7" name="Retângulo 6"/>
          <p:cNvSpPr/>
          <p:nvPr/>
        </p:nvSpPr>
        <p:spPr>
          <a:xfrm>
            <a:off x="-7430" y="6397280"/>
            <a:ext cx="9151430" cy="3443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8" name="Retângulo 7"/>
          <p:cNvSpPr/>
          <p:nvPr/>
        </p:nvSpPr>
        <p:spPr>
          <a:xfrm>
            <a:off x="-7430" y="6669360"/>
            <a:ext cx="9151429" cy="18864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3267317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Retângulo 7"/>
          <p:cNvSpPr txBox="1"/>
          <p:nvPr/>
        </p:nvSpPr>
        <p:spPr>
          <a:xfrm>
            <a:off x="1115616" y="5661247"/>
            <a:ext cx="6840760" cy="9594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2000" b="1">
                <a:solidFill>
                  <a:srgbClr val="FF0000"/>
                </a:solidFill>
              </a:defRPr>
            </a:pPr>
            <a:r>
              <a:rPr dirty="0"/>
              <a:t>www.scarpinellabueno.com</a:t>
            </a:r>
          </a:p>
          <a:p>
            <a:pPr algn="ctr">
              <a:defRPr sz="2000" b="1">
                <a:solidFill>
                  <a:srgbClr val="C00000"/>
                </a:solidFill>
              </a:defRPr>
            </a:pPr>
            <a:r>
              <a:rPr dirty="0"/>
              <a:t>www.facebook.com/cassioscarpinellabueno</a:t>
            </a:r>
          </a:p>
        </p:txBody>
      </p:sp>
      <p:grpSp>
        <p:nvGrpSpPr>
          <p:cNvPr id="150" name="Rectangle 2"/>
          <p:cNvGrpSpPr/>
          <p:nvPr/>
        </p:nvGrpSpPr>
        <p:grpSpPr>
          <a:xfrm>
            <a:off x="-3" y="-2"/>
            <a:ext cx="9136572" cy="769439"/>
            <a:chOff x="-1" y="-1"/>
            <a:chExt cx="9136571" cy="769438"/>
          </a:xfrm>
        </p:grpSpPr>
        <p:sp>
          <p:nvSpPr>
            <p:cNvPr id="148" name="Retângulo"/>
            <p:cNvSpPr/>
            <p:nvPr/>
          </p:nvSpPr>
          <p:spPr>
            <a:xfrm>
              <a:off x="-1" y="-1"/>
              <a:ext cx="9136571" cy="764706"/>
            </a:xfrm>
            <a:prstGeom prst="rect">
              <a:avLst/>
            </a:prstGeom>
            <a:solidFill>
              <a:srgbClr val="F2F2F2"/>
            </a:solidFill>
            <a:ln w="12700" cap="flat">
              <a:noFill/>
              <a:miter lim="400000"/>
            </a:ln>
            <a:effectLst/>
          </p:spPr>
          <p:txBody>
            <a:bodyPr wrap="square" lIns="45719" tIns="45719" rIns="45719" bIns="45719" numCol="1" anchor="t">
              <a:noAutofit/>
            </a:bodyPr>
            <a:lstStyle/>
            <a:p>
              <a:pPr algn="ctr">
                <a:defRPr sz="4000" b="1">
                  <a:solidFill>
                    <a:srgbClr val="C00000"/>
                  </a:solidFill>
                  <a:effectLst>
                    <a:outerShdw blurRad="38100" dist="38100" dir="2700000" rotWithShape="0">
                      <a:srgbClr val="000000">
                        <a:alpha val="43137"/>
                      </a:srgbClr>
                    </a:outerShdw>
                  </a:effectLst>
                </a:defRPr>
              </a:pPr>
              <a:endParaRPr dirty="0"/>
            </a:p>
          </p:txBody>
        </p:sp>
        <p:sp>
          <p:nvSpPr>
            <p:cNvPr id="149" name="Muito obrigado !!!!"/>
            <p:cNvSpPr txBox="1"/>
            <p:nvPr/>
          </p:nvSpPr>
          <p:spPr>
            <a:xfrm>
              <a:off x="-1" y="-1"/>
              <a:ext cx="9136571" cy="76943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lvl1pPr algn="ctr">
                <a:defRPr sz="3600" b="1">
                  <a:solidFill>
                    <a:srgbClr val="C00000"/>
                  </a:solidFill>
                  <a:effectLst>
                    <a:outerShdw blurRad="38100" dist="38100" dir="2700000" rotWithShape="0">
                      <a:srgbClr val="000000">
                        <a:alpha val="43137"/>
                      </a:srgbClr>
                    </a:outerShdw>
                  </a:effectLst>
                </a:defRPr>
              </a:lvl1pPr>
            </a:lstStyle>
            <a:p>
              <a:r>
                <a:rPr lang="pt-BR" sz="4400" dirty="0">
                  <a:latin typeface="Calibri" panose="020F0502020204030204" pitchFamily="34" charset="0"/>
                  <a:cs typeface="Calibri" panose="020F0502020204030204" pitchFamily="34" charset="0"/>
                </a:rPr>
                <a:t>Muito</a:t>
              </a:r>
              <a:r>
                <a:rPr sz="4400" dirty="0">
                  <a:latin typeface="Calibri" panose="020F0502020204030204" pitchFamily="34" charset="0"/>
                  <a:cs typeface="Calibri" panose="020F0502020204030204" pitchFamily="34" charset="0"/>
                </a:rPr>
                <a:t> </a:t>
              </a:r>
              <a:r>
                <a:rPr sz="4400" dirty="0" err="1">
                  <a:latin typeface="Calibri" panose="020F0502020204030204" pitchFamily="34" charset="0"/>
                  <a:cs typeface="Calibri" panose="020F0502020204030204" pitchFamily="34" charset="0"/>
                </a:rPr>
                <a:t>obrigado</a:t>
              </a:r>
              <a:r>
                <a:rPr sz="4400" dirty="0">
                  <a:latin typeface="Calibri" panose="020F0502020204030204" pitchFamily="34" charset="0"/>
                  <a:cs typeface="Calibri" panose="020F0502020204030204" pitchFamily="34" charset="0"/>
                </a:rPr>
                <a:t> !!!!</a:t>
              </a:r>
            </a:p>
          </p:txBody>
        </p:sp>
      </p:grpSp>
      <p:sp>
        <p:nvSpPr>
          <p:cNvPr id="151" name="Retângulo 14"/>
          <p:cNvSpPr/>
          <p:nvPr/>
        </p:nvSpPr>
        <p:spPr>
          <a:xfrm>
            <a:off x="-7430" y="6397280"/>
            <a:ext cx="9151430" cy="344316"/>
          </a:xfrm>
          <a:prstGeom prst="rect">
            <a:avLst/>
          </a:prstGeom>
          <a:solidFill>
            <a:srgbClr val="FF0000"/>
          </a:solidFill>
          <a:ln w="12700">
            <a:miter lim="400000"/>
          </a:ln>
        </p:spPr>
        <p:txBody>
          <a:bodyPr lIns="45719" rIns="45719" anchor="ctr"/>
          <a:lstStyle/>
          <a:p>
            <a:pPr algn="ctr">
              <a:defRPr>
                <a:solidFill>
                  <a:srgbClr val="FFFFFF"/>
                </a:solidFill>
              </a:defRPr>
            </a:pPr>
            <a:endParaRPr dirty="0"/>
          </a:p>
        </p:txBody>
      </p:sp>
      <p:sp>
        <p:nvSpPr>
          <p:cNvPr id="152" name="Retângulo 17"/>
          <p:cNvSpPr/>
          <p:nvPr/>
        </p:nvSpPr>
        <p:spPr>
          <a:xfrm>
            <a:off x="-7431" y="6669360"/>
            <a:ext cx="9151431" cy="188641"/>
          </a:xfrm>
          <a:prstGeom prst="rect">
            <a:avLst/>
          </a:prstGeom>
          <a:solidFill>
            <a:srgbClr val="C00000"/>
          </a:solidFill>
          <a:ln w="12700">
            <a:miter lim="400000"/>
          </a:ln>
        </p:spPr>
        <p:txBody>
          <a:bodyPr lIns="45719" rIns="45719" anchor="ctr"/>
          <a:lstStyle/>
          <a:p>
            <a:pPr algn="ctr">
              <a:defRPr>
                <a:solidFill>
                  <a:srgbClr val="FFFFFF"/>
                </a:solidFill>
              </a:defRPr>
            </a:pPr>
            <a:endParaRPr dirty="0"/>
          </a:p>
        </p:txBody>
      </p:sp>
      <p:pic>
        <p:nvPicPr>
          <p:cNvPr id="153" name="Picture 4" descr="Picture 4"/>
          <p:cNvPicPr>
            <a:picLocks noChangeAspect="1"/>
          </p:cNvPicPr>
          <p:nvPr/>
        </p:nvPicPr>
        <p:blipFill>
          <a:blip r:embed="rId2"/>
          <a:stretch>
            <a:fillRect/>
          </a:stretch>
        </p:blipFill>
        <p:spPr>
          <a:xfrm>
            <a:off x="6832266" y="2707494"/>
            <a:ext cx="2248219" cy="2752078"/>
          </a:xfrm>
          <a:prstGeom prst="rect">
            <a:avLst/>
          </a:prstGeom>
          <a:ln w="12700">
            <a:miter lim="400000"/>
          </a:ln>
        </p:spPr>
      </p:pic>
      <p:pic>
        <p:nvPicPr>
          <p:cNvPr id="154" name="Picture 10" descr="Picture 10"/>
          <p:cNvPicPr>
            <a:picLocks noChangeAspect="1"/>
          </p:cNvPicPr>
          <p:nvPr/>
        </p:nvPicPr>
        <p:blipFill>
          <a:blip r:embed="rId3"/>
          <a:stretch>
            <a:fillRect/>
          </a:stretch>
        </p:blipFill>
        <p:spPr>
          <a:xfrm>
            <a:off x="2397861" y="2733745"/>
            <a:ext cx="2100059" cy="2787775"/>
          </a:xfrm>
          <a:prstGeom prst="rect">
            <a:avLst/>
          </a:prstGeom>
          <a:ln w="12700">
            <a:miter lim="400000"/>
          </a:ln>
        </p:spPr>
      </p:pic>
      <p:pic>
        <p:nvPicPr>
          <p:cNvPr id="155" name="Picture 12" descr="Picture 12"/>
          <p:cNvPicPr>
            <a:picLocks noChangeAspect="1"/>
          </p:cNvPicPr>
          <p:nvPr/>
        </p:nvPicPr>
        <p:blipFill>
          <a:blip r:embed="rId4"/>
          <a:stretch>
            <a:fillRect/>
          </a:stretch>
        </p:blipFill>
        <p:spPr>
          <a:xfrm>
            <a:off x="123775" y="918591"/>
            <a:ext cx="2147418" cy="2787776"/>
          </a:xfrm>
          <a:prstGeom prst="rect">
            <a:avLst/>
          </a:prstGeom>
          <a:ln w="12700">
            <a:miter lim="400000"/>
          </a:ln>
        </p:spPr>
      </p:pic>
      <p:pic>
        <p:nvPicPr>
          <p:cNvPr id="156" name="Picture 14" descr="Picture 14"/>
          <p:cNvPicPr>
            <a:picLocks noChangeAspect="1"/>
          </p:cNvPicPr>
          <p:nvPr/>
        </p:nvPicPr>
        <p:blipFill>
          <a:blip r:embed="rId5"/>
          <a:stretch>
            <a:fillRect/>
          </a:stretch>
        </p:blipFill>
        <p:spPr>
          <a:xfrm>
            <a:off x="4624587" y="936440"/>
            <a:ext cx="2248220" cy="2752078"/>
          </a:xfrm>
          <a:prstGeom prst="rect">
            <a:avLst/>
          </a:prstGeom>
          <a:ln w="12700">
            <a:miter lim="400000"/>
          </a:ln>
        </p:spPr>
      </p:pic>
    </p:spTree>
    <p:extLst>
      <p:ext uri="{BB962C8B-B14F-4D97-AF65-F5344CB8AC3E}">
        <p14:creationId xmlns:p14="http://schemas.microsoft.com/office/powerpoint/2010/main" val="3926163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ctrTitle"/>
          </p:nvPr>
        </p:nvSpPr>
        <p:spPr>
          <a:xfrm>
            <a:off x="8878" y="1"/>
            <a:ext cx="9135122" cy="993867"/>
          </a:xfrm>
          <a:solidFill>
            <a:schemeClr val="bg1">
              <a:lumMod val="95000"/>
            </a:schemeClr>
          </a:solidFill>
          <a:ln>
            <a:noFill/>
          </a:ln>
          <a:effectLst/>
        </p:spPr>
        <p:txBody>
          <a:bodyPr/>
          <a:lstStyle/>
          <a:p>
            <a:pPr eaLnBrk="1" hangingPunct="1">
              <a:defRPr/>
            </a:pPr>
            <a:r>
              <a:rPr lang="pt-BR"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Considerações iniciais</a:t>
            </a:r>
            <a:endParaRPr lang="pt-BR" b="1" i="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054" name="Retângulo 1"/>
          <p:cNvSpPr>
            <a:spLocks noChangeArrowheads="1"/>
          </p:cNvSpPr>
          <p:nvPr/>
        </p:nvSpPr>
        <p:spPr bwMode="auto">
          <a:xfrm>
            <a:off x="36006" y="993868"/>
            <a:ext cx="9107994" cy="44986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514350" indent="-457200">
              <a:spcBef>
                <a:spcPts val="500"/>
              </a:spcBef>
              <a:spcAft>
                <a:spcPts val="500"/>
              </a:spcAft>
              <a:buClr>
                <a:srgbClr val="D02800"/>
              </a:buClr>
              <a:buFont typeface="Wingdings" panose="05000000000000000000" pitchFamily="2" charset="2"/>
              <a:buChar char="q"/>
            </a:pPr>
            <a:r>
              <a:rPr lang="en-US" sz="2800" dirty="0">
                <a:latin typeface="Calibri" panose="020F0502020204030204" pitchFamily="34" charset="0"/>
                <a:cs typeface="Calibri" panose="020F0502020204030204" pitchFamily="34" charset="0"/>
              </a:rPr>
              <a:t>Uma palavra sobre o “sistema de precedentes” do CPC de 2015</a:t>
            </a:r>
          </a:p>
          <a:p>
            <a:pPr marL="1257300" lvl="1" indent="-457200">
              <a:spcBef>
                <a:spcPts val="500"/>
              </a:spcBef>
              <a:spcAft>
                <a:spcPts val="500"/>
              </a:spcAft>
              <a:buClr>
                <a:srgbClr val="0070C0"/>
              </a:buClr>
              <a:buFont typeface="Wingdings" panose="05000000000000000000" pitchFamily="2" charset="2"/>
              <a:buChar char="§"/>
            </a:pPr>
            <a:r>
              <a:rPr lang="en-US" sz="2400" dirty="0">
                <a:latin typeface="Calibri" panose="020F0502020204030204" pitchFamily="34" charset="0"/>
                <a:cs typeface="Calibri" panose="020F0502020204030204" pitchFamily="34" charset="0"/>
              </a:rPr>
              <a:t>Isonomia</a:t>
            </a:r>
          </a:p>
          <a:p>
            <a:pPr marL="1257300" lvl="1" indent="-457200">
              <a:spcBef>
                <a:spcPts val="500"/>
              </a:spcBef>
              <a:spcAft>
                <a:spcPts val="500"/>
              </a:spcAft>
              <a:buClr>
                <a:srgbClr val="0070C0"/>
              </a:buClr>
              <a:buFont typeface="Wingdings" panose="05000000000000000000" pitchFamily="2" charset="2"/>
              <a:buChar char="§"/>
            </a:pPr>
            <a:r>
              <a:rPr lang="en-US" sz="2400" dirty="0">
                <a:latin typeface="Calibri" panose="020F0502020204030204" pitchFamily="34" charset="0"/>
                <a:cs typeface="Calibri" panose="020F0502020204030204" pitchFamily="34" charset="0"/>
              </a:rPr>
              <a:t>Previsibilidade</a:t>
            </a:r>
          </a:p>
          <a:p>
            <a:pPr marL="1257300" lvl="1" indent="-457200">
              <a:spcBef>
                <a:spcPts val="500"/>
              </a:spcBef>
              <a:spcAft>
                <a:spcPts val="500"/>
              </a:spcAft>
              <a:buClr>
                <a:srgbClr val="0070C0"/>
              </a:buClr>
              <a:buFont typeface="Wingdings" panose="05000000000000000000" pitchFamily="2" charset="2"/>
              <a:buChar char="§"/>
            </a:pPr>
            <a:r>
              <a:rPr lang="en-US" sz="2400" dirty="0">
                <a:latin typeface="Calibri" panose="020F0502020204030204" pitchFamily="34" charset="0"/>
                <a:cs typeface="Calibri" panose="020F0502020204030204" pitchFamily="34" charset="0"/>
              </a:rPr>
              <a:t>Segurança jurídica</a:t>
            </a:r>
          </a:p>
          <a:p>
            <a:pPr marL="514350" indent="-457200">
              <a:spcBef>
                <a:spcPts val="500"/>
              </a:spcBef>
              <a:spcAft>
                <a:spcPts val="500"/>
              </a:spcAft>
              <a:buClr>
                <a:srgbClr val="D02800"/>
              </a:buClr>
              <a:buFont typeface="Wingdings" panose="05000000000000000000" pitchFamily="2" charset="2"/>
              <a:buChar char="q"/>
            </a:pPr>
            <a:r>
              <a:rPr lang="en-US" sz="2800" dirty="0">
                <a:latin typeface="Calibri" panose="020F0502020204030204" pitchFamily="34" charset="0"/>
                <a:cs typeface="Calibri" panose="020F0502020204030204" pitchFamily="34" charset="0"/>
              </a:rPr>
              <a:t>Terminologia</a:t>
            </a:r>
          </a:p>
          <a:p>
            <a:pPr marL="1257300" lvl="1" indent="-457200">
              <a:spcBef>
                <a:spcPts val="500"/>
              </a:spcBef>
              <a:spcAft>
                <a:spcPts val="500"/>
              </a:spcAft>
              <a:buClr>
                <a:srgbClr val="0070C0"/>
              </a:buClr>
              <a:buFont typeface="Wingdings" panose="05000000000000000000" pitchFamily="2" charset="2"/>
              <a:buChar char="§"/>
            </a:pPr>
            <a:r>
              <a:rPr lang="en-US" sz="2400" dirty="0">
                <a:latin typeface="Calibri" panose="020F0502020204030204" pitchFamily="34" charset="0"/>
                <a:cs typeface="Calibri" panose="020F0502020204030204" pitchFamily="34" charset="0"/>
              </a:rPr>
              <a:t>Precedentes (não seriam </a:t>
            </a:r>
            <a:r>
              <a:rPr lang="en-US" sz="2400" i="1" dirty="0">
                <a:latin typeface="Calibri" panose="020F0502020204030204" pitchFamily="34" charset="0"/>
                <a:cs typeface="Calibri" panose="020F0502020204030204" pitchFamily="34" charset="0"/>
              </a:rPr>
              <a:t>antecedentes </a:t>
            </a:r>
            <a:r>
              <a:rPr lang="en-US" sz="2400" b="1" dirty="0">
                <a:solidFill>
                  <a:srgbClr val="FF0000"/>
                </a:solidFill>
                <a:latin typeface="Calibri" panose="020F0502020204030204" pitchFamily="34" charset="0"/>
                <a:cs typeface="Calibri" panose="020F0502020204030204" pitchFamily="34" charset="0"/>
              </a:rPr>
              <a:t>?</a:t>
            </a:r>
            <a:r>
              <a:rPr lang="en-US" sz="2400" dirty="0">
                <a:latin typeface="Calibri" panose="020F0502020204030204" pitchFamily="34" charset="0"/>
                <a:cs typeface="Calibri" panose="020F0502020204030204" pitchFamily="34" charset="0"/>
              </a:rPr>
              <a:t>)</a:t>
            </a:r>
          </a:p>
          <a:p>
            <a:pPr marL="1257300" lvl="1" indent="-457200">
              <a:spcBef>
                <a:spcPts val="500"/>
              </a:spcBef>
              <a:spcAft>
                <a:spcPts val="500"/>
              </a:spcAft>
              <a:buClr>
                <a:srgbClr val="0070C0"/>
              </a:buClr>
              <a:buFont typeface="Wingdings" panose="05000000000000000000" pitchFamily="2" charset="2"/>
              <a:buChar char="§"/>
            </a:pPr>
            <a:r>
              <a:rPr lang="en-US" sz="2400" dirty="0">
                <a:latin typeface="Calibri" panose="020F0502020204030204" pitchFamily="34" charset="0"/>
                <a:cs typeface="Calibri" panose="020F0502020204030204" pitchFamily="34" charset="0"/>
              </a:rPr>
              <a:t>D</a:t>
            </a:r>
            <a:r>
              <a:rPr lang="pt-BR" sz="2400" dirty="0">
                <a:latin typeface="Calibri" panose="020F0502020204030204" pitchFamily="34" charset="0"/>
                <a:cs typeface="Calibri" panose="020F0502020204030204" pitchFamily="34" charset="0"/>
              </a:rPr>
              <a:t>ireito jurisprudencial </a:t>
            </a:r>
          </a:p>
          <a:p>
            <a:pPr marL="1257300" lvl="1" indent="-457200">
              <a:spcBef>
                <a:spcPts val="500"/>
              </a:spcBef>
              <a:spcAft>
                <a:spcPts val="500"/>
              </a:spcAft>
              <a:buClr>
                <a:srgbClr val="0070C0"/>
              </a:buClr>
              <a:buFont typeface="Wingdings" panose="05000000000000000000" pitchFamily="2" charset="2"/>
              <a:buChar char="§"/>
            </a:pPr>
            <a:r>
              <a:rPr lang="pt-BR" sz="2400" i="1" dirty="0">
                <a:latin typeface="Calibri" panose="020F0502020204030204" pitchFamily="34" charset="0"/>
                <a:cs typeface="Calibri" panose="020F0502020204030204" pitchFamily="34" charset="0"/>
              </a:rPr>
              <a:t>Indexadores jurisprudenciais</a:t>
            </a:r>
            <a:endParaRPr lang="pt-BR" altLang="pt-BR" sz="2400" b="1" dirty="0">
              <a:solidFill>
                <a:srgbClr val="C00000"/>
              </a:solidFill>
              <a:latin typeface="Calibri" panose="020F0502020204030204" pitchFamily="34" charset="0"/>
              <a:cs typeface="Calibri" panose="020F0502020204030204" pitchFamily="34" charset="0"/>
            </a:endParaRPr>
          </a:p>
        </p:txBody>
      </p:sp>
      <p:sp>
        <p:nvSpPr>
          <p:cNvPr id="7" name="Retângulo 6"/>
          <p:cNvSpPr/>
          <p:nvPr/>
        </p:nvSpPr>
        <p:spPr>
          <a:xfrm>
            <a:off x="-7430" y="6397280"/>
            <a:ext cx="9151430" cy="3443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8" name="Retângulo 7"/>
          <p:cNvSpPr/>
          <p:nvPr/>
        </p:nvSpPr>
        <p:spPr>
          <a:xfrm>
            <a:off x="-7430" y="6669360"/>
            <a:ext cx="9151429" cy="18864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91876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0" y="0"/>
            <a:ext cx="9144000" cy="764704"/>
          </a:xfrm>
          <a:solidFill>
            <a:schemeClr val="bg1">
              <a:lumMod val="95000"/>
            </a:schemeClr>
          </a:solidFill>
          <a:ln>
            <a:noFill/>
          </a:ln>
          <a:effectLst/>
        </p:spPr>
        <p:txBody>
          <a:bodyPr/>
          <a:lstStyle/>
          <a:p>
            <a:pPr eaLnBrk="1" hangingPunct="1">
              <a:defRPr/>
            </a:pPr>
            <a:r>
              <a:rPr lang="pt-BR" sz="4000"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Os </a:t>
            </a:r>
            <a:r>
              <a:rPr lang="pt-BR" sz="4000" b="1" i="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indexadores</a:t>
            </a:r>
            <a:r>
              <a:rPr lang="pt-BR" sz="4000"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e seu papel no CPC</a:t>
            </a:r>
          </a:p>
        </p:txBody>
      </p:sp>
      <p:sp>
        <p:nvSpPr>
          <p:cNvPr id="3" name="Espaço Reservado para Conteúdo 2"/>
          <p:cNvSpPr>
            <a:spLocks noGrp="1"/>
          </p:cNvSpPr>
          <p:nvPr>
            <p:ph idx="1"/>
          </p:nvPr>
        </p:nvSpPr>
        <p:spPr>
          <a:xfrm>
            <a:off x="0" y="836712"/>
            <a:ext cx="9136571" cy="5488560"/>
          </a:xfrm>
        </p:spPr>
        <p:txBody>
          <a:bodyPr/>
          <a:lstStyle/>
          <a:p>
            <a:pPr marL="342900" lvl="1" indent="-342900" algn="just">
              <a:spcBef>
                <a:spcPts val="400"/>
              </a:spcBef>
              <a:spcAft>
                <a:spcPts val="400"/>
              </a:spcAft>
              <a:buClr>
                <a:srgbClr val="C00000"/>
              </a:buClr>
              <a:buFont typeface="Wingdings" panose="05000000000000000000" pitchFamily="2" charset="2"/>
              <a:buChar char="q"/>
            </a:pPr>
            <a:r>
              <a:rPr lang="pt-BR" dirty="0">
                <a:latin typeface="Calibri" panose="020F0502020204030204" pitchFamily="34" charset="0"/>
                <a:cs typeface="Calibri" panose="020F0502020204030204" pitchFamily="34" charset="0"/>
              </a:rPr>
              <a:t>Os juízes e os Tribunais “</a:t>
            </a:r>
            <a:r>
              <a:rPr lang="pt-BR" i="1" u="sng" dirty="0">
                <a:latin typeface="Calibri" panose="020F0502020204030204" pitchFamily="34" charset="0"/>
                <a:cs typeface="Calibri" panose="020F0502020204030204" pitchFamily="34" charset="0"/>
              </a:rPr>
              <a:t>observarão</a:t>
            </a:r>
            <a:r>
              <a:rPr lang="pt-BR" dirty="0">
                <a:latin typeface="Calibri" panose="020F0502020204030204" pitchFamily="34" charset="0"/>
                <a:cs typeface="Calibri" panose="020F0502020204030204" pitchFamily="34" charset="0"/>
              </a:rPr>
              <a:t>” (927)</a:t>
            </a:r>
          </a:p>
          <a:p>
            <a:pPr marL="742950" lvl="2" indent="-342900" algn="just">
              <a:spcBef>
                <a:spcPts val="400"/>
              </a:spcBef>
              <a:spcAft>
                <a:spcPts val="400"/>
              </a:spcAft>
              <a:buClr>
                <a:srgbClr val="0070C0"/>
              </a:buClr>
              <a:buFont typeface="Wingdings" panose="05000000000000000000" pitchFamily="2" charset="2"/>
              <a:buChar char="§"/>
            </a:pPr>
            <a:r>
              <a:rPr lang="pt-BR" dirty="0">
                <a:latin typeface="Calibri" panose="020F0502020204030204" pitchFamily="34" charset="0"/>
                <a:cs typeface="Calibri" panose="020F0502020204030204" pitchFamily="34" charset="0"/>
              </a:rPr>
              <a:t>I: decisões do STF em controle concentrado</a:t>
            </a:r>
          </a:p>
          <a:p>
            <a:pPr marL="742950" lvl="2" indent="-342900" algn="just">
              <a:spcBef>
                <a:spcPts val="400"/>
              </a:spcBef>
              <a:spcAft>
                <a:spcPts val="400"/>
              </a:spcAft>
              <a:buClr>
                <a:srgbClr val="0070C0"/>
              </a:buClr>
              <a:buFont typeface="Wingdings" panose="05000000000000000000" pitchFamily="2" charset="2"/>
              <a:buChar char="§"/>
            </a:pPr>
            <a:r>
              <a:rPr lang="pt-BR" dirty="0">
                <a:latin typeface="Calibri" panose="020F0502020204030204" pitchFamily="34" charset="0"/>
                <a:cs typeface="Calibri" panose="020F0502020204030204" pitchFamily="34" charset="0"/>
              </a:rPr>
              <a:t>II:</a:t>
            </a:r>
            <a:r>
              <a:rPr lang="en-US" dirty="0">
                <a:latin typeface="Calibri" panose="020F0502020204030204" pitchFamily="34" charset="0"/>
                <a:cs typeface="Calibri" panose="020F0502020204030204" pitchFamily="34" charset="0"/>
              </a:rPr>
              <a:t> súmulas vinculantes</a:t>
            </a:r>
            <a:endParaRPr lang="pt-BR" dirty="0">
              <a:latin typeface="Calibri" panose="020F0502020204030204" pitchFamily="34" charset="0"/>
              <a:cs typeface="Calibri" panose="020F0502020204030204" pitchFamily="34" charset="0"/>
            </a:endParaRPr>
          </a:p>
          <a:p>
            <a:pPr marL="742950" lvl="2" indent="-342900" algn="just">
              <a:spcBef>
                <a:spcPts val="400"/>
              </a:spcBef>
              <a:spcAft>
                <a:spcPts val="400"/>
              </a:spcAft>
              <a:buClr>
                <a:srgbClr val="0070C0"/>
              </a:buClr>
              <a:buFont typeface="Wingdings" panose="05000000000000000000" pitchFamily="2" charset="2"/>
              <a:buChar char="§"/>
            </a:pPr>
            <a:r>
              <a:rPr lang="pt-BR" dirty="0">
                <a:latin typeface="Calibri" panose="020F0502020204030204" pitchFamily="34" charset="0"/>
                <a:cs typeface="Calibri" panose="020F0502020204030204" pitchFamily="34" charset="0"/>
              </a:rPr>
              <a:t>III: IAC, IRDR e recursos repetitivos</a:t>
            </a:r>
          </a:p>
          <a:p>
            <a:pPr marL="742950" lvl="2" indent="-342900" algn="just">
              <a:spcBef>
                <a:spcPts val="400"/>
              </a:spcBef>
              <a:spcAft>
                <a:spcPts val="400"/>
              </a:spcAft>
              <a:buClr>
                <a:srgbClr val="0070C0"/>
              </a:buClr>
              <a:buFont typeface="Wingdings" panose="05000000000000000000" pitchFamily="2" charset="2"/>
              <a:buChar char="§"/>
            </a:pPr>
            <a:r>
              <a:rPr lang="pt-BR" dirty="0">
                <a:latin typeface="Calibri" panose="020F0502020204030204" pitchFamily="34" charset="0"/>
                <a:cs typeface="Calibri" panose="020F0502020204030204" pitchFamily="34" charset="0"/>
              </a:rPr>
              <a:t>IV: STF e STJ e suas súmulas</a:t>
            </a:r>
          </a:p>
          <a:p>
            <a:pPr marL="742950" lvl="2" indent="-342900" algn="just">
              <a:spcBef>
                <a:spcPts val="400"/>
              </a:spcBef>
              <a:spcAft>
                <a:spcPts val="400"/>
              </a:spcAft>
              <a:buClr>
                <a:srgbClr val="0070C0"/>
              </a:buClr>
              <a:buFont typeface="Wingdings" panose="05000000000000000000" pitchFamily="2" charset="2"/>
              <a:buChar char="§"/>
            </a:pPr>
            <a:r>
              <a:rPr lang="pt-BR" dirty="0">
                <a:latin typeface="Calibri" panose="020F0502020204030204" pitchFamily="34" charset="0"/>
                <a:cs typeface="Calibri" panose="020F0502020204030204" pitchFamily="34" charset="0"/>
              </a:rPr>
              <a:t>V: orientação do plenário ou OE a que estão </a:t>
            </a:r>
            <a:r>
              <a:rPr lang="pt-BR" i="1" dirty="0">
                <a:latin typeface="Calibri" panose="020F0502020204030204" pitchFamily="34" charset="0"/>
                <a:cs typeface="Calibri" panose="020F0502020204030204" pitchFamily="34" charset="0"/>
              </a:rPr>
              <a:t>vinculados</a:t>
            </a:r>
            <a:r>
              <a:rPr lang="pt-BR" dirty="0">
                <a:latin typeface="Calibri" panose="020F0502020204030204" pitchFamily="34" charset="0"/>
                <a:cs typeface="Calibri" panose="020F0502020204030204" pitchFamily="34" charset="0"/>
              </a:rPr>
              <a:t> </a:t>
            </a:r>
          </a:p>
          <a:p>
            <a:pPr marL="342900" lvl="1" indent="-342900" algn="just">
              <a:spcBef>
                <a:spcPts val="400"/>
              </a:spcBef>
              <a:spcAft>
                <a:spcPts val="400"/>
              </a:spcAft>
              <a:buClr>
                <a:srgbClr val="C00000"/>
              </a:buClr>
              <a:buFont typeface="Wingdings" panose="05000000000000000000" pitchFamily="2" charset="2"/>
              <a:buChar char="q"/>
            </a:pPr>
            <a:r>
              <a:rPr lang="en-US" dirty="0">
                <a:latin typeface="Calibri" panose="020F0502020204030204" pitchFamily="34" charset="0"/>
                <a:cs typeface="Calibri" panose="020F0502020204030204" pitchFamily="34" charset="0"/>
              </a:rPr>
              <a:t>Constitucionalidade de “efeitos vinculantes” </a:t>
            </a:r>
            <a:r>
              <a:rPr lang="en-US" b="1" dirty="0">
                <a:solidFill>
                  <a:srgbClr val="FF0000"/>
                </a:solidFill>
                <a:latin typeface="Calibri" panose="020F0502020204030204" pitchFamily="34" charset="0"/>
                <a:cs typeface="Calibri" panose="020F0502020204030204" pitchFamily="34" charset="0"/>
              </a:rPr>
              <a:t>(?)</a:t>
            </a:r>
            <a:endParaRPr lang="en-US" dirty="0">
              <a:solidFill>
                <a:srgbClr val="FF0000"/>
              </a:solidFill>
              <a:latin typeface="Calibri" panose="020F0502020204030204" pitchFamily="34" charset="0"/>
              <a:cs typeface="Calibri" panose="020F0502020204030204" pitchFamily="34" charset="0"/>
            </a:endParaRPr>
          </a:p>
          <a:p>
            <a:pPr marL="342900" lvl="1" indent="-342900" algn="just">
              <a:spcBef>
                <a:spcPts val="400"/>
              </a:spcBef>
              <a:spcAft>
                <a:spcPts val="400"/>
              </a:spcAft>
              <a:buClr>
                <a:srgbClr val="C00000"/>
              </a:buClr>
              <a:buFont typeface="Wingdings" panose="05000000000000000000" pitchFamily="2" charset="2"/>
              <a:buChar char="q"/>
            </a:pPr>
            <a:r>
              <a:rPr lang="en-US" dirty="0">
                <a:latin typeface="Calibri" panose="020F0502020204030204" pitchFamily="34" charset="0"/>
                <a:cs typeface="Calibri" panose="020F0502020204030204" pitchFamily="34" charset="0"/>
              </a:rPr>
              <a:t>Proposta de uso </a:t>
            </a:r>
            <a:r>
              <a:rPr lang="en-US" i="1" dirty="0">
                <a:latin typeface="Calibri" panose="020F0502020204030204" pitchFamily="34" charset="0"/>
                <a:cs typeface="Calibri" panose="020F0502020204030204" pitchFamily="34" charset="0"/>
              </a:rPr>
              <a:t>generalizado</a:t>
            </a:r>
            <a:r>
              <a:rPr lang="en-US" dirty="0">
                <a:latin typeface="Calibri" panose="020F0502020204030204" pitchFamily="34" charset="0"/>
                <a:cs typeface="Calibri" panose="020F0502020204030204" pitchFamily="34" charset="0"/>
              </a:rPr>
              <a:t> dos indexadores</a:t>
            </a:r>
          </a:p>
          <a:p>
            <a:pPr marL="342900" lvl="1" indent="-342900" algn="just">
              <a:spcBef>
                <a:spcPts val="400"/>
              </a:spcBef>
              <a:spcAft>
                <a:spcPts val="400"/>
              </a:spcAft>
              <a:buClr>
                <a:srgbClr val="C00000"/>
              </a:buClr>
              <a:buFont typeface="Wingdings" panose="05000000000000000000" pitchFamily="2" charset="2"/>
              <a:buChar char="q"/>
            </a:pPr>
            <a:endParaRPr lang="en-US" sz="2400" b="1" dirty="0">
              <a:latin typeface="Calibri" panose="020F0502020204030204" pitchFamily="34" charset="0"/>
              <a:cs typeface="Calibri" panose="020F0502020204030204" pitchFamily="34" charset="0"/>
            </a:endParaRPr>
          </a:p>
          <a:p>
            <a:pPr marL="342900" lvl="1" indent="-342900" algn="just">
              <a:spcBef>
                <a:spcPts val="400"/>
              </a:spcBef>
              <a:spcAft>
                <a:spcPts val="400"/>
              </a:spcAft>
              <a:buClr>
                <a:srgbClr val="C00000"/>
              </a:buClr>
              <a:buFont typeface="Wingdings" panose="05000000000000000000" pitchFamily="2" charset="2"/>
              <a:buChar char="q"/>
            </a:pPr>
            <a:endParaRPr lang="pt-BR" sz="2400" dirty="0">
              <a:latin typeface="Calibri" panose="020F0502020204030204" pitchFamily="34" charset="0"/>
              <a:cs typeface="Calibri" panose="020F0502020204030204" pitchFamily="34" charset="0"/>
            </a:endParaRPr>
          </a:p>
          <a:p>
            <a:pPr>
              <a:lnSpc>
                <a:spcPct val="150000"/>
              </a:lnSpc>
              <a:spcBef>
                <a:spcPts val="500"/>
              </a:spcBef>
              <a:spcAft>
                <a:spcPts val="500"/>
              </a:spcAft>
              <a:buClr>
                <a:srgbClr val="0070C0"/>
              </a:buClr>
              <a:buFont typeface="Wingdings" panose="05000000000000000000" pitchFamily="2" charset="2"/>
              <a:buChar char="ü"/>
            </a:pPr>
            <a:endParaRPr lang="pt-BR" sz="2800" dirty="0">
              <a:latin typeface="Calibri" panose="020F0502020204030204" pitchFamily="34" charset="0"/>
              <a:cs typeface="Calibri" panose="020F0502020204030204" pitchFamily="34" charset="0"/>
            </a:endParaRPr>
          </a:p>
        </p:txBody>
      </p:sp>
      <p:sp>
        <p:nvSpPr>
          <p:cNvPr id="10" name="Retângulo 9"/>
          <p:cNvSpPr/>
          <p:nvPr/>
        </p:nvSpPr>
        <p:spPr>
          <a:xfrm>
            <a:off x="-7430" y="6397280"/>
            <a:ext cx="9151430" cy="3443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1" name="Retângulo 10"/>
          <p:cNvSpPr/>
          <p:nvPr/>
        </p:nvSpPr>
        <p:spPr>
          <a:xfrm>
            <a:off x="-7430" y="6669360"/>
            <a:ext cx="9151429" cy="28803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2269774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0" y="0"/>
            <a:ext cx="9144000" cy="764704"/>
          </a:xfrm>
          <a:solidFill>
            <a:schemeClr val="bg1">
              <a:lumMod val="95000"/>
            </a:schemeClr>
          </a:solidFill>
          <a:ln>
            <a:noFill/>
          </a:ln>
          <a:effectLst/>
        </p:spPr>
        <p:txBody>
          <a:bodyPr/>
          <a:lstStyle/>
          <a:p>
            <a:pPr eaLnBrk="1" hangingPunct="1">
              <a:defRPr/>
            </a:pPr>
            <a:r>
              <a:rPr lang="en-US"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Dinâmica</a:t>
            </a:r>
            <a:endParaRPr lang="pt-BR"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 name="Espaço Reservado para Conteúdo 2"/>
          <p:cNvSpPr>
            <a:spLocks noGrp="1"/>
          </p:cNvSpPr>
          <p:nvPr>
            <p:ph idx="1"/>
          </p:nvPr>
        </p:nvSpPr>
        <p:spPr>
          <a:xfrm>
            <a:off x="0" y="836712"/>
            <a:ext cx="9136571" cy="5488560"/>
          </a:xfrm>
        </p:spPr>
        <p:txBody>
          <a:bodyPr/>
          <a:lstStyle/>
          <a:p>
            <a:pPr marL="342900" lvl="1" indent="-342900">
              <a:spcBef>
                <a:spcPts val="300"/>
              </a:spcBef>
              <a:spcAft>
                <a:spcPts val="300"/>
              </a:spcAft>
              <a:buClr>
                <a:srgbClr val="C00000"/>
              </a:buClr>
              <a:buFont typeface="Wingdings" panose="05000000000000000000" pitchFamily="2" charset="2"/>
              <a:buChar char="q"/>
            </a:pPr>
            <a:r>
              <a:rPr lang="en-US" dirty="0">
                <a:latin typeface="Calibri" panose="020F0502020204030204" pitchFamily="34" charset="0"/>
                <a:cs typeface="Calibri" panose="020F0502020204030204" pitchFamily="34" charset="0"/>
              </a:rPr>
              <a:t>R</a:t>
            </a:r>
            <a:r>
              <a:rPr lang="pt-BR" dirty="0">
                <a:latin typeface="Calibri" panose="020F0502020204030204" pitchFamily="34" charset="0"/>
                <a:cs typeface="Calibri" panose="020F0502020204030204" pitchFamily="34" charset="0"/>
              </a:rPr>
              <a:t>eflexos no procedimento e na atuação dos sujeitos do processo</a:t>
            </a:r>
          </a:p>
          <a:p>
            <a:pPr marL="742950" lvl="2" indent="-342900">
              <a:spcBef>
                <a:spcPts val="300"/>
              </a:spcBef>
              <a:spcAft>
                <a:spcPts val="300"/>
              </a:spcAft>
              <a:buClr>
                <a:srgbClr val="0070C0"/>
              </a:buClr>
              <a:buFont typeface="Wingdings" panose="05000000000000000000" pitchFamily="2" charset="2"/>
              <a:buChar char="§"/>
            </a:pPr>
            <a:r>
              <a:rPr lang="pt-BR" dirty="0">
                <a:latin typeface="Calibri" panose="020F0502020204030204" pitchFamily="34" charset="0"/>
                <a:cs typeface="Calibri" panose="020F0502020204030204" pitchFamily="34" charset="0"/>
              </a:rPr>
              <a:t>Tutela provisória da evidência (art. 311 II) </a:t>
            </a:r>
          </a:p>
          <a:p>
            <a:pPr marL="742950" lvl="2" indent="-342900">
              <a:spcBef>
                <a:spcPts val="300"/>
              </a:spcBef>
              <a:spcAft>
                <a:spcPts val="300"/>
              </a:spcAft>
              <a:buClr>
                <a:srgbClr val="0070C0"/>
              </a:buClr>
              <a:buFont typeface="Wingdings" panose="05000000000000000000" pitchFamily="2" charset="2"/>
              <a:buChar char="§"/>
            </a:pPr>
            <a:r>
              <a:rPr lang="pt-BR" dirty="0">
                <a:latin typeface="Calibri" panose="020F0502020204030204" pitchFamily="34" charset="0"/>
                <a:cs typeface="Calibri" panose="020F0502020204030204" pitchFamily="34" charset="0"/>
              </a:rPr>
              <a:t>Improcedência liminar do pedido (332) </a:t>
            </a:r>
          </a:p>
          <a:p>
            <a:pPr marL="742950" lvl="2" indent="-342900">
              <a:spcBef>
                <a:spcPts val="300"/>
              </a:spcBef>
              <a:spcAft>
                <a:spcPts val="300"/>
              </a:spcAft>
              <a:buClr>
                <a:srgbClr val="0070C0"/>
              </a:buClr>
              <a:buFont typeface="Wingdings" panose="05000000000000000000" pitchFamily="2" charset="2"/>
              <a:buChar char="§"/>
            </a:pPr>
            <a:r>
              <a:rPr lang="pt-BR" dirty="0">
                <a:latin typeface="Calibri" panose="020F0502020204030204" pitchFamily="34" charset="0"/>
                <a:cs typeface="Calibri" panose="020F0502020204030204" pitchFamily="34" charset="0"/>
              </a:rPr>
              <a:t>Dispensa de remessa necessária (496 § 4º)</a:t>
            </a:r>
          </a:p>
          <a:p>
            <a:pPr marL="742950" lvl="2" indent="-342900">
              <a:spcBef>
                <a:spcPts val="300"/>
              </a:spcBef>
              <a:spcAft>
                <a:spcPts val="300"/>
              </a:spcAft>
              <a:buClr>
                <a:srgbClr val="0070C0"/>
              </a:buClr>
              <a:buFont typeface="Wingdings" panose="05000000000000000000" pitchFamily="2" charset="2"/>
              <a:buChar char="§"/>
            </a:pPr>
            <a:r>
              <a:rPr lang="pt-BR" dirty="0">
                <a:latin typeface="Calibri" panose="020F0502020204030204" pitchFamily="34" charset="0"/>
                <a:cs typeface="Calibri" panose="020F0502020204030204" pitchFamily="34" charset="0"/>
              </a:rPr>
              <a:t>Dispensa de caução para cumprimento provisório (art. 521 IV) </a:t>
            </a:r>
          </a:p>
          <a:p>
            <a:pPr marL="742950" lvl="2" indent="-342900">
              <a:spcBef>
                <a:spcPts val="300"/>
              </a:spcBef>
              <a:spcAft>
                <a:spcPts val="300"/>
              </a:spcAft>
              <a:buClr>
                <a:srgbClr val="0070C0"/>
              </a:buClr>
              <a:buFont typeface="Wingdings" panose="05000000000000000000" pitchFamily="2" charset="2"/>
              <a:buChar char="§"/>
            </a:pPr>
            <a:r>
              <a:rPr lang="pt-BR" dirty="0">
                <a:latin typeface="Calibri" panose="020F0502020204030204" pitchFamily="34" charset="0"/>
                <a:cs typeface="Calibri" panose="020F0502020204030204" pitchFamily="34" charset="0"/>
              </a:rPr>
              <a:t>Atuação monocrática do relator (932)</a:t>
            </a:r>
          </a:p>
          <a:p>
            <a:pPr marL="742950" lvl="2" indent="-342900">
              <a:spcBef>
                <a:spcPts val="300"/>
              </a:spcBef>
              <a:spcAft>
                <a:spcPts val="300"/>
              </a:spcAft>
              <a:buClr>
                <a:srgbClr val="0070C0"/>
              </a:buClr>
              <a:buFont typeface="Wingdings" panose="05000000000000000000" pitchFamily="2" charset="2"/>
              <a:buChar char="§"/>
            </a:pPr>
            <a:r>
              <a:rPr lang="en-US" dirty="0">
                <a:latin typeface="Calibri" panose="020F0502020204030204" pitchFamily="34" charset="0"/>
                <a:cs typeface="Calibri" panose="020F0502020204030204" pitchFamily="34" charset="0"/>
              </a:rPr>
              <a:t>Dispensa da atuação do Pleno/OE no prévio reconhecimento da inconstitucionalidade (949 par ún)</a:t>
            </a:r>
          </a:p>
          <a:p>
            <a:pPr marL="742950" lvl="2" indent="-342900">
              <a:spcBef>
                <a:spcPts val="500"/>
              </a:spcBef>
              <a:spcAft>
                <a:spcPts val="500"/>
              </a:spcAft>
              <a:buClr>
                <a:srgbClr val="0070C0"/>
              </a:buClr>
              <a:buFont typeface="Wingdings" panose="05000000000000000000" pitchFamily="2" charset="2"/>
              <a:buChar char="§"/>
            </a:pPr>
            <a:r>
              <a:rPr lang="pt-BR" dirty="0">
                <a:latin typeface="Calibri" panose="020F0502020204030204" pitchFamily="34" charset="0"/>
                <a:cs typeface="Calibri" panose="020F0502020204030204" pitchFamily="34" charset="0"/>
              </a:rPr>
              <a:t>Julgamento monocrático de conflito de competência (955 par ún) </a:t>
            </a:r>
          </a:p>
          <a:p>
            <a:pPr marL="742950" lvl="2" indent="-342900">
              <a:spcBef>
                <a:spcPts val="500"/>
              </a:spcBef>
              <a:spcAft>
                <a:spcPts val="500"/>
              </a:spcAft>
              <a:buClr>
                <a:srgbClr val="0070C0"/>
              </a:buClr>
              <a:buFont typeface="Wingdings" panose="05000000000000000000" pitchFamily="2" charset="2"/>
              <a:buChar char="§"/>
            </a:pPr>
            <a:r>
              <a:rPr lang="pt-BR" dirty="0">
                <a:latin typeface="Calibri" panose="020F0502020204030204" pitchFamily="34" charset="0"/>
                <a:cs typeface="Calibri" panose="020F0502020204030204" pitchFamily="34" charset="0"/>
              </a:rPr>
              <a:t>Cabimento da reclamação (988)</a:t>
            </a:r>
          </a:p>
          <a:p>
            <a:pPr marL="742950" lvl="2" indent="-342900">
              <a:spcBef>
                <a:spcPts val="500"/>
              </a:spcBef>
              <a:spcAft>
                <a:spcPts val="500"/>
              </a:spcAft>
              <a:buClr>
                <a:srgbClr val="0070C0"/>
              </a:buClr>
              <a:buFont typeface="Wingdings" panose="05000000000000000000" pitchFamily="2" charset="2"/>
              <a:buChar char="§"/>
            </a:pPr>
            <a:r>
              <a:rPr lang="pt-BR" dirty="0">
                <a:latin typeface="Calibri" panose="020F0502020204030204" pitchFamily="34" charset="0"/>
                <a:cs typeface="Calibri" panose="020F0502020204030204" pitchFamily="34" charset="0"/>
              </a:rPr>
              <a:t>Desistência da ação (1040 §§ 1º a 3º) </a:t>
            </a:r>
            <a:endParaRPr lang="pt-BR" dirty="0">
              <a:latin typeface="Arial" panose="020B0604020202020204" pitchFamily="34" charset="0"/>
              <a:cs typeface="Arial" panose="020B0604020202020204" pitchFamily="34" charset="0"/>
            </a:endParaRPr>
          </a:p>
          <a:p>
            <a:pPr marL="742950" lvl="2" indent="-342900">
              <a:spcBef>
                <a:spcPts val="300"/>
              </a:spcBef>
              <a:spcAft>
                <a:spcPts val="300"/>
              </a:spcAft>
              <a:buClr>
                <a:srgbClr val="0070C0"/>
              </a:buClr>
              <a:buFont typeface="Wingdings" panose="05000000000000000000" pitchFamily="2" charset="2"/>
              <a:buChar char="§"/>
            </a:pPr>
            <a:endParaRPr lang="pt-BR" dirty="0">
              <a:latin typeface="Calibri" panose="020F0502020204030204" pitchFamily="34" charset="0"/>
              <a:cs typeface="Calibri" panose="020F0502020204030204" pitchFamily="34" charset="0"/>
            </a:endParaRPr>
          </a:p>
        </p:txBody>
      </p:sp>
      <p:sp>
        <p:nvSpPr>
          <p:cNvPr id="10" name="Retângulo 9"/>
          <p:cNvSpPr/>
          <p:nvPr/>
        </p:nvSpPr>
        <p:spPr>
          <a:xfrm>
            <a:off x="-7430" y="6397280"/>
            <a:ext cx="9151430" cy="3443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1" name="Retângulo 10"/>
          <p:cNvSpPr/>
          <p:nvPr/>
        </p:nvSpPr>
        <p:spPr>
          <a:xfrm>
            <a:off x="-7430" y="6669360"/>
            <a:ext cx="9151429" cy="28803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3740978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0" y="0"/>
            <a:ext cx="9144000" cy="764704"/>
          </a:xfrm>
          <a:solidFill>
            <a:schemeClr val="bg1">
              <a:lumMod val="95000"/>
            </a:schemeClr>
          </a:solidFill>
          <a:ln>
            <a:noFill/>
          </a:ln>
          <a:effectLst/>
        </p:spPr>
        <p:txBody>
          <a:bodyPr/>
          <a:lstStyle/>
          <a:p>
            <a:pPr eaLnBrk="1" hangingPunct="1">
              <a:defRPr/>
            </a:pPr>
            <a:r>
              <a:rPr lang="en-US"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Dinâmica (cont.)</a:t>
            </a:r>
            <a:endParaRPr lang="pt-BR"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 name="Espaço Reservado para Conteúdo 2"/>
          <p:cNvSpPr>
            <a:spLocks noGrp="1"/>
          </p:cNvSpPr>
          <p:nvPr>
            <p:ph idx="1"/>
          </p:nvPr>
        </p:nvSpPr>
        <p:spPr>
          <a:xfrm>
            <a:off x="0" y="836712"/>
            <a:ext cx="9136571" cy="5488560"/>
          </a:xfrm>
        </p:spPr>
        <p:txBody>
          <a:bodyPr/>
          <a:lstStyle/>
          <a:p>
            <a:pPr>
              <a:spcBef>
                <a:spcPts val="500"/>
              </a:spcBef>
              <a:spcAft>
                <a:spcPts val="500"/>
              </a:spcAft>
              <a:buClr>
                <a:srgbClr val="C00000"/>
              </a:buClr>
              <a:buFont typeface="Wingdings" panose="05000000000000000000" pitchFamily="2" charset="2"/>
              <a:buChar char="q"/>
            </a:pPr>
            <a:r>
              <a:rPr lang="en-US" sz="2800" dirty="0">
                <a:latin typeface="Calibri" panose="020F0502020204030204" pitchFamily="34" charset="0"/>
                <a:cs typeface="Calibri" panose="020F0502020204030204" pitchFamily="34" charset="0"/>
              </a:rPr>
              <a:t>Motivação (489 § 1º V e VI)</a:t>
            </a:r>
          </a:p>
          <a:p>
            <a:pPr>
              <a:spcBef>
                <a:spcPts val="500"/>
              </a:spcBef>
              <a:spcAft>
                <a:spcPts val="500"/>
              </a:spcAft>
              <a:buClr>
                <a:srgbClr val="C00000"/>
              </a:buClr>
              <a:buFont typeface="Wingdings" panose="05000000000000000000" pitchFamily="2" charset="2"/>
              <a:buChar char="q"/>
            </a:pPr>
            <a:r>
              <a:rPr lang="en-US" sz="2800" dirty="0">
                <a:latin typeface="Calibri" panose="020F0502020204030204" pitchFamily="34" charset="0"/>
                <a:cs typeface="Calibri" panose="020F0502020204030204" pitchFamily="34" charset="0"/>
              </a:rPr>
              <a:t>Omissão “qualificada” para fins de ED (1022 par ún I)</a:t>
            </a:r>
            <a:endParaRPr lang="pt-BR" sz="2800" dirty="0">
              <a:latin typeface="Calibri" panose="020F0502020204030204" pitchFamily="34" charset="0"/>
              <a:cs typeface="Calibri" panose="020F0502020204030204" pitchFamily="34" charset="0"/>
            </a:endParaRPr>
          </a:p>
          <a:p>
            <a:pPr>
              <a:spcBef>
                <a:spcPts val="500"/>
              </a:spcBef>
              <a:spcAft>
                <a:spcPts val="500"/>
              </a:spcAft>
              <a:buClr>
                <a:srgbClr val="C00000"/>
              </a:buClr>
              <a:buFont typeface="Wingdings" panose="05000000000000000000" pitchFamily="2" charset="2"/>
              <a:buChar char="q"/>
            </a:pPr>
            <a:r>
              <a:rPr lang="en-US" sz="2800" dirty="0">
                <a:latin typeface="Calibri" panose="020F0502020204030204" pitchFamily="34" charset="0"/>
                <a:cs typeface="Calibri" panose="020F0502020204030204" pitchFamily="34" charset="0"/>
              </a:rPr>
              <a:t>Necessidade de construção de um </a:t>
            </a:r>
            <a:r>
              <a:rPr lang="en-US" sz="2800" i="1" dirty="0">
                <a:latin typeface="Calibri" panose="020F0502020204030204" pitchFamily="34" charset="0"/>
                <a:cs typeface="Calibri" panose="020F0502020204030204" pitchFamily="34" charset="0"/>
              </a:rPr>
              <a:t>processo</a:t>
            </a:r>
            <a:r>
              <a:rPr lang="en-US" sz="2800" dirty="0">
                <a:latin typeface="Calibri" panose="020F0502020204030204" pitchFamily="34" charset="0"/>
                <a:cs typeface="Calibri" panose="020F0502020204030204" pitchFamily="34" charset="0"/>
              </a:rPr>
              <a:t> participativo para a criação dos indexadores</a:t>
            </a:r>
            <a:endParaRPr lang="pt-BR" sz="2800" dirty="0">
              <a:latin typeface="Calibri" panose="020F0502020204030204" pitchFamily="34" charset="0"/>
              <a:cs typeface="Calibri" panose="020F0502020204030204" pitchFamily="34" charset="0"/>
            </a:endParaRPr>
          </a:p>
          <a:p>
            <a:pPr marL="342900" lvl="1" indent="-342900">
              <a:spcBef>
                <a:spcPts val="100"/>
              </a:spcBef>
              <a:spcAft>
                <a:spcPts val="100"/>
              </a:spcAft>
              <a:buClr>
                <a:srgbClr val="C00000"/>
              </a:buClr>
              <a:buFont typeface="Wingdings" panose="05000000000000000000" pitchFamily="2" charset="2"/>
              <a:buChar char="q"/>
            </a:pPr>
            <a:endParaRPr lang="pt-BR" dirty="0">
              <a:latin typeface="Calibri" panose="020F0502020204030204" pitchFamily="34" charset="0"/>
              <a:cs typeface="Calibri" panose="020F0502020204030204" pitchFamily="34" charset="0"/>
            </a:endParaRPr>
          </a:p>
        </p:txBody>
      </p:sp>
      <p:sp>
        <p:nvSpPr>
          <p:cNvPr id="10" name="Retângulo 9"/>
          <p:cNvSpPr/>
          <p:nvPr/>
        </p:nvSpPr>
        <p:spPr>
          <a:xfrm>
            <a:off x="-7430" y="6397280"/>
            <a:ext cx="9151430" cy="3443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1" name="Retângulo 10"/>
          <p:cNvSpPr/>
          <p:nvPr/>
        </p:nvSpPr>
        <p:spPr>
          <a:xfrm>
            <a:off x="-7430" y="6669360"/>
            <a:ext cx="9151429" cy="28803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2970482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0" y="0"/>
            <a:ext cx="9144000" cy="764704"/>
          </a:xfrm>
          <a:solidFill>
            <a:schemeClr val="bg1">
              <a:lumMod val="95000"/>
            </a:schemeClr>
          </a:solidFill>
          <a:ln>
            <a:noFill/>
          </a:ln>
          <a:effectLst/>
        </p:spPr>
        <p:txBody>
          <a:bodyPr/>
          <a:lstStyle/>
          <a:p>
            <a:pPr eaLnBrk="1" hangingPunct="1">
              <a:defRPr/>
            </a:pPr>
            <a:r>
              <a:rPr lang="en-US"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As “teses” do STJ (1)</a:t>
            </a:r>
            <a:endParaRPr lang="pt-BR"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 name="Espaço Reservado para Conteúdo 2"/>
          <p:cNvSpPr>
            <a:spLocks noGrp="1"/>
          </p:cNvSpPr>
          <p:nvPr>
            <p:ph idx="1"/>
          </p:nvPr>
        </p:nvSpPr>
        <p:spPr>
          <a:xfrm>
            <a:off x="0" y="836712"/>
            <a:ext cx="9136571" cy="5488560"/>
          </a:xfrm>
        </p:spPr>
        <p:txBody>
          <a:bodyPr/>
          <a:lstStyle/>
          <a:p>
            <a:pPr marL="342900" lvl="1" indent="-342900">
              <a:spcBef>
                <a:spcPts val="100"/>
              </a:spcBef>
              <a:spcAft>
                <a:spcPts val="100"/>
              </a:spcAft>
              <a:buClr>
                <a:srgbClr val="C00000"/>
              </a:buClr>
              <a:buFont typeface="Wingdings" panose="05000000000000000000" pitchFamily="2" charset="2"/>
              <a:buChar char="q"/>
            </a:pPr>
            <a:r>
              <a:rPr lang="en-US" dirty="0">
                <a:latin typeface="Calibri" panose="020F0502020204030204" pitchFamily="34" charset="0"/>
                <a:cs typeface="Calibri" panose="020F0502020204030204" pitchFamily="34" charset="0"/>
              </a:rPr>
              <a:t>http://www.stj.jus.br/repetitivos/temas_repetitivos/</a:t>
            </a:r>
          </a:p>
          <a:p>
            <a:pPr marL="742950" lvl="2" indent="-342900">
              <a:spcBef>
                <a:spcPts val="100"/>
              </a:spcBef>
              <a:spcAft>
                <a:spcPts val="100"/>
              </a:spcAft>
              <a:buClr>
                <a:srgbClr val="0070C0"/>
              </a:buClr>
              <a:buFont typeface="Wingdings" panose="05000000000000000000" pitchFamily="2" charset="2"/>
              <a:buChar char="§"/>
            </a:pPr>
            <a:r>
              <a:rPr lang="en-US" dirty="0">
                <a:latin typeface="Calibri" panose="020F0502020204030204" pitchFamily="34" charset="0"/>
                <a:cs typeface="Calibri" panose="020F0502020204030204" pitchFamily="34" charset="0"/>
              </a:rPr>
              <a:t>330 Teses (temas)</a:t>
            </a:r>
          </a:p>
          <a:p>
            <a:pPr marL="342900" lvl="1" indent="-342900">
              <a:spcBef>
                <a:spcPts val="100"/>
              </a:spcBef>
              <a:spcAft>
                <a:spcPts val="100"/>
              </a:spcAft>
              <a:buClr>
                <a:srgbClr val="C00000"/>
              </a:buClr>
              <a:buFont typeface="Wingdings" panose="05000000000000000000" pitchFamily="2" charset="2"/>
              <a:buChar char="q"/>
            </a:pPr>
            <a:r>
              <a:rPr lang="en-US" dirty="0">
                <a:latin typeface="Calibri" panose="020F0502020204030204" pitchFamily="34" charset="0"/>
                <a:cs typeface="Calibri" panose="020F0502020204030204" pitchFamily="34" charset="0"/>
              </a:rPr>
              <a:t>IAC 1: </a:t>
            </a:r>
          </a:p>
          <a:p>
            <a:pPr marL="742950" lvl="2" indent="-342900">
              <a:spcBef>
                <a:spcPts val="100"/>
              </a:spcBef>
              <a:spcAft>
                <a:spcPts val="100"/>
              </a:spcAft>
              <a:buClr>
                <a:srgbClr val="0070C0"/>
              </a:buClr>
              <a:buFont typeface="Wingdings" panose="05000000000000000000" pitchFamily="2" charset="2"/>
              <a:buChar char="§"/>
            </a:pPr>
            <a:r>
              <a:rPr lang="pt-BR" b="1" dirty="0">
                <a:latin typeface="Calibri" panose="020F0502020204030204" pitchFamily="34" charset="0"/>
                <a:cs typeface="Calibri" panose="020F0502020204030204" pitchFamily="34" charset="0"/>
              </a:rPr>
              <a:t>1.1.</a:t>
            </a:r>
            <a:r>
              <a:rPr lang="pt-BR" dirty="0">
                <a:latin typeface="Calibri" panose="020F0502020204030204" pitchFamily="34" charset="0"/>
                <a:cs typeface="Calibri" panose="020F0502020204030204" pitchFamily="34" charset="0"/>
              </a:rPr>
              <a:t> Incide a prescrição intercorrente, nas causas regidas pelo CPC/73, quando o exequente permanece inerte por prazo superior ao de prescrição do direito material vindicado, conforme interpretação extraída do art. 202, parágrafo único, do Código Civil de 2002.</a:t>
            </a:r>
          </a:p>
          <a:p>
            <a:pPr marL="742950" lvl="2" indent="-342900">
              <a:spcBef>
                <a:spcPts val="100"/>
              </a:spcBef>
              <a:spcAft>
                <a:spcPts val="100"/>
              </a:spcAft>
              <a:buClr>
                <a:srgbClr val="0070C0"/>
              </a:buClr>
              <a:buFont typeface="Wingdings" panose="05000000000000000000" pitchFamily="2" charset="2"/>
              <a:buChar char="§"/>
            </a:pPr>
            <a:r>
              <a:rPr lang="pt-BR" b="1" dirty="0">
                <a:latin typeface="Calibri" panose="020F0502020204030204" pitchFamily="34" charset="0"/>
                <a:cs typeface="Calibri" panose="020F0502020204030204" pitchFamily="34" charset="0"/>
              </a:rPr>
              <a:t>1.2.</a:t>
            </a:r>
            <a:r>
              <a:rPr lang="pt-BR" dirty="0">
                <a:latin typeface="Calibri" panose="020F0502020204030204" pitchFamily="34" charset="0"/>
                <a:cs typeface="Calibri" panose="020F0502020204030204" pitchFamily="34" charset="0"/>
              </a:rPr>
              <a:t> O termo inicial do prazo prescricional, na vigência do CPC/1973, conta-se do fim do prazo judicial de suspensão do processo ou, inexistindo prazo fixado, do transcurso de 1 (um) ano (aplicação analógica do art. 40, § 2º, da Lei 6.830/1980).</a:t>
            </a:r>
            <a:br>
              <a:rPr lang="pt-BR" dirty="0">
                <a:latin typeface="Calibri" panose="020F0502020204030204" pitchFamily="34" charset="0"/>
                <a:cs typeface="Calibri" panose="020F0502020204030204" pitchFamily="34" charset="0"/>
              </a:rPr>
            </a:br>
            <a:endParaRPr lang="pt-BR" dirty="0">
              <a:latin typeface="Calibri" panose="020F0502020204030204" pitchFamily="34" charset="0"/>
              <a:cs typeface="Calibri" panose="020F0502020204030204" pitchFamily="34" charset="0"/>
            </a:endParaRPr>
          </a:p>
        </p:txBody>
      </p:sp>
      <p:sp>
        <p:nvSpPr>
          <p:cNvPr id="10" name="Retângulo 9"/>
          <p:cNvSpPr/>
          <p:nvPr/>
        </p:nvSpPr>
        <p:spPr>
          <a:xfrm>
            <a:off x="-7430" y="6397280"/>
            <a:ext cx="9151430" cy="3443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1" name="Retângulo 10"/>
          <p:cNvSpPr/>
          <p:nvPr/>
        </p:nvSpPr>
        <p:spPr>
          <a:xfrm>
            <a:off x="-7430" y="6669360"/>
            <a:ext cx="9151429" cy="28803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3842842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0" y="0"/>
            <a:ext cx="9144000" cy="764704"/>
          </a:xfrm>
          <a:solidFill>
            <a:schemeClr val="bg1">
              <a:lumMod val="95000"/>
            </a:schemeClr>
          </a:solidFill>
          <a:ln>
            <a:noFill/>
          </a:ln>
          <a:effectLst/>
        </p:spPr>
        <p:txBody>
          <a:bodyPr/>
          <a:lstStyle/>
          <a:p>
            <a:pPr eaLnBrk="1" hangingPunct="1">
              <a:defRPr/>
            </a:pPr>
            <a:r>
              <a:rPr lang="en-US"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As “teses” do STJ (2)</a:t>
            </a:r>
            <a:endParaRPr lang="pt-BR"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 name="Espaço Reservado para Conteúdo 2"/>
          <p:cNvSpPr>
            <a:spLocks noGrp="1"/>
          </p:cNvSpPr>
          <p:nvPr>
            <p:ph idx="1"/>
          </p:nvPr>
        </p:nvSpPr>
        <p:spPr>
          <a:xfrm>
            <a:off x="0" y="836712"/>
            <a:ext cx="9136571" cy="5488560"/>
          </a:xfrm>
        </p:spPr>
        <p:txBody>
          <a:bodyPr/>
          <a:lstStyle/>
          <a:p>
            <a:pPr>
              <a:spcBef>
                <a:spcPts val="100"/>
              </a:spcBef>
              <a:spcAft>
                <a:spcPts val="100"/>
              </a:spcAft>
              <a:buClr>
                <a:srgbClr val="0070C0"/>
              </a:buClr>
              <a:buFont typeface="Wingdings" panose="05000000000000000000" pitchFamily="2" charset="2"/>
              <a:buChar char="§"/>
            </a:pPr>
            <a:r>
              <a:rPr lang="pt-BR" sz="2400" b="1" dirty="0">
                <a:latin typeface="Calibri" panose="020F0502020204030204" pitchFamily="34" charset="0"/>
                <a:cs typeface="Calibri" panose="020F0502020204030204" pitchFamily="34" charset="0"/>
              </a:rPr>
              <a:t>1.3.</a:t>
            </a:r>
            <a:r>
              <a:rPr lang="pt-BR" sz="2400" dirty="0">
                <a:latin typeface="Calibri" panose="020F0502020204030204" pitchFamily="34" charset="0"/>
                <a:cs typeface="Calibri" panose="020F0502020204030204" pitchFamily="34" charset="0"/>
              </a:rPr>
              <a:t> O termo inicial do art. 1.056 do CPC/2015 tem incidência apenas nas hipóteses em que o processo se encontrava suspenso na data da entrada em vigor da novel lei processual, uma vez que não se pode extrair interpretação que viabilize o reinício ou a reabertura de prazo prescricional ocorridos na vigência do revogado CPC/1973 (aplicação irretroativa da norma processual).</a:t>
            </a:r>
          </a:p>
          <a:p>
            <a:pPr>
              <a:spcBef>
                <a:spcPts val="100"/>
              </a:spcBef>
              <a:spcAft>
                <a:spcPts val="100"/>
              </a:spcAft>
              <a:buClr>
                <a:srgbClr val="0070C0"/>
              </a:buClr>
              <a:buFont typeface="Wingdings" panose="05000000000000000000" pitchFamily="2" charset="2"/>
              <a:buChar char="§"/>
            </a:pPr>
            <a:r>
              <a:rPr lang="pt-BR" sz="2400" b="1" dirty="0">
                <a:latin typeface="Calibri" panose="020F0502020204030204" pitchFamily="34" charset="0"/>
                <a:cs typeface="Calibri" panose="020F0502020204030204" pitchFamily="34" charset="0"/>
              </a:rPr>
              <a:t>1.4.</a:t>
            </a:r>
            <a:r>
              <a:rPr lang="pt-BR" sz="2400" dirty="0">
                <a:latin typeface="Calibri" panose="020F0502020204030204" pitchFamily="34" charset="0"/>
                <a:cs typeface="Calibri" panose="020F0502020204030204" pitchFamily="34" charset="0"/>
              </a:rPr>
              <a:t> O contraditório é princípio que deve ser respeitado em todas as manifestações do Poder Judiciário, que deve zelar pela sua observância, inclusive nas hipóteses de declaração de ofício da prescrição intercorrente, devendo o credor ser previamente intimado para opor algum fato impeditivo à incidência da prescrição.</a:t>
            </a:r>
          </a:p>
          <a:p>
            <a:pPr marL="0" lvl="1" indent="0">
              <a:spcBef>
                <a:spcPts val="100"/>
              </a:spcBef>
              <a:spcAft>
                <a:spcPts val="100"/>
              </a:spcAft>
              <a:buClr>
                <a:srgbClr val="C00000"/>
              </a:buClr>
              <a:buNone/>
            </a:pPr>
            <a:endParaRPr lang="pt-BR" sz="2400" dirty="0">
              <a:latin typeface="Calibri" panose="020F0502020204030204" pitchFamily="34" charset="0"/>
              <a:cs typeface="Calibri" panose="020F0502020204030204" pitchFamily="34" charset="0"/>
            </a:endParaRPr>
          </a:p>
        </p:txBody>
      </p:sp>
      <p:sp>
        <p:nvSpPr>
          <p:cNvPr id="10" name="Retângulo 9"/>
          <p:cNvSpPr/>
          <p:nvPr/>
        </p:nvSpPr>
        <p:spPr>
          <a:xfrm>
            <a:off x="-7430" y="6397280"/>
            <a:ext cx="9151430" cy="3443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1" name="Retângulo 10"/>
          <p:cNvSpPr/>
          <p:nvPr/>
        </p:nvSpPr>
        <p:spPr>
          <a:xfrm>
            <a:off x="-7430" y="6669360"/>
            <a:ext cx="9151429" cy="28803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2429458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0" y="0"/>
            <a:ext cx="9144000" cy="764704"/>
          </a:xfrm>
          <a:solidFill>
            <a:schemeClr val="bg1">
              <a:lumMod val="95000"/>
            </a:schemeClr>
          </a:solidFill>
          <a:ln>
            <a:noFill/>
          </a:ln>
          <a:effectLst/>
        </p:spPr>
        <p:txBody>
          <a:bodyPr/>
          <a:lstStyle/>
          <a:p>
            <a:pPr eaLnBrk="1" hangingPunct="1">
              <a:defRPr/>
            </a:pPr>
            <a:r>
              <a:rPr lang="en-US"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As “teses” do STJ (3)</a:t>
            </a:r>
            <a:endParaRPr lang="pt-BR"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 name="Espaço Reservado para Conteúdo 2"/>
          <p:cNvSpPr>
            <a:spLocks noGrp="1"/>
          </p:cNvSpPr>
          <p:nvPr>
            <p:ph idx="1"/>
          </p:nvPr>
        </p:nvSpPr>
        <p:spPr>
          <a:xfrm>
            <a:off x="0" y="836712"/>
            <a:ext cx="9136571" cy="5488560"/>
          </a:xfrm>
        </p:spPr>
        <p:txBody>
          <a:bodyPr/>
          <a:lstStyle/>
          <a:p>
            <a:pPr>
              <a:spcBef>
                <a:spcPts val="100"/>
              </a:spcBef>
              <a:spcAft>
                <a:spcPts val="100"/>
              </a:spcAft>
              <a:buClr>
                <a:srgbClr val="C00000"/>
              </a:buClr>
              <a:buFont typeface="Wingdings" panose="05000000000000000000" pitchFamily="2" charset="2"/>
              <a:buChar char="q"/>
            </a:pPr>
            <a:r>
              <a:rPr lang="pt-BR" sz="2400" b="1" dirty="0">
                <a:latin typeface="Calibri" panose="020F0502020204030204" pitchFamily="34" charset="0"/>
                <a:cs typeface="Calibri" panose="020F0502020204030204" pitchFamily="34" charset="0"/>
              </a:rPr>
              <a:t>Tema 889:</a:t>
            </a:r>
            <a:r>
              <a:rPr lang="pt-BR" sz="2400" dirty="0">
                <a:latin typeface="Calibri" panose="020F0502020204030204" pitchFamily="34" charset="0"/>
                <a:cs typeface="Calibri" panose="020F0502020204030204" pitchFamily="34" charset="0"/>
              </a:rPr>
              <a:t> A sentença, qualquer que seja sua natureza, de procedência ou improcedência do pedido, constitui título executivo judicial, desde que estabeleça obrigação de pagar quantia, de fazer, não fazer ou entregar coisa, admitida sua prévia liquidação e execução nos próprios autos.</a:t>
            </a:r>
          </a:p>
          <a:p>
            <a:pPr marL="342900" lvl="1" indent="-342900">
              <a:spcBef>
                <a:spcPts val="100"/>
              </a:spcBef>
              <a:spcAft>
                <a:spcPts val="100"/>
              </a:spcAft>
              <a:buClr>
                <a:srgbClr val="C00000"/>
              </a:buClr>
              <a:buFont typeface="Wingdings" panose="05000000000000000000" pitchFamily="2" charset="2"/>
              <a:buChar char="q"/>
            </a:pPr>
            <a:r>
              <a:rPr lang="pt-BR" sz="2400" b="1" dirty="0">
                <a:latin typeface="Calibri" panose="020F0502020204030204" pitchFamily="34" charset="0"/>
                <a:cs typeface="Calibri" panose="020F0502020204030204" pitchFamily="34" charset="0"/>
              </a:rPr>
              <a:t>Tema 913:</a:t>
            </a:r>
            <a:r>
              <a:rPr lang="pt-BR" sz="2400" dirty="0">
                <a:latin typeface="Calibri" panose="020F0502020204030204" pitchFamily="34" charset="0"/>
                <a:cs typeface="Calibri" panose="020F0502020204030204" pitchFamily="34" charset="0"/>
              </a:rPr>
              <a:t> I - A cota de fundo de investimento não se subsume à ordem de preferência legal disposta no inciso I do art. 655 do CPC/73 (ou no inciso I do art. 835 do NCPC). II - A recusa da nomeação à penhora de cotas de fundo de investimento, reputada legítima a partir das particularidades de cada caso concreto, não encerra, em si, excessiva onerosidade ao devedor, violação do recolhimento dos depósitos compulsórios e voluntários do Banco Central do Brasil ou afronta à impenhorabilidade das reservas obrigatórias.</a:t>
            </a:r>
          </a:p>
        </p:txBody>
      </p:sp>
      <p:sp>
        <p:nvSpPr>
          <p:cNvPr id="10" name="Retângulo 9"/>
          <p:cNvSpPr/>
          <p:nvPr/>
        </p:nvSpPr>
        <p:spPr>
          <a:xfrm>
            <a:off x="-7430" y="6397280"/>
            <a:ext cx="9151430" cy="3443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1" name="Retângulo 10"/>
          <p:cNvSpPr/>
          <p:nvPr/>
        </p:nvSpPr>
        <p:spPr>
          <a:xfrm>
            <a:off x="-7430" y="6669360"/>
            <a:ext cx="9151429" cy="28803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2429703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0" y="0"/>
            <a:ext cx="9144000" cy="764704"/>
          </a:xfrm>
          <a:solidFill>
            <a:schemeClr val="bg1">
              <a:lumMod val="95000"/>
            </a:schemeClr>
          </a:solidFill>
          <a:ln>
            <a:noFill/>
          </a:ln>
          <a:effectLst/>
        </p:spPr>
        <p:txBody>
          <a:bodyPr/>
          <a:lstStyle/>
          <a:p>
            <a:pPr eaLnBrk="1" hangingPunct="1">
              <a:defRPr/>
            </a:pPr>
            <a:r>
              <a:rPr lang="en-US"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As “teses” do STJ (4)</a:t>
            </a:r>
            <a:endParaRPr lang="pt-BR"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 name="Espaço Reservado para Conteúdo 2"/>
          <p:cNvSpPr>
            <a:spLocks noGrp="1"/>
          </p:cNvSpPr>
          <p:nvPr>
            <p:ph idx="1"/>
          </p:nvPr>
        </p:nvSpPr>
        <p:spPr>
          <a:xfrm>
            <a:off x="0" y="836712"/>
            <a:ext cx="9136571" cy="5488560"/>
          </a:xfrm>
        </p:spPr>
        <p:txBody>
          <a:bodyPr/>
          <a:lstStyle/>
          <a:p>
            <a:pPr>
              <a:spcBef>
                <a:spcPts val="100"/>
              </a:spcBef>
              <a:spcAft>
                <a:spcPts val="100"/>
              </a:spcAft>
              <a:buClr>
                <a:srgbClr val="C00000"/>
              </a:buClr>
              <a:buFont typeface="Wingdings" panose="05000000000000000000" pitchFamily="2" charset="2"/>
              <a:buChar char="q"/>
            </a:pPr>
            <a:r>
              <a:rPr lang="pt-BR" sz="2400" b="1" dirty="0">
                <a:latin typeface="Calibri" panose="020F0502020204030204" pitchFamily="34" charset="0"/>
                <a:cs typeface="Calibri" panose="020F0502020204030204" pitchFamily="34" charset="0"/>
              </a:rPr>
              <a:t>Tema 950:</a:t>
            </a:r>
            <a:r>
              <a:rPr lang="pt-BR" sz="2400" dirty="0">
                <a:latin typeface="Calibri" panose="020F0502020204030204" pitchFamily="34" charset="0"/>
                <a:cs typeface="Calibri" panose="020F0502020204030204" pitchFamily="34" charset="0"/>
              </a:rPr>
              <a:t> As questões acerca do trade dress (conjunto-imagem) dos produtos, concorrência desleal, e outras demandas afins, por não envolver registro no INPI e cuidando de ação judicial entre particulares, é inequivocamente de competência da justiça estadual, já que não afeta interesse institucional da autarquia federal. No entanto, compete à Justiça Federal, em ação de nulidade de registro de marca, com a participação do INPI, impor ao titular a abstenção do uso, inclusive no tocante à tutela provisória.</a:t>
            </a:r>
          </a:p>
          <a:p>
            <a:pPr>
              <a:spcBef>
                <a:spcPts val="100"/>
              </a:spcBef>
              <a:spcAft>
                <a:spcPts val="100"/>
              </a:spcAft>
              <a:buClr>
                <a:srgbClr val="C00000"/>
              </a:buClr>
              <a:buFont typeface="Wingdings" panose="05000000000000000000" pitchFamily="2" charset="2"/>
              <a:buChar char="q"/>
            </a:pPr>
            <a:r>
              <a:rPr lang="pt-BR" sz="2400" b="1" dirty="0">
                <a:latin typeface="Calibri" panose="020F0502020204030204" pitchFamily="34" charset="0"/>
                <a:cs typeface="Calibri" panose="020F0502020204030204" pitchFamily="34" charset="0"/>
              </a:rPr>
              <a:t>Tema 973:</a:t>
            </a:r>
            <a:r>
              <a:rPr lang="pt-BR" sz="2400" dirty="0">
                <a:latin typeface="Calibri" panose="020F0502020204030204" pitchFamily="34" charset="0"/>
                <a:cs typeface="Calibri" panose="020F0502020204030204" pitchFamily="34" charset="0"/>
              </a:rPr>
              <a:t> O art. 85, § 7º, do CPC/2015 não afasta a aplicação do entendimento consolidado na Súmula 345 do STJ, de modo que são devidos honorários advocatícios nos procedimentos individuais de cumprimento de sentença decorrente de ação coletiva, ainda que não impugnados e promovidos em litisconsórcio.</a:t>
            </a:r>
          </a:p>
          <a:p>
            <a:pPr>
              <a:spcBef>
                <a:spcPts val="200"/>
              </a:spcBef>
              <a:spcAft>
                <a:spcPts val="200"/>
              </a:spcAft>
              <a:buClr>
                <a:srgbClr val="C00000"/>
              </a:buClr>
              <a:buFont typeface="Wingdings" panose="05000000000000000000" pitchFamily="2" charset="2"/>
              <a:buChar char="q"/>
            </a:pPr>
            <a:endParaRPr lang="pt-BR" sz="2400" dirty="0">
              <a:latin typeface="Calibri" panose="020F0502020204030204" pitchFamily="34" charset="0"/>
              <a:cs typeface="Calibri" panose="020F0502020204030204" pitchFamily="34" charset="0"/>
            </a:endParaRPr>
          </a:p>
        </p:txBody>
      </p:sp>
      <p:sp>
        <p:nvSpPr>
          <p:cNvPr id="10" name="Retângulo 9"/>
          <p:cNvSpPr/>
          <p:nvPr/>
        </p:nvSpPr>
        <p:spPr>
          <a:xfrm>
            <a:off x="-7430" y="6397280"/>
            <a:ext cx="9151430" cy="3443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1" name="Retângulo 10"/>
          <p:cNvSpPr/>
          <p:nvPr/>
        </p:nvSpPr>
        <p:spPr>
          <a:xfrm>
            <a:off x="-7430" y="6669360"/>
            <a:ext cx="9151429" cy="28803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728147928"/>
      </p:ext>
    </p:extLst>
  </p:cSld>
  <p:clrMapOvr>
    <a:masterClrMapping/>
  </p:clrMapOvr>
</p:sld>
</file>

<file path=ppt/theme/theme1.xml><?xml version="1.0" encoding="utf-8"?>
<a:theme xmlns:a="http://schemas.openxmlformats.org/drawingml/2006/main" name="Design padrão">
  <a:themeElements>
    <a:clrScheme name="Viagem">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Design padrão">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945</TotalTime>
  <Words>1914</Words>
  <Application>Microsoft Office PowerPoint</Application>
  <PresentationFormat>Apresentação na tela (4:3)</PresentationFormat>
  <Paragraphs>104</Paragraphs>
  <Slides>17</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17</vt:i4>
      </vt:variant>
    </vt:vector>
  </HeadingPairs>
  <TitlesOfParts>
    <vt:vector size="21" baseType="lpstr">
      <vt:lpstr>Arial</vt:lpstr>
      <vt:lpstr>Calibri</vt:lpstr>
      <vt:lpstr>Wingdings</vt:lpstr>
      <vt:lpstr>Design padrão</vt:lpstr>
      <vt:lpstr>Os precedentes de Processo Civil  do STJ: apreciação crítica</vt:lpstr>
      <vt:lpstr>Considerações iniciais</vt:lpstr>
      <vt:lpstr>Os indexadores e seu papel no CPC</vt:lpstr>
      <vt:lpstr>Dinâmica</vt:lpstr>
      <vt:lpstr>Dinâmica (cont.)</vt:lpstr>
      <vt:lpstr>As “teses” do STJ (1)</vt:lpstr>
      <vt:lpstr>As “teses” do STJ (2)</vt:lpstr>
      <vt:lpstr>As “teses” do STJ (3)</vt:lpstr>
      <vt:lpstr>As “teses” do STJ (4)</vt:lpstr>
      <vt:lpstr>As “teses” do STJ (5)</vt:lpstr>
      <vt:lpstr>Em especial o Agravo de Instrumento (1)</vt:lpstr>
      <vt:lpstr>Em especial o Agravo de Instrumento (2)</vt:lpstr>
      <vt:lpstr>Em especial o Agravo de Instrumento (3)</vt:lpstr>
      <vt:lpstr>Em especial o Agravo de Instrumento (4)</vt:lpstr>
      <vt:lpstr>Hipóteses de INadmissão do AI</vt:lpstr>
      <vt:lpstr>Reflexões finais</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c:creator>
  <cp:lastModifiedBy>Cassio</cp:lastModifiedBy>
  <cp:revision>280</cp:revision>
  <cp:lastPrinted>2019-08-12T19:09:03Z</cp:lastPrinted>
  <dcterms:created xsi:type="dcterms:W3CDTF">2007-03-23T14:32:10Z</dcterms:created>
  <dcterms:modified xsi:type="dcterms:W3CDTF">2019-09-19T09:17:28Z</dcterms:modified>
</cp:coreProperties>
</file>