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10" r:id="rId4"/>
    <p:sldId id="329" r:id="rId5"/>
    <p:sldId id="348" r:id="rId6"/>
    <p:sldId id="340" r:id="rId7"/>
    <p:sldId id="347" r:id="rId8"/>
    <p:sldId id="349" r:id="rId9"/>
    <p:sldId id="350" r:id="rId10"/>
    <p:sldId id="351" r:id="rId11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27/07/2018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27/07/2018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29" cy="191683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defRPr/>
            </a:pPr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Os indexadores jurisprudenciais </a:t>
            </a: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</a:t>
            </a:r>
            <a: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CPC: </a:t>
            </a:r>
            <a:br>
              <a:rPr lang="pt-B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t-BR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aplicações </a:t>
            </a:r>
            <a:r>
              <a:rPr lang="pt-BR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 desafios </a:t>
            </a:r>
            <a:r>
              <a:rPr lang="pt-BR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dos </a:t>
            </a:r>
            <a:r>
              <a:rPr lang="pt-BR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arts. 926 a </a:t>
            </a:r>
            <a:r>
              <a:rPr lang="pt-BR" sz="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928</a:t>
            </a:r>
            <a:endParaRPr lang="pt-BR" sz="3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787865" y="3501008"/>
            <a:ext cx="756083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Machado Meyer</a:t>
            </a:r>
            <a:endParaRPr lang="pt-BR" altLang="pt-BR" sz="28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</a:t>
            </a:r>
            <a:r>
              <a:rPr lang="pt-BR" altLang="pt-B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Paulo, SP, </a:t>
            </a:r>
            <a:r>
              <a:rPr lang="pt-BR" altLang="pt-BR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1º de agosto de </a:t>
            </a:r>
            <a:r>
              <a:rPr lang="pt-BR" altLang="pt-B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xmlns="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9938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Considerações iniciais</a:t>
            </a:r>
            <a:endParaRPr lang="pt-BR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93868"/>
            <a:ext cx="9107994" cy="5278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experiência brasileira e o CPC de 1973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 Súmulas do STF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CPC de 2015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 sua exposição de motivos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Common law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civil law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: uma questão relevante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ireito 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jurisprudencial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Indexadores jurisprudenciais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pt-BR" sz="2800" dirty="0" smtClean="0">
                <a:latin typeface="Calibri" panose="020F0502020204030204" pitchFamily="34" charset="0"/>
              </a:rPr>
              <a:t>Jurisprudência (e seus adjetivos)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pt-BR" sz="2800" dirty="0" smtClean="0">
                <a:latin typeface="Calibri" panose="020F0502020204030204" pitchFamily="34" charset="0"/>
              </a:rPr>
              <a:t>Súmula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pt-BR" sz="2800" dirty="0" smtClean="0">
                <a:latin typeface="Calibri" panose="020F0502020204030204" pitchFamily="34" charset="0"/>
              </a:rPr>
              <a:t>Precedente</a:t>
            </a:r>
            <a:endParaRPr lang="pt-BR" alt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 indexadores e seu papel no CPC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700" dirty="0">
                <a:latin typeface="Calibri" panose="020F0502020204030204" pitchFamily="34" charset="0"/>
                <a:cs typeface="Arial" panose="020B0604020202020204" pitchFamily="34" charset="0"/>
              </a:rPr>
              <a:t>Jurisprudência </a:t>
            </a:r>
            <a:r>
              <a:rPr lang="pt-BR" sz="2700" i="1" dirty="0">
                <a:latin typeface="Calibri" panose="020F0502020204030204" pitchFamily="34" charset="0"/>
                <a:cs typeface="Arial" panose="020B0604020202020204" pitchFamily="34" charset="0"/>
              </a:rPr>
              <a:t>estável</a:t>
            </a:r>
            <a:r>
              <a:rPr lang="pt-BR" sz="2700" dirty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700" i="1" dirty="0">
                <a:latin typeface="Calibri" panose="020F0502020204030204" pitchFamily="34" charset="0"/>
                <a:cs typeface="Arial" panose="020B0604020202020204" pitchFamily="34" charset="0"/>
              </a:rPr>
              <a:t>íntegra</a:t>
            </a:r>
            <a:r>
              <a:rPr lang="pt-BR" sz="2700" dirty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2700" i="1" dirty="0">
                <a:latin typeface="Calibri" panose="020F0502020204030204" pitchFamily="34" charset="0"/>
                <a:cs typeface="Arial" panose="020B0604020202020204" pitchFamily="34" charset="0"/>
              </a:rPr>
              <a:t>coerente</a:t>
            </a:r>
            <a:r>
              <a:rPr lang="pt-BR" sz="2700" dirty="0">
                <a:latin typeface="Calibri" panose="020F0502020204030204" pitchFamily="34" charset="0"/>
                <a:cs typeface="Arial" panose="020B0604020202020204" pitchFamily="34" charset="0"/>
              </a:rPr>
              <a:t> (926 </a:t>
            </a:r>
            <a:r>
              <a:rPr lang="pt-BR" sz="2700" i="1" dirty="0">
                <a:latin typeface="Calibri" panose="020F0502020204030204" pitchFamily="34" charset="0"/>
                <a:cs typeface="Arial" panose="020B0604020202020204" pitchFamily="34" charset="0"/>
              </a:rPr>
              <a:t>caput</a:t>
            </a:r>
            <a:r>
              <a:rPr lang="pt-BR" sz="2700" dirty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7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700" dirty="0">
                <a:latin typeface="Calibri" panose="020F0502020204030204" pitchFamily="34" charset="0"/>
                <a:cs typeface="Arial" panose="020B0604020202020204" pitchFamily="34" charset="0"/>
              </a:rPr>
              <a:t>Edição de súmulas (926 §§1º e 2º)</a:t>
            </a:r>
            <a:endParaRPr lang="pt-BR" sz="27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700" dirty="0">
                <a:latin typeface="Calibri" panose="020F0502020204030204" pitchFamily="34" charset="0"/>
                <a:cs typeface="Arial" panose="020B0604020202020204" pitchFamily="34" charset="0"/>
              </a:rPr>
              <a:t>Os juízes e os Tribunais “</a:t>
            </a:r>
            <a:r>
              <a:rPr lang="pt-BR" sz="2700" i="1" u="sng" dirty="0">
                <a:latin typeface="Calibri" panose="020F0502020204030204" pitchFamily="34" charset="0"/>
                <a:cs typeface="Arial" panose="020B0604020202020204" pitchFamily="34" charset="0"/>
              </a:rPr>
              <a:t>observarão</a:t>
            </a:r>
            <a:r>
              <a:rPr lang="pt-BR" sz="2700" dirty="0">
                <a:latin typeface="Calibri" panose="020F0502020204030204" pitchFamily="34" charset="0"/>
                <a:cs typeface="Arial" panose="020B0604020202020204" pitchFamily="34" charset="0"/>
              </a:rPr>
              <a:t>” (927)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I e II: STF em controle concentrado + SV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III: IAC, IRDR e recursos repetitivos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IV: STF e STJ e suas súmulas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V: orientação do plenário ou OE a que estão </a:t>
            </a:r>
            <a:r>
              <a:rPr lang="pt-BR" sz="2300" i="1" dirty="0">
                <a:latin typeface="Calibri" panose="020F0502020204030204" pitchFamily="34" charset="0"/>
                <a:cs typeface="Arial" panose="020B0604020202020204" pitchFamily="34" charset="0"/>
              </a:rPr>
              <a:t>vinculados</a:t>
            </a: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§ 1º: Incidência dos arts. 10 e 489 § 1º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§ 2º: Alteração precedida de audiências públicas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§ 3º: Possibilidade de modulação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§ 4º: Alteração e fundamentação adequada e específica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§ 5º: Publicidade e organização dos </a:t>
            </a:r>
            <a:r>
              <a:rPr lang="pt-BR" sz="2300" dirty="0" smtClean="0">
                <a:latin typeface="Calibri" panose="020F0502020204030204" pitchFamily="34" charset="0"/>
                <a:cs typeface="Arial" panose="020B0604020202020204" pitchFamily="34" charset="0"/>
              </a:rPr>
              <a:t>precedentes – </a:t>
            </a:r>
            <a:r>
              <a:rPr lang="pt-BR" sz="23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Corpus 927</a:t>
            </a:r>
            <a:endParaRPr lang="pt-BR" sz="23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50"/>
              </a:spcBef>
              <a:spcAft>
                <a:spcPts val="3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feito 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vinculante: constitucionalidade </a:t>
            </a:r>
            <a:r>
              <a:rPr lang="pt-B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marL="742950" lvl="2" indent="-342900">
              <a:spcBef>
                <a:spcPts val="350"/>
              </a:spcBef>
              <a:spcAft>
                <a:spcPts val="35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Efeitos persuasivos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350"/>
              </a:spcBef>
              <a:spcAft>
                <a:spcPts val="3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eflexos no procedimento e na atuação dos sujeitos do processo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Tutela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providência da evidência (art. 311 II)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Improcedência liminar do pedido (332)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remessa necessária (496 § 4º)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caução para cumprimento provisório (art. 521 IV)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Atuação monocrática do relator (932)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Julgamento monocrático de conflito de competência (955 par ún)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Cabimento da reclamação (988)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Desistência da ação (1040 §§ 1º a 3º)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 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Motivação (489 § 1º V e VI)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Omissão “qualificada” para fins de ED (1022 par ún I)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julgamento dos casos “repetitivos” (928)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RDR 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E e REsp repetitivos</a:t>
            </a:r>
          </a:p>
          <a:p>
            <a:pPr lvl="2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o IAC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lv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Questões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e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processual</a:t>
            </a:r>
            <a:endParaRPr lang="pt-B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48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Processo de formação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AEED9A27-6D92-42B6-B166-05CED7DD25F7}"/>
              </a:ext>
            </a:extLst>
          </p:cNvPr>
          <p:cNvSpPr/>
          <p:nvPr/>
        </p:nvSpPr>
        <p:spPr>
          <a:xfrm>
            <a:off x="2960" y="1076310"/>
            <a:ext cx="9151430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Necessidade de viabilizar 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participação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formação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 precedente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Audiências públicas como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locus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adequado para tanto</a:t>
            </a:r>
            <a:endParaRPr lang="pt-B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Necessário equilíbrio de forças na oitiva de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amici curiae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qualidade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da motivação jurisdicional e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Necessária interpretação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ampliativa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dos §§ 1º e 3º do 138: para além do ED e do IRDR</a:t>
            </a:r>
          </a:p>
          <a:p>
            <a:pPr marL="857250" lvl="2" indent="-457200">
              <a:spcBef>
                <a:spcPts val="800"/>
              </a:spcBef>
              <a:spcAft>
                <a:spcPts val="8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tem legitimidade para </a:t>
            </a:r>
            <a:r>
              <a:rPr lang="pt-BR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recorrer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em prol do interesse que justifica a sua intervenção (art. 996 par. ún)</a:t>
            </a:r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Reflexões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7430" y="1212843"/>
            <a:ext cx="9107994" cy="589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Os desafios decorrentes do adequado funcionanento dos indexadores jurisprudenciais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Efeitos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vinculantes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efeitos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persuasivos</a:t>
            </a:r>
            <a:endParaRPr lang="pt-B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Nulidade do indexador formado sem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devido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processo em contraditório com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Tão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importante quanto identificar e estudar o indexador e sua dinâmica é também analisar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modo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(o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processo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de sua </a:t>
            </a:r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</a:p>
          <a:p>
            <a:pPr marL="5143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Precedentes à brasileira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prática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forense à espera de uma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teoria</a:t>
            </a:r>
          </a:p>
          <a:p>
            <a:pPr marL="1257300" lvl="1" indent="-457200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atuação da advocacia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45720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xmlns="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xmlns="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xmlns="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xmlns="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 smtClean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36229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 smtClean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xmlns="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xmlns="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501</Words>
  <Application>Microsoft Office PowerPoint</Application>
  <PresentationFormat>Apresentação na tela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Design padrão</vt:lpstr>
      <vt:lpstr>Os indexadores jurisprudenciais do CPC:  aplicações e desafios dos arts. 926 a 928</vt:lpstr>
      <vt:lpstr>Considerações iniciais</vt:lpstr>
      <vt:lpstr>Os indexadores e seu papel no CPC</vt:lpstr>
      <vt:lpstr>Dinâmica</vt:lpstr>
      <vt:lpstr>Dinâmica (cont.)</vt:lpstr>
      <vt:lpstr>Processo de formação</vt:lpstr>
      <vt:lpstr>Reflexões finais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SVS13A17</cp:lastModifiedBy>
  <cp:revision>223</cp:revision>
  <cp:lastPrinted>2018-06-20T13:52:23Z</cp:lastPrinted>
  <dcterms:created xsi:type="dcterms:W3CDTF">2007-03-23T14:32:10Z</dcterms:created>
  <dcterms:modified xsi:type="dcterms:W3CDTF">2018-07-27T22:19:18Z</dcterms:modified>
</cp:coreProperties>
</file>