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310" r:id="rId4"/>
    <p:sldId id="329" r:id="rId5"/>
    <p:sldId id="348" r:id="rId6"/>
    <p:sldId id="340" r:id="rId7"/>
    <p:sldId id="347" r:id="rId8"/>
    <p:sldId id="349" r:id="rId9"/>
    <p:sldId id="350" r:id="rId10"/>
    <p:sldId id="351" r:id="rId11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27/07/2018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60" y="0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27/07/2018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4" y="4716695"/>
            <a:ext cx="5438768" cy="4467701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60" y="9430238"/>
            <a:ext cx="2945346" cy="496412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29" cy="1916832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000"/>
              </a:spcBef>
              <a:spcAft>
                <a:spcPts val="1000"/>
              </a:spcAft>
              <a:defRPr/>
            </a:pPr>
            <a:r>
              <a:rPr lang="pt-BR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Os indexadores jurisprudenciais </a:t>
            </a: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 </a:t>
            </a:r>
            <a:r>
              <a:rPr lang="pt-BR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CPC: </a:t>
            </a:r>
            <a:br>
              <a:rPr lang="pt-BR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pt-BR" sz="3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aplicações </a:t>
            </a:r>
            <a:r>
              <a:rPr lang="pt-BR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 desafios </a:t>
            </a:r>
            <a:r>
              <a:rPr lang="pt-BR" sz="3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dos </a:t>
            </a:r>
            <a:r>
              <a:rPr lang="pt-BR" sz="3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arts. 926 a </a:t>
            </a:r>
            <a:r>
              <a:rPr lang="pt-BR" sz="3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928</a:t>
            </a:r>
            <a:endParaRPr lang="pt-BR" sz="3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787865" y="3501008"/>
            <a:ext cx="756083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pt-BR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Machado Meyer</a:t>
            </a:r>
            <a:endParaRPr lang="pt-BR" altLang="pt-BR" sz="2800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pt-BR" altLang="pt-BR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</a:t>
            </a:r>
            <a:r>
              <a:rPr lang="pt-BR" altLang="pt-BR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Paulo, SP, </a:t>
            </a:r>
            <a:r>
              <a:rPr lang="pt-BR" altLang="pt-BR" sz="2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1º de agosto de </a:t>
            </a:r>
            <a:r>
              <a:rPr lang="pt-BR" altLang="pt-BR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2018</a:t>
            </a:r>
          </a:p>
          <a:p>
            <a:pPr algn="ctr" eaLnBrk="1" hangingPunct="1"/>
            <a:endParaRPr lang="pt-BR" altLang="pt-BR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/>
            <a:r>
              <a:rPr lang="pt-BR" altLang="pt-BR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Cassio Scarpinella Bueno</a:t>
            </a:r>
          </a:p>
          <a:p>
            <a:pPr algn="ctr" eaLnBrk="1" hangingPunct="1"/>
            <a:r>
              <a:rPr lang="en-US" altLang="pt-BR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www.scarpinellabueno.com</a:t>
            </a:r>
          </a:p>
          <a:p>
            <a:pPr algn="ctr" eaLnBrk="1" hangingPunct="1"/>
            <a:r>
              <a:rPr lang="en-US" altLang="pt-BR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www.facebook.com/cassioscarpinellabueno</a:t>
            </a:r>
            <a:endParaRPr lang="pt-BR" altLang="pt-BR" sz="24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5624907"/>
            <a:ext cx="615617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" name="Picture 2" descr="https://images.livrariasaraiva.com.br/imagemnet/imagem.aspx/?pro_id=10281852&amp;qld=90&amp;l=430&amp;a=-1">
            <a:extLst>
              <a:ext uri="{FF2B5EF4-FFF2-40B4-BE49-F238E27FC236}">
                <a16:creationId xmlns:a16="http://schemas.microsoft.com/office/drawing/2014/main" xmlns="" id="{7EE22507-D13D-445B-879D-26441C0C5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192" y="1700808"/>
            <a:ext cx="3046682" cy="424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8C942F0B-1FCE-4509-BFBB-898B3A86F0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85" y="1072628"/>
            <a:ext cx="3169984" cy="424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78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9938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Considerações iniciais</a:t>
            </a:r>
            <a:endParaRPr lang="pt-BR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993868"/>
            <a:ext cx="9107994" cy="5278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700"/>
              </a:spcBef>
              <a:spcAft>
                <a:spcPts val="7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 experiência brasileira e o CPC de 1973</a:t>
            </a:r>
          </a:p>
          <a:p>
            <a:pPr marL="1257300" lvl="1" indent="-457200">
              <a:spcBef>
                <a:spcPts val="700"/>
              </a:spcBef>
              <a:spcAft>
                <a:spcPts val="7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As Súmulas do STF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457200">
              <a:spcBef>
                <a:spcPts val="700"/>
              </a:spcBef>
              <a:spcAft>
                <a:spcPts val="7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CPC de 2015 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e sua exposição de motivos</a:t>
            </a:r>
          </a:p>
          <a:p>
            <a:pPr marL="514350" indent="-457200">
              <a:spcBef>
                <a:spcPts val="700"/>
              </a:spcBef>
              <a:spcAft>
                <a:spcPts val="7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3200" i="1" dirty="0">
                <a:latin typeface="Calibri" panose="020F0502020204030204" pitchFamily="34" charset="0"/>
                <a:cs typeface="Calibri" panose="020F0502020204030204" pitchFamily="34" charset="0"/>
              </a:rPr>
              <a:t>Common law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2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3200" i="1" dirty="0">
                <a:latin typeface="Calibri" panose="020F0502020204030204" pitchFamily="34" charset="0"/>
                <a:cs typeface="Calibri" panose="020F0502020204030204" pitchFamily="34" charset="0"/>
              </a:rPr>
              <a:t>civil law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: uma questão relevante </a:t>
            </a:r>
            <a:r>
              <a:rPr lang="pt-BR" sz="32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(?)</a:t>
            </a:r>
          </a:p>
          <a:p>
            <a:pPr marL="514350" indent="-457200">
              <a:spcBef>
                <a:spcPts val="700"/>
              </a:spcBef>
              <a:spcAft>
                <a:spcPts val="700"/>
              </a:spcAft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ireito </a:t>
            </a:r>
            <a:r>
              <a:rPr lang="pt-B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jurisprudencial </a:t>
            </a:r>
            <a:r>
              <a:rPr lang="pt-BR" sz="32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t-B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Indexadores jurisprudenciais</a:t>
            </a:r>
          </a:p>
          <a:p>
            <a:pPr marL="1257300" lvl="1" indent="-4572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pt-BR" sz="2800" dirty="0" smtClean="0">
                <a:latin typeface="Calibri" panose="020F0502020204030204" pitchFamily="34" charset="0"/>
              </a:rPr>
              <a:t>Jurisprudência (e seus adjetivos)</a:t>
            </a:r>
          </a:p>
          <a:p>
            <a:pPr marL="1257300" lvl="1" indent="-4572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pt-BR" sz="2800" dirty="0" smtClean="0">
                <a:latin typeface="Calibri" panose="020F0502020204030204" pitchFamily="34" charset="0"/>
              </a:rPr>
              <a:t>Súmula</a:t>
            </a:r>
          </a:p>
          <a:p>
            <a:pPr marL="1257300" lvl="1" indent="-4572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altLang="pt-BR" sz="2800" dirty="0" smtClean="0">
                <a:latin typeface="Calibri" panose="020F0502020204030204" pitchFamily="34" charset="0"/>
              </a:rPr>
              <a:t>Precedente</a:t>
            </a:r>
            <a:endParaRPr lang="pt-BR" altLang="pt-BR" sz="2800" dirty="0"/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Os indexadores e seu papel no CPC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342900" lvl="1" indent="-342900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700" dirty="0">
                <a:latin typeface="Calibri" panose="020F0502020204030204" pitchFamily="34" charset="0"/>
                <a:cs typeface="Arial" panose="020B0604020202020204" pitchFamily="34" charset="0"/>
              </a:rPr>
              <a:t>Jurisprudência </a:t>
            </a:r>
            <a:r>
              <a:rPr lang="pt-BR" sz="2700" i="1" dirty="0">
                <a:latin typeface="Calibri" panose="020F0502020204030204" pitchFamily="34" charset="0"/>
                <a:cs typeface="Arial" panose="020B0604020202020204" pitchFamily="34" charset="0"/>
              </a:rPr>
              <a:t>estável</a:t>
            </a:r>
            <a:r>
              <a:rPr lang="pt-BR" sz="2700" dirty="0">
                <a:latin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pt-BR" sz="2700" i="1" dirty="0">
                <a:latin typeface="Calibri" panose="020F0502020204030204" pitchFamily="34" charset="0"/>
                <a:cs typeface="Arial" panose="020B0604020202020204" pitchFamily="34" charset="0"/>
              </a:rPr>
              <a:t>íntegra</a:t>
            </a:r>
            <a:r>
              <a:rPr lang="pt-BR" sz="2700" dirty="0">
                <a:latin typeface="Calibri" panose="020F0502020204030204" pitchFamily="34" charset="0"/>
                <a:cs typeface="Arial" panose="020B0604020202020204" pitchFamily="34" charset="0"/>
              </a:rPr>
              <a:t> e </a:t>
            </a:r>
            <a:r>
              <a:rPr lang="pt-BR" sz="2700" i="1" dirty="0">
                <a:latin typeface="Calibri" panose="020F0502020204030204" pitchFamily="34" charset="0"/>
                <a:cs typeface="Arial" panose="020B0604020202020204" pitchFamily="34" charset="0"/>
              </a:rPr>
              <a:t>coerente</a:t>
            </a:r>
            <a:r>
              <a:rPr lang="pt-BR" sz="2700" dirty="0">
                <a:latin typeface="Calibri" panose="020F0502020204030204" pitchFamily="34" charset="0"/>
                <a:cs typeface="Arial" panose="020B0604020202020204" pitchFamily="34" charset="0"/>
              </a:rPr>
              <a:t> (926 </a:t>
            </a:r>
            <a:r>
              <a:rPr lang="pt-BR" sz="2700" i="1" dirty="0">
                <a:latin typeface="Calibri" panose="020F0502020204030204" pitchFamily="34" charset="0"/>
                <a:cs typeface="Arial" panose="020B0604020202020204" pitchFamily="34" charset="0"/>
              </a:rPr>
              <a:t>caput</a:t>
            </a:r>
            <a:r>
              <a:rPr lang="pt-BR" sz="2700" dirty="0">
                <a:latin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7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700" dirty="0">
                <a:latin typeface="Calibri" panose="020F0502020204030204" pitchFamily="34" charset="0"/>
                <a:cs typeface="Arial" panose="020B0604020202020204" pitchFamily="34" charset="0"/>
              </a:rPr>
              <a:t>Edição de súmulas (926 §§1º e 2º)</a:t>
            </a:r>
            <a:endParaRPr lang="pt-BR" sz="27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ts val="400"/>
              </a:spcBef>
              <a:spcAft>
                <a:spcPts val="4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700" dirty="0">
                <a:latin typeface="Calibri" panose="020F0502020204030204" pitchFamily="34" charset="0"/>
                <a:cs typeface="Arial" panose="020B0604020202020204" pitchFamily="34" charset="0"/>
              </a:rPr>
              <a:t>Os juízes e os Tribunais “</a:t>
            </a:r>
            <a:r>
              <a:rPr lang="pt-BR" sz="2700" i="1" u="sng" dirty="0">
                <a:latin typeface="Calibri" panose="020F0502020204030204" pitchFamily="34" charset="0"/>
                <a:cs typeface="Arial" panose="020B0604020202020204" pitchFamily="34" charset="0"/>
              </a:rPr>
              <a:t>observarão</a:t>
            </a:r>
            <a:r>
              <a:rPr lang="pt-BR" sz="2700" dirty="0">
                <a:latin typeface="Calibri" panose="020F0502020204030204" pitchFamily="34" charset="0"/>
                <a:cs typeface="Arial" panose="020B0604020202020204" pitchFamily="34" charset="0"/>
              </a:rPr>
              <a:t>” (927)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I e II: STF em controle concentrado + SV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III: IAC, IRDR e recursos repetitivos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IV: STF e STJ e suas súmulas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V: orientação do plenário ou OE a que estão </a:t>
            </a:r>
            <a:r>
              <a:rPr lang="pt-BR" sz="2300" i="1" dirty="0">
                <a:latin typeface="Calibri" panose="020F0502020204030204" pitchFamily="34" charset="0"/>
                <a:cs typeface="Arial" panose="020B0604020202020204" pitchFamily="34" charset="0"/>
              </a:rPr>
              <a:t>vinculados</a:t>
            </a: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§ 1º: Incidência dos arts. 10 e 489 § 1º 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§ 2º: Alteração precedida de audiências públicas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§ 3º: Possibilidade de modulação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§ 4º: Alteração e fundamentação adequada e específica</a:t>
            </a:r>
          </a:p>
          <a:p>
            <a:pPr marL="742950" lvl="2" indent="-342900" algn="just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2300" dirty="0">
                <a:latin typeface="Calibri" panose="020F0502020204030204" pitchFamily="34" charset="0"/>
                <a:cs typeface="Arial" panose="020B0604020202020204" pitchFamily="34" charset="0"/>
              </a:rPr>
              <a:t>§ 5º: Publicidade e organização dos </a:t>
            </a:r>
            <a:r>
              <a:rPr lang="pt-BR" sz="2300" dirty="0" smtClean="0">
                <a:latin typeface="Calibri" panose="020F0502020204030204" pitchFamily="34" charset="0"/>
                <a:cs typeface="Arial" panose="020B0604020202020204" pitchFamily="34" charset="0"/>
              </a:rPr>
              <a:t>precedentes – </a:t>
            </a:r>
            <a:r>
              <a:rPr lang="pt-BR" sz="2300" b="1" dirty="0" smtClean="0">
                <a:solidFill>
                  <a:srgbClr val="FF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Corpus 927</a:t>
            </a:r>
            <a:endParaRPr lang="pt-BR" sz="2300" b="1" dirty="0">
              <a:solidFill>
                <a:srgbClr val="FF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endParaRPr lang="pt-BR" dirty="0">
              <a:latin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977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Dinâmica</a:t>
            </a:r>
            <a:endParaRPr lang="pt-B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marL="342900" lvl="1" indent="-342900">
              <a:spcBef>
                <a:spcPts val="350"/>
              </a:spcBef>
              <a:spcAft>
                <a:spcPts val="3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feito </a:t>
            </a: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vinculante: constitucionalidade </a:t>
            </a:r>
            <a:r>
              <a:rPr lang="pt-BR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(?)</a:t>
            </a:r>
          </a:p>
          <a:p>
            <a:pPr marL="742950" lvl="2" indent="-342900">
              <a:spcBef>
                <a:spcPts val="350"/>
              </a:spcBef>
              <a:spcAft>
                <a:spcPts val="35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Efeitos persuasivos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350"/>
              </a:spcBef>
              <a:spcAft>
                <a:spcPts val="35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eflexos no procedimento e na atuação dos sujeitos do processo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 smtClean="0">
                <a:latin typeface="Calibri" panose="020F0502020204030204" pitchFamily="34" charset="0"/>
                <a:cs typeface="Calibri" panose="020F0502020204030204" pitchFamily="34" charset="0"/>
              </a:rPr>
              <a:t>Tutela 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providência da evidência (art. 311 II)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Improcedência liminar do pedido (332)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Dispensa de remessa necessária (496 § 4º)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Dispensa de caução para cumprimento provisório (art. 521 IV)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Atuação monocrática do relator (932)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Julgamento monocrático de conflito de competência (955 par ún) 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Cabimento da reclamação (988)</a:t>
            </a:r>
          </a:p>
          <a:p>
            <a:pPr marL="742950" lvl="2" indent="-3429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Desistência da ação (1040 §§ 1º a 3º)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97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Dinâmica (cont.)</a:t>
            </a:r>
            <a:endParaRPr lang="pt-B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Motivação (489 § 1º V e VI)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Omissão “qualificada” para fins de ED (1022 par ún I)</a:t>
            </a:r>
            <a:endParaRPr lang="pt-B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 julgamento dos casos “repetitivos” (928)</a:t>
            </a:r>
          </a:p>
          <a:p>
            <a:pPr lv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RDR e 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E e REsp repetitivos</a:t>
            </a:r>
          </a:p>
          <a:p>
            <a:pPr lvl="2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 o IAC </a:t>
            </a:r>
            <a:r>
              <a:rPr lang="pt-BR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(?)</a:t>
            </a:r>
          </a:p>
          <a:p>
            <a:pPr lvl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Questões de direito </a:t>
            </a:r>
            <a:r>
              <a:rPr 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material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e de direito </a:t>
            </a:r>
            <a:r>
              <a:rPr lang="en-US" sz="2600" i="1" dirty="0">
                <a:latin typeface="Calibri" panose="020F0502020204030204" pitchFamily="34" charset="0"/>
                <a:cs typeface="Calibri" panose="020F0502020204030204" pitchFamily="34" charset="0"/>
              </a:rPr>
              <a:t>processual</a:t>
            </a:r>
            <a:endParaRPr lang="pt-BR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100"/>
              </a:spcBef>
              <a:spcAft>
                <a:spcPts val="1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048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Processo de formação</a:t>
            </a: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AEED9A27-6D92-42B6-B166-05CED7DD25F7}"/>
              </a:ext>
            </a:extLst>
          </p:cNvPr>
          <p:cNvSpPr/>
          <p:nvPr/>
        </p:nvSpPr>
        <p:spPr>
          <a:xfrm>
            <a:off x="2960" y="1076310"/>
            <a:ext cx="9151430" cy="4934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Necessidade de viabilizar a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participação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na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formação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do precedente</a:t>
            </a: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Audiências públicas como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locus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adequado para tanto</a:t>
            </a:r>
            <a:endParaRPr lang="pt-BR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Necessário equilíbrio de forças na oitiva de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amici curiae</a:t>
            </a: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qualidade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da motivação jurisdicional e 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</a:p>
          <a:p>
            <a:pPr marL="342900" lvl="1" indent="-342900">
              <a:spcBef>
                <a:spcPts val="800"/>
              </a:spcBef>
              <a:spcAft>
                <a:spcPts val="8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Necessária interpretação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ampliativa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dos §§ 1º e 3º do 138: para além do ED e do IRDR</a:t>
            </a:r>
          </a:p>
          <a:p>
            <a:pPr marL="857250" lvl="2" indent="-457200">
              <a:spcBef>
                <a:spcPts val="800"/>
              </a:spcBef>
              <a:spcAft>
                <a:spcPts val="8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t-BR" sz="26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 tem legitimidade para </a:t>
            </a:r>
            <a:r>
              <a:rPr lang="pt-BR" sz="2600" u="sng" dirty="0">
                <a:latin typeface="Calibri" panose="020F0502020204030204" pitchFamily="34" charset="0"/>
                <a:cs typeface="Calibri" panose="020F0502020204030204" pitchFamily="34" charset="0"/>
              </a:rPr>
              <a:t>recorrer</a:t>
            </a:r>
            <a:r>
              <a:rPr lang="pt-BR" sz="2600" dirty="0">
                <a:latin typeface="Calibri" panose="020F0502020204030204" pitchFamily="34" charset="0"/>
                <a:cs typeface="Calibri" panose="020F0502020204030204" pitchFamily="34" charset="0"/>
              </a:rPr>
              <a:t> em prol do interesse que justifica a sua intervenção (art. 996 par. ún)</a:t>
            </a:r>
          </a:p>
        </p:txBody>
      </p:sp>
    </p:spTree>
    <p:extLst>
      <p:ext uri="{BB962C8B-B14F-4D97-AF65-F5344CB8AC3E}">
        <p14:creationId xmlns:p14="http://schemas.microsoft.com/office/powerpoint/2010/main" val="160562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Reflexões finais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-7430" y="1212843"/>
            <a:ext cx="9107994" cy="5891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Os desafios decorrentes do adequado funcionanento dos indexadores jurisprudenciais</a:t>
            </a:r>
          </a:p>
          <a:p>
            <a:pPr marL="1257300" lvl="1" indent="-4572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Efeitos </a:t>
            </a:r>
            <a:r>
              <a:rPr lang="en-U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vinculantes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efeitos </a:t>
            </a:r>
            <a:r>
              <a:rPr lang="en-US" sz="2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persuasivos</a:t>
            </a:r>
            <a:endParaRPr lang="pt-BR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4572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Nulidade do indexador formado sem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devido 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processo em contraditório com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pt-BR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4572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Tão 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importante quanto identificar e estudar o indexador e sua dinâmica é também analisar 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modo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 (o 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processo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pt-BR" sz="28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de sua </a:t>
            </a:r>
            <a:r>
              <a:rPr lang="pt-BR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produção</a:t>
            </a:r>
          </a:p>
          <a:p>
            <a:pPr marL="514350" indent="-457200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Precedentes à brasileira </a:t>
            </a: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1257300" lvl="1" indent="-4572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prática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forense à espera de uma </a:t>
            </a:r>
            <a:r>
              <a:rPr lang="en-US" sz="2800" i="1" dirty="0">
                <a:latin typeface="Calibri" panose="020F0502020204030204" pitchFamily="34" charset="0"/>
                <a:cs typeface="Calibri" panose="020F0502020204030204" pitchFamily="34" charset="0"/>
              </a:rPr>
              <a:t>teoria</a:t>
            </a:r>
          </a:p>
          <a:p>
            <a:pPr marL="1257300" lvl="1" indent="-457200">
              <a:spcBef>
                <a:spcPts val="300"/>
              </a:spcBef>
              <a:spcAft>
                <a:spcPts val="300"/>
              </a:spcAft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atuação da advocacia</a:t>
            </a:r>
            <a:endParaRPr lang="pt-BR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457200">
              <a:spcBef>
                <a:spcPts val="1000"/>
              </a:spcBef>
              <a:spcAft>
                <a:spcPts val="10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3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719716&amp;qld=90&amp;l=430&amp;a=-1">
            <a:extLst>
              <a:ext uri="{FF2B5EF4-FFF2-40B4-BE49-F238E27FC236}">
                <a16:creationId xmlns:a16="http://schemas.microsoft.com/office/drawing/2014/main" xmlns="" id="{351C34FB-7D43-48D8-BC62-197AAD091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1" y="788632"/>
            <a:ext cx="266429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images.livrariasaraiva.com.br/imagemnet/imagem.aspx/?pro_id=9719717&amp;qld=90&amp;l=430&amp;a=-1">
            <a:extLst>
              <a:ext uri="{FF2B5EF4-FFF2-40B4-BE49-F238E27FC236}">
                <a16:creationId xmlns:a16="http://schemas.microsoft.com/office/drawing/2014/main" xmlns="" id="{1E2F5881-50C0-4679-B0F6-B9D18795A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866" y="1477789"/>
            <a:ext cx="2671726" cy="336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s://images.livrariasaraiva.com.br/imagemnet/imagem.aspx/?pro_id=9719718&amp;qld=90&amp;l=430&amp;a=-1">
            <a:extLst>
              <a:ext uri="{FF2B5EF4-FFF2-40B4-BE49-F238E27FC236}">
                <a16:creationId xmlns:a16="http://schemas.microsoft.com/office/drawing/2014/main" xmlns="" id="{F3EDB6B2-96B0-48DB-A5C9-82A1405AF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180" y="2227995"/>
            <a:ext cx="2671726" cy="3347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s://images.livrariasaraiva.com.br/imagemnet/imagem.aspx/?pro_id=9719720&amp;qld=90&amp;l=430&amp;a=-1">
            <a:extLst>
              <a:ext uri="{FF2B5EF4-FFF2-40B4-BE49-F238E27FC236}">
                <a16:creationId xmlns:a16="http://schemas.microsoft.com/office/drawing/2014/main" xmlns="" id="{77B0ECB4-3EFF-46AF-8683-74F06DB2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977" y="2988976"/>
            <a:ext cx="2676593" cy="340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xmlns="" id="{4C5C8FC6-00F8-4C6E-8489-813A3502439B}"/>
              </a:ext>
            </a:extLst>
          </p:cNvPr>
          <p:cNvSpPr/>
          <p:nvPr/>
        </p:nvSpPr>
        <p:spPr>
          <a:xfrm>
            <a:off x="193964" y="4946073"/>
            <a:ext cx="6034220" cy="14512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xmlns="" id="{21D0DCFE-5EB1-4883-8A9E-CB9940070D87}"/>
              </a:ext>
            </a:extLst>
          </p:cNvPr>
          <p:cNvSpPr/>
          <p:nvPr/>
        </p:nvSpPr>
        <p:spPr>
          <a:xfrm rot="10800000" flipV="1">
            <a:off x="14800" y="5573306"/>
            <a:ext cx="64250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pt-BR" sz="2200" b="1" kern="0" dirty="0">
                <a:solidFill>
                  <a:srgbClr val="FF0000"/>
                </a:solidFill>
                <a:latin typeface="Helvetica Light"/>
                <a:sym typeface="Helvetica Light"/>
              </a:rPr>
              <a:t>www.scarpinellabueno.com</a:t>
            </a:r>
          </a:p>
          <a:p>
            <a:pPr lvl="0" algn="ctr" defTabSz="58420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altLang="pt-BR" sz="2200" b="1" kern="0" dirty="0" smtClean="0">
                <a:solidFill>
                  <a:srgbClr val="C00000"/>
                </a:solidFill>
                <a:latin typeface="Helvetica Light"/>
                <a:sym typeface="Helvetica Light"/>
              </a:rPr>
              <a:t>www.facebook.com/cassioscarpinellabueno</a:t>
            </a:r>
            <a:endParaRPr lang="pt-BR" altLang="pt-BR" sz="2200" b="1" kern="0" dirty="0">
              <a:solidFill>
                <a:srgbClr val="C00000"/>
              </a:solidFill>
              <a:latin typeface="Helvetica Light"/>
              <a:sym typeface="Helvetica Light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xmlns="" id="{ACD20301-D141-4B4A-AA01-5DB2087C570B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</p:spTree>
    <p:extLst>
      <p:ext uri="{BB962C8B-B14F-4D97-AF65-F5344CB8AC3E}">
        <p14:creationId xmlns:p14="http://schemas.microsoft.com/office/powerpoint/2010/main" val="362293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7431" y="5629660"/>
            <a:ext cx="6091599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b="1" dirty="0">
                <a:solidFill>
                  <a:srgbClr val="FF0000"/>
                </a:solidFill>
                <a:latin typeface="Helvetica Light"/>
              </a:rPr>
              <a:t>www.scarpinellabueno.com</a:t>
            </a:r>
          </a:p>
          <a:p>
            <a:pPr algn="ctr"/>
            <a:r>
              <a:rPr lang="en-US" altLang="pt-BR" sz="2200" b="1" dirty="0" smtClean="0">
                <a:solidFill>
                  <a:srgbClr val="C00000"/>
                </a:solidFill>
                <a:latin typeface="Helvetica Light"/>
              </a:rPr>
              <a:t>www.facebook.com/cassioscarpinellabueno</a:t>
            </a:r>
            <a:endParaRPr lang="pt-BR" altLang="pt-BR" sz="2200" b="1" dirty="0">
              <a:solidFill>
                <a:srgbClr val="C00000"/>
              </a:solidFill>
              <a:latin typeface="Helvetica Light"/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Muito obrigado !!!!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https://images.livrariasaraiva.com.br/imagemnet/imagem.aspx/?pro_id=9416826&amp;qld=90&amp;l=430&amp;a=-1">
            <a:extLst>
              <a:ext uri="{FF2B5EF4-FFF2-40B4-BE49-F238E27FC236}">
                <a16:creationId xmlns:a16="http://schemas.microsoft.com/office/drawing/2014/main" xmlns="" id="{9FB73D60-32E7-431D-914D-93260DF5F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61147"/>
            <a:ext cx="3248243" cy="4272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m 4" descr="https://images.livrariasaraiva.com.br/imagemnet/imagem.aspx/?pro_id=10133970&amp;qld=90&amp;l=430&amp;a=-1">
            <a:extLst>
              <a:ext uri="{FF2B5EF4-FFF2-40B4-BE49-F238E27FC236}">
                <a16:creationId xmlns:a16="http://schemas.microsoft.com/office/drawing/2014/main" xmlns="" id="{E5AA1A47-8843-4B45-9CE7-C9B1505A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031" y="1700808"/>
            <a:ext cx="2812028" cy="42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33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</TotalTime>
  <Words>501</Words>
  <Application>Microsoft Office PowerPoint</Application>
  <PresentationFormat>Apresentação na tela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Design padrão</vt:lpstr>
      <vt:lpstr>Os indexadores jurisprudenciais do CPC:  aplicações e desafios dos arts. 926 a 928</vt:lpstr>
      <vt:lpstr>Considerações iniciais</vt:lpstr>
      <vt:lpstr>Os indexadores e seu papel no CPC</vt:lpstr>
      <vt:lpstr>Dinâmica</vt:lpstr>
      <vt:lpstr>Dinâmica (cont.)</vt:lpstr>
      <vt:lpstr>Processo de formação</vt:lpstr>
      <vt:lpstr>Reflexões finais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SVS13A17</cp:lastModifiedBy>
  <cp:revision>223</cp:revision>
  <cp:lastPrinted>2018-06-20T13:52:23Z</cp:lastPrinted>
  <dcterms:created xsi:type="dcterms:W3CDTF">2007-03-23T14:32:10Z</dcterms:created>
  <dcterms:modified xsi:type="dcterms:W3CDTF">2018-07-27T22:19:18Z</dcterms:modified>
</cp:coreProperties>
</file>