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9" r:id="rId3"/>
    <p:sldId id="310" r:id="rId4"/>
    <p:sldId id="352" r:id="rId5"/>
    <p:sldId id="329" r:id="rId6"/>
    <p:sldId id="353" r:id="rId7"/>
    <p:sldId id="340" r:id="rId8"/>
    <p:sldId id="361" r:id="rId9"/>
    <p:sldId id="318" r:id="rId10"/>
    <p:sldId id="330" r:id="rId11"/>
    <p:sldId id="354" r:id="rId12"/>
    <p:sldId id="317" r:id="rId13"/>
    <p:sldId id="358" r:id="rId14"/>
    <p:sldId id="348" r:id="rId15"/>
    <p:sldId id="349" r:id="rId16"/>
    <p:sldId id="350" r:id="rId17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09/08/2018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09/08/2018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PESSOA JURÍDICA</a:t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materiais e processuais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046269"/>
            <a:ext cx="756083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Faculdade de Direito de Sorocaba</a:t>
            </a:r>
            <a:endParaRPr lang="pt-BR" altLang="pt-BR" sz="36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pt-BR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Sorocaba, SP, 9 de agosto de 2018</a:t>
            </a:r>
          </a:p>
          <a:p>
            <a:pPr algn="ctr" eaLnBrk="1" hangingPunct="1"/>
            <a:endParaRPr lang="pt-BR" altLang="pt-BR" sz="32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Desconsideração da Personalidade Jurídica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dirty="0">
                <a:latin typeface="Calibri" panose="020F0502020204030204" pitchFamily="34" charset="0"/>
              </a:rPr>
              <a:t> </a:t>
            </a:r>
            <a:r>
              <a:rPr lang="pt-BR" sz="2400" dirty="0">
                <a:latin typeface="Calibri" panose="020F0502020204030204" pitchFamily="34" charset="0"/>
              </a:rPr>
              <a:t>Art. 50 CC:</a:t>
            </a:r>
          </a:p>
          <a:p>
            <a:pPr marL="0" indent="0" algn="just">
              <a:buNone/>
            </a:pPr>
            <a:r>
              <a:rPr lang="pt-BR" sz="2400" i="1" dirty="0">
                <a:latin typeface="Calibri" panose="020F0502020204030204" pitchFamily="34" charset="0"/>
              </a:rPr>
              <a:t>“Em caso de abuso da personalidade jurídica, caracterizado pelo desvio de finalidade, ou pela confusão patrimonial, pode o juiz decidir, a requerimento da parte, ou do Ministério Público quando lhe couber intervir no processo, que os efeitos de certas e determinadas relações de obrigações sejam estendidos aos bens particulares dos administradores ou sócios da pessoa jurídica”</a:t>
            </a:r>
          </a:p>
        </p:txBody>
      </p:sp>
    </p:spTree>
    <p:extLst>
      <p:ext uri="{BB962C8B-B14F-4D97-AF65-F5344CB8AC3E}">
        <p14:creationId xmlns:p14="http://schemas.microsoft.com/office/powerpoint/2010/main" val="2972406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Desconsideração da Personalidade Jurídica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79511" y="1116603"/>
            <a:ext cx="87129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Calibri" panose="020F0502020204030204" pitchFamily="34" charset="0"/>
              </a:rPr>
              <a:t> </a:t>
            </a:r>
            <a:r>
              <a:rPr lang="pt-BR" sz="2400" b="1" i="1" dirty="0">
                <a:latin typeface="Calibri" panose="020F0502020204030204" pitchFamily="34" charset="0"/>
              </a:rPr>
              <a:t>Exceção</a:t>
            </a:r>
            <a:r>
              <a:rPr lang="pt-BR" sz="2400" dirty="0">
                <a:latin typeface="Calibri" panose="020F0502020204030204" pitchFamily="34" charset="0"/>
              </a:rPr>
              <a:t> à regra geral de separação entre pessoa jurídica e sócio</a:t>
            </a: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Calibri" panose="020F0502020204030204" pitchFamily="34" charset="0"/>
              </a:rPr>
              <a:t> Possibilidade de </a:t>
            </a:r>
            <a:r>
              <a:rPr lang="pt-BR" sz="2400" b="1" u="sng" dirty="0">
                <a:latin typeface="Calibri" panose="020F0502020204030204" pitchFamily="34" charset="0"/>
              </a:rPr>
              <a:t>desconsiderar</a:t>
            </a:r>
            <a:r>
              <a:rPr lang="pt-BR" sz="2400" dirty="0">
                <a:latin typeface="Calibri" panose="020F0502020204030204" pitchFamily="34" charset="0"/>
              </a:rPr>
              <a:t> a personalidade jurídica para o caso concreto (</a:t>
            </a:r>
            <a:r>
              <a:rPr lang="pt-BR" sz="2400" b="1" dirty="0">
                <a:latin typeface="Calibri" panose="020F0502020204030204" pitchFamily="34" charset="0"/>
              </a:rPr>
              <a:t>não</a:t>
            </a:r>
            <a:r>
              <a:rPr lang="pt-BR" sz="2400" dirty="0">
                <a:latin typeface="Calibri" panose="020F0502020204030204" pitchFamily="34" charset="0"/>
              </a:rPr>
              <a:t> há anulação da personalidade jurídica)</a:t>
            </a:r>
          </a:p>
          <a:p>
            <a:pPr marL="800100" lvl="1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D</a:t>
            </a:r>
            <a:r>
              <a:rPr lang="pt-BR" sz="2400" dirty="0">
                <a:latin typeface="Calibri" panose="020F0502020204030204" pitchFamily="34" charset="0"/>
              </a:rPr>
              <a:t>esconsideração </a:t>
            </a:r>
            <a:r>
              <a:rPr lang="pt-BR" sz="2400" i="1" dirty="0">
                <a:latin typeface="Calibri" panose="020F0502020204030204" pitchFamily="34" charset="0"/>
              </a:rPr>
              <a:t>x</a:t>
            </a:r>
            <a:r>
              <a:rPr lang="pt-BR" sz="2400" dirty="0">
                <a:latin typeface="Calibri" panose="020F0502020204030204" pitchFamily="34" charset="0"/>
              </a:rPr>
              <a:t> despersonalização</a:t>
            </a:r>
          </a:p>
          <a:p>
            <a:pPr algn="just">
              <a:buClr>
                <a:srgbClr val="C00000"/>
              </a:buClr>
            </a:pPr>
            <a:endParaRPr lang="pt-BR" sz="2400" dirty="0"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Calibri" panose="020F0502020204030204" pitchFamily="34" charset="0"/>
              </a:rPr>
              <a:t> Técnica excepcional de </a:t>
            </a:r>
            <a:r>
              <a:rPr lang="pt-BR" sz="2400" i="1" dirty="0">
                <a:latin typeface="Calibri" panose="020F0502020204030204" pitchFamily="34" charset="0"/>
              </a:rPr>
              <a:t>responsabilização </a:t>
            </a:r>
            <a:r>
              <a:rPr lang="pt-BR" sz="2400" dirty="0">
                <a:latin typeface="Calibri" panose="020F0502020204030204" pitchFamily="34" charset="0"/>
              </a:rPr>
              <a:t>(esporádica) de sócios e administradores</a:t>
            </a:r>
          </a:p>
          <a:p>
            <a:pPr algn="just">
              <a:buClr>
                <a:srgbClr val="C00000"/>
              </a:buClr>
            </a:pPr>
            <a:endParaRPr lang="pt-BR" sz="2400" dirty="0"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Calibri" panose="020F0502020204030204" pitchFamily="34" charset="0"/>
              </a:rPr>
              <a:t> Permite que o credor satisfaça crédito oriundo de obrigação assumida pela pessoa jurídica</a:t>
            </a:r>
          </a:p>
          <a:p>
            <a:pPr algn="just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6006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Pressupostos para a desconsideração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457200" lvl="1" indent="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None/>
            </a:pPr>
            <a:endParaRPr lang="pt-BR" dirty="0">
              <a:latin typeface="Calibri" panose="020F0502020204030204" pitchFamily="34" charset="0"/>
            </a:endParaRPr>
          </a:p>
          <a:p>
            <a:pPr marL="0" indent="0"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None/>
            </a:pP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980728"/>
            <a:ext cx="8712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u="sng" dirty="0">
                <a:latin typeface="Calibri" panose="020F0502020204030204" pitchFamily="34" charset="0"/>
              </a:rPr>
              <a:t>Uso </a:t>
            </a:r>
            <a:r>
              <a:rPr lang="pt-BR" sz="2400" i="1" u="sng" dirty="0">
                <a:latin typeface="Calibri" panose="020F0502020204030204" pitchFamily="34" charset="0"/>
              </a:rPr>
              <a:t>abusivo</a:t>
            </a:r>
            <a:r>
              <a:rPr lang="pt-BR" sz="2400" u="sng" dirty="0">
                <a:latin typeface="Calibri" panose="020F0502020204030204" pitchFamily="34" charset="0"/>
              </a:rPr>
              <a:t> da personalidade jurídica</a:t>
            </a:r>
            <a:endParaRPr lang="pt-BR" sz="2400" dirty="0">
              <a:latin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dirty="0">
              <a:latin typeface="Calibri" panose="020F0502020204030204" pitchFamily="34" charset="0"/>
            </a:endParaRPr>
          </a:p>
          <a:p>
            <a:pPr marL="1257300" lvl="2" indent="-34290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Calibri" panose="020F0502020204030204" pitchFamily="34" charset="0"/>
              </a:rPr>
              <a:t>desvio de finalidade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Calibri" panose="020F0502020204030204" pitchFamily="34" charset="0"/>
              </a:rPr>
              <a:t>confusão patrimonial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Calibri" panose="020F0502020204030204" pitchFamily="34" charset="0"/>
              </a:rPr>
              <a:t>art. 187 CC</a:t>
            </a:r>
          </a:p>
          <a:p>
            <a:r>
              <a:rPr lang="pt-BR" sz="2400" dirty="0">
                <a:latin typeface="Calibri" panose="020F0502020204030204" pitchFamily="34" charset="0"/>
              </a:rPr>
              <a:t>	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u="sng" dirty="0">
                <a:latin typeface="Calibri" panose="020F0502020204030204" pitchFamily="34" charset="0"/>
              </a:rPr>
              <a:t>Surpresa do interessado</a:t>
            </a:r>
            <a:r>
              <a:rPr lang="pt-BR" sz="2400" dirty="0">
                <a:latin typeface="Calibri" panose="020F0502020204030204" pitchFamily="34" charset="0"/>
              </a:rPr>
              <a:t>: não pode haver assentimento do interessado na desconsideração em relação ao uso abusivo da personalidade jurídica</a:t>
            </a:r>
          </a:p>
          <a:p>
            <a:r>
              <a:rPr lang="pt-BR" sz="2400" dirty="0">
                <a:latin typeface="Calibri" panose="020F0502020204030204" pitchFamily="34" charset="0"/>
              </a:rPr>
              <a:t>	</a:t>
            </a:r>
          </a:p>
          <a:p>
            <a:pPr marL="1257300" lvl="2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Calibri" panose="020F0502020204030204" pitchFamily="34" charset="0"/>
              </a:rPr>
              <a:t>decorre do prejuízo</a:t>
            </a:r>
          </a:p>
          <a:p>
            <a:pPr marL="1257300" lvl="2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Calibri" panose="020F0502020204030204" pitchFamily="34" charset="0"/>
              </a:rPr>
              <a:t>estrutura patrimonial da pessoa jurídica insuficiente para responder pelos efeitos da relação jurídica</a:t>
            </a:r>
          </a:p>
        </p:txBody>
      </p:sp>
    </p:spTree>
    <p:extLst>
      <p:ext uri="{BB962C8B-B14F-4D97-AF65-F5344CB8AC3E}">
        <p14:creationId xmlns:p14="http://schemas.microsoft.com/office/powerpoint/2010/main" val="2355305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-238213"/>
            <a:ext cx="9144000" cy="94943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processuais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457200" lvl="1" indent="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None/>
            </a:pPr>
            <a:endParaRPr lang="pt-BR" dirty="0">
              <a:latin typeface="Calibri" panose="020F0502020204030204" pitchFamily="34" charset="0"/>
            </a:endParaRPr>
          </a:p>
          <a:p>
            <a:pPr marL="0" indent="0"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None/>
            </a:pP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73920" y="764704"/>
            <a:ext cx="8784976" cy="692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</a:pPr>
            <a:endParaRPr lang="pt-BR" sz="2900" dirty="0">
              <a:latin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41956" y="602167"/>
            <a:ext cx="9174563" cy="579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100" dirty="0">
                <a:latin typeface="Calibri" panose="020F0502020204030204" pitchFamily="34" charset="0"/>
                <a:cs typeface="Calibri" panose="020F0502020204030204" pitchFamily="34" charset="0"/>
              </a:rPr>
              <a:t> Pedido pela parte ou MP (133 </a:t>
            </a:r>
            <a:r>
              <a:rPr lang="pt-BR" sz="2100" i="1" dirty="0">
                <a:latin typeface="Calibri" panose="020F0502020204030204" pitchFamily="34" charset="0"/>
                <a:cs typeface="Calibri" panose="020F0502020204030204" pitchFamily="34" charset="0"/>
              </a:rPr>
              <a:t>caput</a:t>
            </a:r>
            <a:r>
              <a:rPr lang="pt-BR" sz="21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As hipóteses são as do direito material (133 § 1º)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Desconsideração “inversa” (133 § 2º)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mbargos de terceiro (674 § 2º II)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100" dirty="0">
                <a:latin typeface="Calibri" panose="020F0502020204030204" pitchFamily="34" charset="0"/>
                <a:cs typeface="Calibri" panose="020F0502020204030204" pitchFamily="34" charset="0"/>
              </a:rPr>
              <a:t> Na fase de conhecimento, liquidação, cumprimento e execução (134 </a:t>
            </a:r>
            <a:r>
              <a:rPr lang="pt-BR" sz="2100" i="1" dirty="0">
                <a:latin typeface="Calibri" panose="020F0502020204030204" pitchFamily="34" charset="0"/>
                <a:cs typeface="Calibri" panose="020F0502020204030204" pitchFamily="34" charset="0"/>
              </a:rPr>
              <a:t>caput</a:t>
            </a:r>
            <a:r>
              <a:rPr lang="pt-BR" sz="21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100" i="1" dirty="0">
                <a:latin typeface="Calibri" panose="020F0502020204030204" pitchFamily="34" charset="0"/>
                <a:cs typeface="Calibri" panose="020F0502020204030204" pitchFamily="34" charset="0"/>
              </a:rPr>
              <a:t> Citação</a:t>
            </a:r>
            <a:r>
              <a:rPr lang="pt-BR" sz="2100" dirty="0">
                <a:latin typeface="Calibri" panose="020F0502020204030204" pitchFamily="34" charset="0"/>
                <a:cs typeface="Calibri" panose="020F0502020204030204" pitchFamily="34" charset="0"/>
              </a:rPr>
              <a:t> para manifestação em 15 dias (135)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 Tutela provisória de urgência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100" dirty="0">
                <a:latin typeface="Calibri" panose="020F0502020204030204" pitchFamily="34" charset="0"/>
                <a:cs typeface="Calibri" panose="020F0502020204030204" pitchFamily="34" charset="0"/>
              </a:rPr>
              <a:t> Julgamento por interlocutória (136)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Coisa julgada: limites </a:t>
            </a:r>
            <a:r>
              <a:rPr lang="en-US" sz="2100" i="1" dirty="0">
                <a:latin typeface="Calibri" panose="020F0502020204030204" pitchFamily="34" charset="0"/>
                <a:cs typeface="Calibri" panose="020F0502020204030204" pitchFamily="34" charset="0"/>
              </a:rPr>
              <a:t>objetivos </a:t>
            </a: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(137) e </a:t>
            </a:r>
            <a:r>
              <a:rPr lang="en-US" sz="2100" i="1" dirty="0">
                <a:latin typeface="Calibri" panose="020F0502020204030204" pitchFamily="34" charset="0"/>
                <a:cs typeface="Calibri" panose="020F0502020204030204" pitchFamily="34" charset="0"/>
              </a:rPr>
              <a:t>subjetivos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Aplicação aos Juizados Especiais (art. 1062)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Aplicação à Execução Fiscal </a:t>
            </a:r>
            <a:r>
              <a:rPr lang="en-US" sz="2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  <a:endParaRPr lang="pt-BR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30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73306"/>
            <a:ext cx="6425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2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2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2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2392059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754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7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9910" y="1240333"/>
            <a:ext cx="894457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Calibri" panose="020F0502020204030204" pitchFamily="34" charset="0"/>
              </a:rPr>
              <a:t>“Pessoa jurídica é uma entidade própria e inconfundível com as pessoas naturais que a compõem; seu patrimônio, igualmente, é distinto e inconfundível” (Renan Lotufo)</a:t>
            </a:r>
          </a:p>
          <a:p>
            <a:pPr>
              <a:buClr>
                <a:srgbClr val="D02800"/>
              </a:buClr>
            </a:pPr>
            <a:endParaRPr lang="pt-BR" sz="2400" dirty="0">
              <a:latin typeface="Calibri" panose="020F0502020204030204" pitchFamily="34" charset="0"/>
            </a:endParaRPr>
          </a:p>
          <a:p>
            <a:pPr marL="457200" indent="-457200"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Calibri" panose="020F0502020204030204" pitchFamily="34" charset="0"/>
              </a:rPr>
              <a:t> “A pessoa jurídica é a unidade de pessoas naturais ou de patrimônios que visa à consecução de certos fins, reconhecida pela ordem jurídica como sujeito de direitos e obrigações” (Carlyle Popp)</a:t>
            </a:r>
          </a:p>
          <a:p>
            <a:pPr marL="457200" indent="-457200">
              <a:buClr>
                <a:srgbClr val="D028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457200" indent="-457200"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F</a:t>
            </a:r>
            <a:r>
              <a:rPr lang="pt-BR" sz="2400" dirty="0">
                <a:latin typeface="Calibri" panose="020F0502020204030204" pitchFamily="34" charset="0"/>
              </a:rPr>
              <a:t>undamentação constitucional: arts. 1º IV, 3º I, 5º XXI, e 170 CF</a:t>
            </a:r>
          </a:p>
          <a:p>
            <a:pPr marL="914400" lvl="1" indent="-45720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O</a:t>
            </a:r>
            <a:r>
              <a:rPr lang="pt-BR" sz="2400" dirty="0">
                <a:latin typeface="Calibri" panose="020F0502020204030204" pitchFamily="34" charset="0"/>
              </a:rPr>
              <a:t> “direito </a:t>
            </a:r>
            <a:r>
              <a:rPr lang="pt-BR" sz="2400" i="1" dirty="0">
                <a:latin typeface="Calibri" panose="020F0502020204030204" pitchFamily="34" charset="0"/>
              </a:rPr>
              <a:t>civil</a:t>
            </a:r>
            <a:r>
              <a:rPr lang="pt-BR" sz="2400" dirty="0">
                <a:latin typeface="Calibri" panose="020F0502020204030204" pitchFamily="34" charset="0"/>
              </a:rPr>
              <a:t> constitucional”</a:t>
            </a:r>
          </a:p>
          <a:p>
            <a:pPr algn="just">
              <a:buClr>
                <a:srgbClr val="D02800"/>
              </a:buClr>
            </a:pP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620688"/>
            <a:ext cx="9136571" cy="577659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400" u="sng" dirty="0">
                <a:latin typeface="Calibri" panose="020F0502020204030204" pitchFamily="34" charset="0"/>
              </a:rPr>
              <a:t>Teorias da ficção</a:t>
            </a:r>
          </a:p>
          <a:p>
            <a:pPr lvl="1" algn="just">
              <a:spcBef>
                <a:spcPts val="1000"/>
              </a:spcBef>
              <a:spcAft>
                <a:spcPts val="1000"/>
              </a:spcAft>
              <a:buClr>
                <a:srgbClr val="D028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Calibri" panose="020F0502020204030204" pitchFamily="34" charset="0"/>
              </a:rPr>
              <a:t>Negam personalidade jurídica ao conjunto de pessoas</a:t>
            </a:r>
          </a:p>
          <a:p>
            <a:pPr lvl="1" algn="just">
              <a:spcBef>
                <a:spcPts val="1000"/>
              </a:spcBef>
              <a:spcAft>
                <a:spcPts val="1000"/>
              </a:spcAft>
              <a:buClr>
                <a:srgbClr val="D028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Calibri" panose="020F0502020204030204" pitchFamily="34" charset="0"/>
              </a:rPr>
              <a:t>Mera criação do Estado</a:t>
            </a:r>
          </a:p>
          <a:p>
            <a:pPr lvl="1" algn="just">
              <a:spcBef>
                <a:spcPts val="1000"/>
              </a:spcBef>
              <a:spcAft>
                <a:spcPts val="1000"/>
              </a:spcAft>
              <a:buClr>
                <a:srgbClr val="D028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Calibri" panose="020F0502020204030204" pitchFamily="34" charset="0"/>
              </a:rPr>
              <a:t>Não repercutiram no Direito contemporâneo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u="sng" dirty="0">
                <a:latin typeface="Calibri" panose="020F0502020204030204" pitchFamily="34" charset="0"/>
              </a:rPr>
              <a:t>Teorias realistas</a:t>
            </a:r>
          </a:p>
          <a:p>
            <a:pPr lvl="1" algn="just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Calibri" panose="020F0502020204030204" pitchFamily="34" charset="0"/>
              </a:rPr>
              <a:t>Reconhecem personalidade ao conjunto de pessoas</a:t>
            </a:r>
          </a:p>
          <a:p>
            <a:pPr lvl="1" algn="just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Calibri" panose="020F0502020204030204" pitchFamily="34" charset="0"/>
              </a:rPr>
              <a:t>Fenômeno espontâneo</a:t>
            </a:r>
          </a:p>
          <a:p>
            <a:pPr lvl="1" algn="just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sz="2200" dirty="0">
                <a:latin typeface="Calibri" panose="020F0502020204030204" pitchFamily="34" charset="0"/>
              </a:rPr>
              <a:t>Aceitas no Direito contemporâneo</a:t>
            </a:r>
          </a:p>
          <a:p>
            <a:pPr marL="457200" lvl="1" indent="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None/>
            </a:pPr>
            <a:endParaRPr lang="pt-BR" sz="2400" dirty="0">
              <a:latin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400" dirty="0">
              <a:latin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pt-BR" sz="24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Teorias realistas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1052736"/>
            <a:ext cx="9136571" cy="512852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 Endemann (Alemanha)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 Saleilles (França)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 Gény (França)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 Capitant (França)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 De Page (Bélgica)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 Ferrara (Itália)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 Cunha Gonçalves (Portugal)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 Clóvis Beviláqua (Brasil)</a:t>
            </a:r>
          </a:p>
          <a:p>
            <a:pPr marL="0" indent="0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BA977C"/>
              </a:buClr>
              <a:buNone/>
            </a:pP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have direita 1"/>
          <p:cNvSpPr/>
          <p:nvPr/>
        </p:nvSpPr>
        <p:spPr>
          <a:xfrm>
            <a:off x="2843808" y="1329556"/>
            <a:ext cx="720080" cy="4839517"/>
          </a:xfrm>
          <a:prstGeom prst="rightBrac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63888" y="34978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Essência comum</a:t>
            </a:r>
          </a:p>
        </p:txBody>
      </p:sp>
      <p:sp>
        <p:nvSpPr>
          <p:cNvPr id="8" name="Seta para a direita 7"/>
          <p:cNvSpPr/>
          <p:nvPr/>
        </p:nvSpPr>
        <p:spPr>
          <a:xfrm>
            <a:off x="5473052" y="3539892"/>
            <a:ext cx="504056" cy="285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989413" y="350766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Duas grandes formulações</a:t>
            </a:r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5884216" y="3903064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4355976" y="4656652"/>
            <a:ext cx="237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Teoria da realidade objetiva</a:t>
            </a: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7469123" y="3877000"/>
            <a:ext cx="567707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7020272" y="465115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Teoria da realidade técnica ou jurídica</a:t>
            </a:r>
          </a:p>
        </p:txBody>
      </p:sp>
    </p:spTree>
    <p:extLst>
      <p:ext uri="{BB962C8B-B14F-4D97-AF65-F5344CB8AC3E}">
        <p14:creationId xmlns:p14="http://schemas.microsoft.com/office/powerpoint/2010/main" val="231630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Teorias realistas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94551" y="105273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sng" dirty="0">
                <a:latin typeface="Calibri" panose="020F0502020204030204" pitchFamily="34" charset="0"/>
              </a:rPr>
              <a:t>Teoria da realidade objetiva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283968" y="94957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u="sng" dirty="0">
                <a:latin typeface="Calibri" panose="020F0502020204030204" pitchFamily="34" charset="0"/>
              </a:rPr>
              <a:t>Teoria da realidade técnica ou jurídica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2766" y="1916832"/>
            <a:ext cx="358634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A pessoa jurídica consiste em um organismo atuante na sociedade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09592" y="3861048"/>
            <a:ext cx="38743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Nega a personalidade técnica</a:t>
            </a:r>
            <a:endParaRPr lang="pt-BR" sz="2400" dirty="0"/>
          </a:p>
          <a:p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4283968" y="1052736"/>
            <a:ext cx="0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716016" y="1988840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Reconhece, também, a atuação social da pessoa jurídica</a:t>
            </a:r>
            <a:endParaRPr lang="pt-BR" sz="2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670403" y="3372650"/>
            <a:ext cx="4013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Personalidade da pessoa jurídica é fruto da técnica jurídica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670403" y="4678582"/>
            <a:ext cx="4013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t-BR" sz="2400" dirty="0">
                <a:latin typeface="Calibri" panose="020F0502020204030204" pitchFamily="34" charset="0"/>
              </a:rPr>
              <a:t>Adotada pelo ordenamento brasileiro (art. 45 CC)</a:t>
            </a:r>
            <a:r>
              <a:rPr lang="pt-BR" sz="2400" i="1" dirty="0"/>
              <a:t> 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4097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23016" y="8154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45 CC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467545" y="1052736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Calibri" panose="020F0502020204030204" pitchFamily="34" charset="0"/>
              </a:rPr>
              <a:t> Art. 45 CC:</a:t>
            </a:r>
          </a:p>
          <a:p>
            <a:pPr algn="just"/>
            <a:r>
              <a:rPr lang="pt-BR" sz="2400" i="1" dirty="0">
                <a:latin typeface="Calibri" panose="020F0502020204030204" pitchFamily="34" charset="0"/>
              </a:rPr>
              <a:t>“Começa a existência legal das pessoas jurídicas de direito privado com a inscrição do ato constitutivo no respectivo registro, precedida, quando necessário, de autorização ou aprovação do Poder Executivo, averbando-se no registro todas as alterações por que passar o ato constitutivo” </a:t>
            </a:r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54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83808" y="1134301"/>
            <a:ext cx="8568952" cy="2220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Vontade humana</a:t>
            </a:r>
          </a:p>
          <a:p>
            <a:pPr marL="285750" indent="-28575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Observância das condições legais</a:t>
            </a:r>
          </a:p>
          <a:p>
            <a:pPr marL="285750" indent="-28575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Licitude de objeto </a:t>
            </a:r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Espécies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83808" y="1134301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Direito público </a:t>
            </a:r>
            <a:r>
              <a:rPr lang="pt-BR" sz="24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direito privado (art. 40)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ireito público interno (arts. 41 e 43)</a:t>
            </a:r>
          </a:p>
          <a:p>
            <a:pPr marL="800100" lvl="1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União</a:t>
            </a:r>
          </a:p>
          <a:p>
            <a:pPr marL="800100" lvl="1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Estados e Distrito Federal</a:t>
            </a:r>
          </a:p>
          <a:p>
            <a:pPr marL="800100" lvl="1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Municípios</a:t>
            </a:r>
          </a:p>
          <a:p>
            <a:pPr marL="800100" lvl="1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Autarquias</a:t>
            </a:r>
          </a:p>
          <a:p>
            <a:pPr marL="800100" lvl="1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Demais entidades públicas criadas por lei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Direito público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externo (art. 42)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ireito privado (art. 44)</a:t>
            </a:r>
          </a:p>
          <a:p>
            <a:pPr marL="800100" lvl="1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ssociações</a:t>
            </a:r>
          </a:p>
          <a:p>
            <a:pPr marL="800100" lvl="1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ociedades</a:t>
            </a:r>
          </a:p>
          <a:p>
            <a:pPr marL="800100" lvl="1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undações</a:t>
            </a:r>
          </a:p>
          <a:p>
            <a:pPr marL="800100" lvl="1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rganizações religiosas</a:t>
            </a:r>
          </a:p>
          <a:p>
            <a:pPr marL="800100" lvl="1" indent="-342900" algn="just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artidos políticos</a:t>
            </a:r>
          </a:p>
        </p:txBody>
      </p:sp>
    </p:spTree>
    <p:extLst>
      <p:ext uri="{BB962C8B-B14F-4D97-AF65-F5344CB8AC3E}">
        <p14:creationId xmlns:p14="http://schemas.microsoft.com/office/powerpoint/2010/main" val="171156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9136571" cy="5184576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 Capacidade de direito e de fato próprias</a:t>
            </a:r>
          </a:p>
          <a:p>
            <a:pPr lvl="1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A</a:t>
            </a:r>
            <a:r>
              <a:rPr lang="pt-BR" sz="2400" dirty="0">
                <a:latin typeface="Calibri" panose="020F0502020204030204" pitchFamily="34" charset="0"/>
              </a:rPr>
              <a:t>rt. 52: direitos da personalidade (nome, imagem, vida privada e honra)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 Estrutura organizativa artificial  </a:t>
            </a:r>
          </a:p>
          <a:p>
            <a:pPr lvl="1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A</a:t>
            </a:r>
            <a:r>
              <a:rPr lang="pt-BR" sz="2400" dirty="0">
                <a:latin typeface="Calibri" panose="020F0502020204030204" pitchFamily="34" charset="0"/>
              </a:rPr>
              <a:t> </a:t>
            </a:r>
            <a:r>
              <a:rPr lang="pt-BR" sz="2400" i="1" dirty="0">
                <a:solidFill>
                  <a:srgbClr val="C00000"/>
                </a:solidFill>
                <a:latin typeface="Calibri" panose="020F0502020204030204" pitchFamily="34" charset="0"/>
              </a:rPr>
              <a:t>re</a:t>
            </a:r>
            <a:r>
              <a:rPr lang="pt-BR" sz="2400" dirty="0">
                <a:latin typeface="Calibri" panose="020F0502020204030204" pitchFamily="34" charset="0"/>
              </a:rPr>
              <a:t>presentação (art. 46 III)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 Objetivos comuns de seus membros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 Patrimônio próprio independente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</a:rPr>
              <a:t>Independência da responsabilidade civil</a:t>
            </a:r>
            <a:endParaRPr lang="pt-BR" sz="2800" dirty="0">
              <a:latin typeface="Calibri" panose="020F050202020403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 Publicidade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6875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770</Words>
  <Application>Microsoft Office PowerPoint</Application>
  <PresentationFormat>Apresentação na tela 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Helvetica Light</vt:lpstr>
      <vt:lpstr>Wingdings</vt:lpstr>
      <vt:lpstr>Design padrão</vt:lpstr>
      <vt:lpstr>PESSOA JURÍDICA aspectos materiais e processuais</vt:lpstr>
      <vt:lpstr>Conceito</vt:lpstr>
      <vt:lpstr>Teorias</vt:lpstr>
      <vt:lpstr>Teorias realistas</vt:lpstr>
      <vt:lpstr>Teorias realistas</vt:lpstr>
      <vt:lpstr>Art. 45 CC</vt:lpstr>
      <vt:lpstr>Elementos</vt:lpstr>
      <vt:lpstr>Espécies</vt:lpstr>
      <vt:lpstr>Características</vt:lpstr>
      <vt:lpstr>Desconsideração da Personalidade Jurídica</vt:lpstr>
      <vt:lpstr>Desconsideração da Personalidade Jurídica</vt:lpstr>
      <vt:lpstr>Pressupostos para a desconsideração</vt:lpstr>
      <vt:lpstr>Aspectos processuais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329</cp:revision>
  <cp:lastPrinted>2018-06-28T15:36:05Z</cp:lastPrinted>
  <dcterms:created xsi:type="dcterms:W3CDTF">2007-03-23T14:32:10Z</dcterms:created>
  <dcterms:modified xsi:type="dcterms:W3CDTF">2018-08-09T13:54:50Z</dcterms:modified>
</cp:coreProperties>
</file>