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39" r:id="rId3"/>
    <p:sldId id="310" r:id="rId4"/>
    <p:sldId id="352" r:id="rId5"/>
    <p:sldId id="329" r:id="rId6"/>
    <p:sldId id="353" r:id="rId7"/>
    <p:sldId id="340" r:id="rId8"/>
    <p:sldId id="361" r:id="rId9"/>
    <p:sldId id="318" r:id="rId10"/>
    <p:sldId id="330" r:id="rId11"/>
    <p:sldId id="354" r:id="rId12"/>
    <p:sldId id="317" r:id="rId13"/>
    <p:sldId id="358" r:id="rId14"/>
    <p:sldId id="348" r:id="rId15"/>
    <p:sldId id="349" r:id="rId16"/>
    <p:sldId id="350" r:id="rId17"/>
  </p:sldIdLst>
  <p:sldSz cx="9144000" cy="6858000" type="screen4x3"/>
  <p:notesSz cx="6797675" cy="992822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977C"/>
    <a:srgbClr val="AC978A"/>
    <a:srgbClr val="C19015"/>
    <a:srgbClr val="996600"/>
    <a:srgbClr val="E9B637"/>
    <a:srgbClr val="9F7611"/>
    <a:srgbClr val="FE3000"/>
    <a:srgbClr val="3A2C00"/>
    <a:srgbClr val="D02800"/>
    <a:srgbClr val="463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76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r">
              <a:defRPr sz="1200"/>
            </a:lvl1pPr>
          </a:lstStyle>
          <a:p>
            <a:fld id="{1CA60BC7-EA36-49C2-99DA-91F6FCF67A06}" type="datetimeFigureOut">
              <a:rPr lang="pt-BR" smtClean="0"/>
              <a:t>09/08/2018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76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r">
              <a:defRPr sz="1200"/>
            </a:lvl1pPr>
          </a:lstStyle>
          <a:p>
            <a:fld id="{DB185F30-E168-4037-9A7D-F7DF881A026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2584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76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r">
              <a:defRPr sz="1200"/>
            </a:lvl1pPr>
          </a:lstStyle>
          <a:p>
            <a:fld id="{6711E88D-1E45-48B0-A29D-91C098405C87}" type="datetimeFigureOut">
              <a:rPr lang="pt-BR" smtClean="0"/>
              <a:t>09/08/2018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08" tIns="45304" rIns="90608" bIns="45304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4" y="4716695"/>
            <a:ext cx="5438768" cy="4467701"/>
          </a:xfrm>
          <a:prstGeom prst="rect">
            <a:avLst/>
          </a:prstGeom>
        </p:spPr>
        <p:txBody>
          <a:bodyPr vert="horz" lIns="90608" tIns="45304" rIns="90608" bIns="45304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76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r">
              <a:defRPr sz="1200"/>
            </a:lvl1pPr>
          </a:lstStyle>
          <a:p>
            <a:fld id="{14A8353C-1DA7-4723-ADE9-15749BF3BD0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37887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7562-9F8B-4E18-A59C-F4746134AF87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57658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8B294-D640-4161-9C15-6D613B158C9D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312178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F5303-A126-4ED9-A160-4761DDE3D856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122221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95A82-FD4A-4178-A50E-CDBBCB644ED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0398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BF62C-E0FF-4A7D-991B-FCBCB3B903C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34851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F93B4-086F-4533-914F-01956722E5F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05160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7BF7E-7321-484C-89B3-3E5E3EE414FA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12169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25D92-756F-4866-95E2-848CF862967F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507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E0F3-98E3-47E5-9545-44F90C2BBBC9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69856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714DC-82EA-4987-B374-54FDCB1B9DC2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7864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D5D5D-D045-4B32-A03E-A4BE2B0D774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86943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119B8AB-FD0F-4476-85B6-843375BF270E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29" y="1"/>
            <a:ext cx="9143999" cy="191683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PESSOA JURÍDICA</a:t>
            </a:r>
            <a:b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aspectos materiais e processuais</a:t>
            </a:r>
            <a:endParaRPr lang="pt-BR" sz="2800" b="1" dirty="0">
              <a:solidFill>
                <a:srgbClr val="C00000"/>
              </a:solidFill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683568" y="2046269"/>
            <a:ext cx="7560839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en-US" altLang="pt-BR" sz="2800" b="1" dirty="0">
              <a:solidFill>
                <a:srgbClr val="C00000"/>
              </a:solidFill>
            </a:endParaRPr>
          </a:p>
          <a:p>
            <a:pPr algn="ctr" eaLnBrk="1" hangingPunct="1"/>
            <a:r>
              <a:rPr lang="en-US" altLang="pt-BR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Faculdade de Direito de Sorocaba</a:t>
            </a:r>
            <a:endParaRPr lang="pt-BR" altLang="pt-BR" sz="3600" b="1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algn="ctr" eaLnBrk="1" hangingPunct="1"/>
            <a:endParaRPr lang="en-US" altLang="pt-BR" sz="2800" b="1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ctr" eaLnBrk="1" hangingPunct="1"/>
            <a:endParaRPr lang="pt-BR" altLang="pt-BR" sz="2800" b="1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pt-BR" altLang="pt-BR" sz="2800" b="1" dirty="0">
                <a:solidFill>
                  <a:srgbClr val="FF0000"/>
                </a:solidFill>
                <a:latin typeface="Calibri" panose="020F0502020204030204" pitchFamily="34" charset="0"/>
              </a:rPr>
              <a:t>Sorocaba, SP, 9 de agosto de 2018</a:t>
            </a:r>
          </a:p>
          <a:p>
            <a:pPr algn="ctr" eaLnBrk="1" hangingPunct="1"/>
            <a:endParaRPr lang="pt-BR" altLang="pt-BR" sz="3200" b="1" dirty="0">
              <a:latin typeface="Calibri" panose="020F0502020204030204" pitchFamily="34" charset="0"/>
            </a:endParaRPr>
          </a:p>
          <a:p>
            <a:pPr algn="ctr" eaLnBrk="1" hangingPunct="1"/>
            <a:r>
              <a:rPr lang="pt-BR" altLang="pt-BR" sz="3200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Cassio Scarpinella Bueno</a:t>
            </a:r>
          </a:p>
          <a:p>
            <a:pPr algn="ctr" eaLnBrk="1" hangingPunct="1"/>
            <a:r>
              <a:rPr lang="en-US" altLang="pt-BR"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www.scarpinellabueno.com</a:t>
            </a:r>
          </a:p>
          <a:p>
            <a:pPr algn="ctr" eaLnBrk="1" hangingPunct="1"/>
            <a:r>
              <a:rPr lang="en-US" altLang="pt-BR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www.facebook.com/cassioscarpinellabueno</a:t>
            </a:r>
            <a:endParaRPr lang="pt-BR" altLang="pt-BR" sz="2400" b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-743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Desconsideração da Personalidade Jurídica</a:t>
            </a: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323528" y="980728"/>
            <a:ext cx="8229600" cy="4525963"/>
          </a:xfrm>
        </p:spPr>
        <p:txBody>
          <a:bodyPr/>
          <a:lstStyle/>
          <a:p>
            <a:pPr algn="just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dirty="0">
                <a:latin typeface="Calibri" panose="020F0502020204030204" pitchFamily="34" charset="0"/>
              </a:rPr>
              <a:t> </a:t>
            </a:r>
            <a:r>
              <a:rPr lang="pt-BR" sz="2400" dirty="0">
                <a:latin typeface="Calibri" panose="020F0502020204030204" pitchFamily="34" charset="0"/>
              </a:rPr>
              <a:t>Art. 50 CC:</a:t>
            </a:r>
          </a:p>
          <a:p>
            <a:pPr marL="0" indent="0" algn="just">
              <a:buNone/>
            </a:pPr>
            <a:r>
              <a:rPr lang="pt-BR" sz="2400" i="1" dirty="0">
                <a:latin typeface="Calibri" panose="020F0502020204030204" pitchFamily="34" charset="0"/>
              </a:rPr>
              <a:t>“Em caso de abuso da personalidade jurídica, caracterizado pelo desvio de finalidade, ou pela confusão patrimonial, pode o juiz decidir, a requerimento da parte, ou do Ministério Público quando lhe couber intervir no processo, que os efeitos de certas e determinadas relações de obrigações sejam estendidos aos bens particulares dos administradores ou sócios da pessoa jurídica”</a:t>
            </a:r>
          </a:p>
        </p:txBody>
      </p:sp>
    </p:spTree>
    <p:extLst>
      <p:ext uri="{BB962C8B-B14F-4D97-AF65-F5344CB8AC3E}">
        <p14:creationId xmlns:p14="http://schemas.microsoft.com/office/powerpoint/2010/main" val="29724066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-743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Desconsideração da Personalidade Jurídica</a:t>
            </a: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CaixaDeTexto 1"/>
          <p:cNvSpPr txBox="1"/>
          <p:nvPr/>
        </p:nvSpPr>
        <p:spPr>
          <a:xfrm>
            <a:off x="179511" y="1116603"/>
            <a:ext cx="871296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dirty="0">
                <a:latin typeface="Calibri" panose="020F0502020204030204" pitchFamily="34" charset="0"/>
              </a:rPr>
              <a:t> </a:t>
            </a:r>
            <a:r>
              <a:rPr lang="pt-BR" sz="2400" b="1" i="1" dirty="0">
                <a:latin typeface="Calibri" panose="020F0502020204030204" pitchFamily="34" charset="0"/>
              </a:rPr>
              <a:t>Exceção</a:t>
            </a:r>
            <a:r>
              <a:rPr lang="pt-BR" sz="2400" dirty="0">
                <a:latin typeface="Calibri" panose="020F0502020204030204" pitchFamily="34" charset="0"/>
              </a:rPr>
              <a:t> à regra geral de separação entre pessoa jurídica e sócio</a:t>
            </a:r>
          </a:p>
          <a:p>
            <a:pPr algn="just"/>
            <a:endParaRPr lang="pt-BR" sz="2400" dirty="0">
              <a:latin typeface="Calibri" panose="020F0502020204030204" pitchFamily="34" charset="0"/>
            </a:endParaRPr>
          </a:p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dirty="0">
                <a:latin typeface="Calibri" panose="020F0502020204030204" pitchFamily="34" charset="0"/>
              </a:rPr>
              <a:t> Possibilidade de </a:t>
            </a:r>
            <a:r>
              <a:rPr lang="pt-BR" sz="2400" b="1" u="sng" dirty="0">
                <a:latin typeface="Calibri" panose="020F0502020204030204" pitchFamily="34" charset="0"/>
              </a:rPr>
              <a:t>desconsiderar</a:t>
            </a:r>
            <a:r>
              <a:rPr lang="pt-BR" sz="2400" dirty="0">
                <a:latin typeface="Calibri" panose="020F0502020204030204" pitchFamily="34" charset="0"/>
              </a:rPr>
              <a:t> a personalidade jurídica para o caso concreto (</a:t>
            </a:r>
            <a:r>
              <a:rPr lang="pt-BR" sz="2400" b="1" dirty="0">
                <a:latin typeface="Calibri" panose="020F0502020204030204" pitchFamily="34" charset="0"/>
              </a:rPr>
              <a:t>não</a:t>
            </a:r>
            <a:r>
              <a:rPr lang="pt-BR" sz="2400" dirty="0">
                <a:latin typeface="Calibri" panose="020F0502020204030204" pitchFamily="34" charset="0"/>
              </a:rPr>
              <a:t> há anulação da personalidade jurídica)</a:t>
            </a:r>
          </a:p>
          <a:p>
            <a:pPr marL="800100" lvl="1" indent="-342900" algn="just"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D</a:t>
            </a:r>
            <a:r>
              <a:rPr lang="pt-BR" sz="2400" dirty="0">
                <a:latin typeface="Calibri" panose="020F0502020204030204" pitchFamily="34" charset="0"/>
              </a:rPr>
              <a:t>esconsideração </a:t>
            </a:r>
            <a:r>
              <a:rPr lang="pt-BR" sz="2400" i="1" dirty="0">
                <a:latin typeface="Calibri" panose="020F0502020204030204" pitchFamily="34" charset="0"/>
              </a:rPr>
              <a:t>x</a:t>
            </a:r>
            <a:r>
              <a:rPr lang="pt-BR" sz="2400" dirty="0">
                <a:latin typeface="Calibri" panose="020F0502020204030204" pitchFamily="34" charset="0"/>
              </a:rPr>
              <a:t> despersonalização</a:t>
            </a:r>
          </a:p>
          <a:p>
            <a:pPr algn="just">
              <a:buClr>
                <a:srgbClr val="C00000"/>
              </a:buClr>
            </a:pPr>
            <a:endParaRPr lang="pt-BR" sz="2400" dirty="0">
              <a:latin typeface="Calibri" panose="020F0502020204030204" pitchFamily="34" charset="0"/>
            </a:endParaRPr>
          </a:p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dirty="0">
                <a:latin typeface="Calibri" panose="020F0502020204030204" pitchFamily="34" charset="0"/>
              </a:rPr>
              <a:t> Técnica excepcional de </a:t>
            </a:r>
            <a:r>
              <a:rPr lang="pt-BR" sz="2400" i="1" dirty="0">
                <a:latin typeface="Calibri" panose="020F0502020204030204" pitchFamily="34" charset="0"/>
              </a:rPr>
              <a:t>responsabilização </a:t>
            </a:r>
            <a:r>
              <a:rPr lang="pt-BR" sz="2400" dirty="0">
                <a:latin typeface="Calibri" panose="020F0502020204030204" pitchFamily="34" charset="0"/>
              </a:rPr>
              <a:t>(esporádica) de sócios e administradores</a:t>
            </a:r>
          </a:p>
          <a:p>
            <a:pPr algn="just">
              <a:buClr>
                <a:srgbClr val="C00000"/>
              </a:buClr>
            </a:pPr>
            <a:endParaRPr lang="pt-BR" sz="2400" dirty="0">
              <a:latin typeface="Calibri" panose="020F0502020204030204" pitchFamily="34" charset="0"/>
            </a:endParaRPr>
          </a:p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dirty="0">
                <a:latin typeface="Calibri" panose="020F0502020204030204" pitchFamily="34" charset="0"/>
              </a:rPr>
              <a:t> Permite que o credor satisfaça crédito oriundo de obrigação assumida pela pessoa jurídica</a:t>
            </a:r>
          </a:p>
          <a:p>
            <a:pPr algn="just"/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860060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Pressupostos para a desconsideração</a:t>
            </a:r>
            <a:endParaRPr lang="pt-BR" sz="36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12"/>
            <a:ext cx="9136571" cy="5488560"/>
          </a:xfrm>
        </p:spPr>
        <p:txBody>
          <a:bodyPr/>
          <a:lstStyle/>
          <a:p>
            <a:pPr marL="457200" lvl="1" indent="0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None/>
            </a:pPr>
            <a:endParaRPr lang="pt-BR" dirty="0">
              <a:latin typeface="Calibri" panose="020F0502020204030204" pitchFamily="34" charset="0"/>
            </a:endParaRPr>
          </a:p>
          <a:p>
            <a:pPr marL="0" indent="0">
              <a:spcBef>
                <a:spcPts val="500"/>
              </a:spcBef>
              <a:spcAft>
                <a:spcPts val="500"/>
              </a:spcAft>
              <a:buClr>
                <a:srgbClr val="BA977C"/>
              </a:buClr>
              <a:buNone/>
            </a:pPr>
            <a:endParaRPr lang="pt-BR" sz="2800" dirty="0">
              <a:latin typeface="Calibri" panose="020F0502020204030204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251520" y="980728"/>
            <a:ext cx="871296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u="sng" dirty="0">
                <a:latin typeface="Calibri" panose="020F0502020204030204" pitchFamily="34" charset="0"/>
              </a:rPr>
              <a:t>Uso </a:t>
            </a:r>
            <a:r>
              <a:rPr lang="pt-BR" sz="2400" i="1" u="sng" dirty="0">
                <a:latin typeface="Calibri" panose="020F0502020204030204" pitchFamily="34" charset="0"/>
              </a:rPr>
              <a:t>abusivo</a:t>
            </a:r>
            <a:r>
              <a:rPr lang="pt-BR" sz="2400" u="sng" dirty="0">
                <a:latin typeface="Calibri" panose="020F0502020204030204" pitchFamily="34" charset="0"/>
              </a:rPr>
              <a:t> da personalidade jurídica</a:t>
            </a:r>
            <a:endParaRPr lang="pt-BR" sz="2400" dirty="0">
              <a:latin typeface="Calibri" panose="020F050202020403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t-BR" sz="2400" dirty="0">
              <a:latin typeface="Calibri" panose="020F0502020204030204" pitchFamily="34" charset="0"/>
            </a:endParaRPr>
          </a:p>
          <a:p>
            <a:pPr marL="1257300" lvl="2" indent="-342900"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400" dirty="0">
                <a:latin typeface="Calibri" panose="020F0502020204030204" pitchFamily="34" charset="0"/>
              </a:rPr>
              <a:t>desvio de finalidade</a:t>
            </a:r>
          </a:p>
          <a:p>
            <a:pPr marL="1257300" lvl="2" indent="-342900"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400" dirty="0">
                <a:latin typeface="Calibri" panose="020F0502020204030204" pitchFamily="34" charset="0"/>
              </a:rPr>
              <a:t>confusão patrimonial</a:t>
            </a:r>
          </a:p>
          <a:p>
            <a:pPr marL="1257300" lvl="2" indent="-342900"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400" dirty="0">
                <a:latin typeface="Calibri" panose="020F0502020204030204" pitchFamily="34" charset="0"/>
              </a:rPr>
              <a:t>art. 187 CC</a:t>
            </a:r>
          </a:p>
          <a:p>
            <a:r>
              <a:rPr lang="pt-BR" sz="2400" dirty="0">
                <a:latin typeface="Calibri" panose="020F0502020204030204" pitchFamily="34" charset="0"/>
              </a:rPr>
              <a:t>	</a:t>
            </a:r>
          </a:p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u="sng" dirty="0">
                <a:latin typeface="Calibri" panose="020F0502020204030204" pitchFamily="34" charset="0"/>
              </a:rPr>
              <a:t>Surpresa do interessado</a:t>
            </a:r>
            <a:r>
              <a:rPr lang="pt-BR" sz="2400" dirty="0">
                <a:latin typeface="Calibri" panose="020F0502020204030204" pitchFamily="34" charset="0"/>
              </a:rPr>
              <a:t>: não pode haver assentimento do interessado na desconsideração em relação ao uso abusivo da personalidade jurídica</a:t>
            </a:r>
          </a:p>
          <a:p>
            <a:r>
              <a:rPr lang="pt-BR" sz="2400" dirty="0">
                <a:latin typeface="Calibri" panose="020F0502020204030204" pitchFamily="34" charset="0"/>
              </a:rPr>
              <a:t>	</a:t>
            </a:r>
          </a:p>
          <a:p>
            <a:pPr marL="1257300" lvl="2" indent="-342900" algn="just"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400" dirty="0">
                <a:latin typeface="Calibri" panose="020F0502020204030204" pitchFamily="34" charset="0"/>
              </a:rPr>
              <a:t>decorre do prejuízo</a:t>
            </a:r>
          </a:p>
          <a:p>
            <a:pPr marL="1257300" lvl="2" indent="-342900" algn="just"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400" dirty="0">
                <a:latin typeface="Calibri" panose="020F0502020204030204" pitchFamily="34" charset="0"/>
              </a:rPr>
              <a:t>estrutura patrimonial da pessoa jurídica insuficiente para responder pelos efeitos da relação jurídica</a:t>
            </a:r>
          </a:p>
        </p:txBody>
      </p:sp>
    </p:spTree>
    <p:extLst>
      <p:ext uri="{BB962C8B-B14F-4D97-AF65-F5344CB8AC3E}">
        <p14:creationId xmlns:p14="http://schemas.microsoft.com/office/powerpoint/2010/main" val="23553059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-238213"/>
            <a:ext cx="9144000" cy="949430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Aspectos processuais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12"/>
            <a:ext cx="9136571" cy="5488560"/>
          </a:xfrm>
        </p:spPr>
        <p:txBody>
          <a:bodyPr/>
          <a:lstStyle/>
          <a:p>
            <a:pPr marL="457200" lvl="1" indent="0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None/>
            </a:pPr>
            <a:endParaRPr lang="pt-BR" dirty="0">
              <a:latin typeface="Calibri" panose="020F0502020204030204" pitchFamily="34" charset="0"/>
            </a:endParaRPr>
          </a:p>
          <a:p>
            <a:pPr marL="0" indent="0">
              <a:spcBef>
                <a:spcPts val="500"/>
              </a:spcBef>
              <a:spcAft>
                <a:spcPts val="500"/>
              </a:spcAft>
              <a:buClr>
                <a:srgbClr val="BA977C"/>
              </a:buClr>
              <a:buNone/>
            </a:pPr>
            <a:endParaRPr lang="pt-BR" sz="2800" dirty="0">
              <a:latin typeface="Calibri" panose="020F0502020204030204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CaixaDeTexto 1"/>
          <p:cNvSpPr txBox="1"/>
          <p:nvPr/>
        </p:nvSpPr>
        <p:spPr>
          <a:xfrm>
            <a:off x="173920" y="764704"/>
            <a:ext cx="8784976" cy="6926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Clr>
                <a:srgbClr val="C00000"/>
              </a:buClr>
            </a:pPr>
            <a:endParaRPr lang="pt-BR" sz="2900" dirty="0">
              <a:latin typeface="Calibri" panose="020F0502020204030204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-41956" y="602167"/>
            <a:ext cx="9174563" cy="5795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100" dirty="0">
                <a:latin typeface="Calibri" panose="020F0502020204030204" pitchFamily="34" charset="0"/>
                <a:cs typeface="Calibri" panose="020F0502020204030204" pitchFamily="34" charset="0"/>
              </a:rPr>
              <a:t> Pedido pela parte ou MP (133 </a:t>
            </a:r>
            <a:r>
              <a:rPr lang="pt-BR" sz="2100" i="1" dirty="0">
                <a:latin typeface="Calibri" panose="020F0502020204030204" pitchFamily="34" charset="0"/>
                <a:cs typeface="Calibri" panose="020F0502020204030204" pitchFamily="34" charset="0"/>
              </a:rPr>
              <a:t>caput</a:t>
            </a:r>
            <a:r>
              <a:rPr lang="pt-BR" sz="21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800100" lvl="1" indent="-342900" algn="just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000" dirty="0">
                <a:latin typeface="Calibri" panose="020F0502020204030204" pitchFamily="34" charset="0"/>
                <a:cs typeface="Calibri" panose="020F0502020204030204" pitchFamily="34" charset="0"/>
              </a:rPr>
              <a:t> As hipóteses são as do direito material (133 § 1º)</a:t>
            </a:r>
          </a:p>
          <a:p>
            <a:pPr marL="800100" lvl="1" indent="-342900" algn="just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000" dirty="0">
                <a:latin typeface="Calibri" panose="020F0502020204030204" pitchFamily="34" charset="0"/>
                <a:cs typeface="Calibri" panose="020F0502020204030204" pitchFamily="34" charset="0"/>
              </a:rPr>
              <a:t> Desconsideração “inversa” (133 § 2º)</a:t>
            </a:r>
          </a:p>
          <a:p>
            <a:pPr marL="800100" lvl="1" indent="-342900" algn="just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E</a:t>
            </a:r>
            <a:r>
              <a:rPr lang="pt-BR" sz="2000" dirty="0">
                <a:latin typeface="Calibri" panose="020F0502020204030204" pitchFamily="34" charset="0"/>
                <a:cs typeface="Calibri" panose="020F0502020204030204" pitchFamily="34" charset="0"/>
              </a:rPr>
              <a:t>mbargos de terceiro (674 § 2º II)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100" dirty="0">
                <a:latin typeface="Calibri" panose="020F0502020204030204" pitchFamily="34" charset="0"/>
                <a:cs typeface="Calibri" panose="020F0502020204030204" pitchFamily="34" charset="0"/>
              </a:rPr>
              <a:t> Na fase de conhecimento, liquidação, cumprimento e execução (134 </a:t>
            </a:r>
            <a:r>
              <a:rPr lang="pt-BR" sz="2100" i="1" dirty="0">
                <a:latin typeface="Calibri" panose="020F0502020204030204" pitchFamily="34" charset="0"/>
                <a:cs typeface="Calibri" panose="020F0502020204030204" pitchFamily="34" charset="0"/>
              </a:rPr>
              <a:t>caput</a:t>
            </a:r>
            <a:r>
              <a:rPr lang="pt-BR" sz="21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100" i="1" dirty="0">
                <a:latin typeface="Calibri" panose="020F0502020204030204" pitchFamily="34" charset="0"/>
                <a:cs typeface="Calibri" panose="020F0502020204030204" pitchFamily="34" charset="0"/>
              </a:rPr>
              <a:t> Citação</a:t>
            </a:r>
            <a:r>
              <a:rPr lang="pt-BR" sz="2100" dirty="0">
                <a:latin typeface="Calibri" panose="020F0502020204030204" pitchFamily="34" charset="0"/>
                <a:cs typeface="Calibri" panose="020F0502020204030204" pitchFamily="34" charset="0"/>
              </a:rPr>
              <a:t> para manifestação em 15 dias (135)</a:t>
            </a:r>
          </a:p>
          <a:p>
            <a:pPr marL="800100" lvl="1" indent="-342900" algn="just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000" dirty="0">
                <a:latin typeface="Calibri" panose="020F0502020204030204" pitchFamily="34" charset="0"/>
                <a:cs typeface="Calibri" panose="020F0502020204030204" pitchFamily="34" charset="0"/>
              </a:rPr>
              <a:t> Tutela provisória de urgência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100" dirty="0">
                <a:latin typeface="Calibri" panose="020F0502020204030204" pitchFamily="34" charset="0"/>
                <a:cs typeface="Calibri" panose="020F0502020204030204" pitchFamily="34" charset="0"/>
              </a:rPr>
              <a:t> Julgamento por interlocutória (136)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2100" dirty="0">
                <a:latin typeface="Calibri" panose="020F0502020204030204" pitchFamily="34" charset="0"/>
                <a:cs typeface="Calibri" panose="020F0502020204030204" pitchFamily="34" charset="0"/>
              </a:rPr>
              <a:t> Coisa julgada: limites </a:t>
            </a:r>
            <a:r>
              <a:rPr lang="en-US" sz="2100" i="1" dirty="0">
                <a:latin typeface="Calibri" panose="020F0502020204030204" pitchFamily="34" charset="0"/>
                <a:cs typeface="Calibri" panose="020F0502020204030204" pitchFamily="34" charset="0"/>
              </a:rPr>
              <a:t>objetivos </a:t>
            </a:r>
            <a:r>
              <a:rPr lang="en-US" sz="2100" dirty="0">
                <a:latin typeface="Calibri" panose="020F0502020204030204" pitchFamily="34" charset="0"/>
                <a:cs typeface="Calibri" panose="020F0502020204030204" pitchFamily="34" charset="0"/>
              </a:rPr>
              <a:t>(137) e </a:t>
            </a:r>
            <a:r>
              <a:rPr lang="en-US" sz="2100" i="1" dirty="0">
                <a:latin typeface="Calibri" panose="020F0502020204030204" pitchFamily="34" charset="0"/>
                <a:cs typeface="Calibri" panose="020F0502020204030204" pitchFamily="34" charset="0"/>
              </a:rPr>
              <a:t>subjetivos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2100" dirty="0">
                <a:latin typeface="Calibri" panose="020F0502020204030204" pitchFamily="34" charset="0"/>
                <a:cs typeface="Calibri" panose="020F0502020204030204" pitchFamily="34" charset="0"/>
              </a:rPr>
              <a:t> Aplicação aos Juizados Especiais (art. 1062)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2100" dirty="0">
                <a:latin typeface="Calibri" panose="020F0502020204030204" pitchFamily="34" charset="0"/>
                <a:cs typeface="Calibri" panose="020F0502020204030204" pitchFamily="34" charset="0"/>
              </a:rPr>
              <a:t> Aplicação à Execução Fiscal </a:t>
            </a:r>
            <a:r>
              <a:rPr lang="en-US" sz="21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(?)</a:t>
            </a:r>
            <a:endParaRPr lang="pt-BR" sz="21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81302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6" name="Picture 2" descr="https://images.livrariasaraiva.com.br/imagemnet/imagem.aspx/?pro_id=9719716&amp;qld=90&amp;l=430&amp;a=-1">
            <a:extLst>
              <a:ext uri="{FF2B5EF4-FFF2-40B4-BE49-F238E27FC236}">
                <a16:creationId xmlns:a16="http://schemas.microsoft.com/office/drawing/2014/main" id="{351C34FB-7D43-48D8-BC62-197AAD091D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31" y="788632"/>
            <a:ext cx="2664296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images.livrariasaraiva.com.br/imagemnet/imagem.aspx/?pro_id=9719717&amp;qld=90&amp;l=430&amp;a=-1">
            <a:extLst>
              <a:ext uri="{FF2B5EF4-FFF2-40B4-BE49-F238E27FC236}">
                <a16:creationId xmlns:a16="http://schemas.microsoft.com/office/drawing/2014/main" id="{1E2F5881-50C0-4679-B0F6-B9D18795A2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8866" y="1477789"/>
            <a:ext cx="2671726" cy="3368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https://images.livrariasaraiva.com.br/imagemnet/imagem.aspx/?pro_id=9719718&amp;qld=90&amp;l=430&amp;a=-1">
            <a:extLst>
              <a:ext uri="{FF2B5EF4-FFF2-40B4-BE49-F238E27FC236}">
                <a16:creationId xmlns:a16="http://schemas.microsoft.com/office/drawing/2014/main" id="{F3EDB6B2-96B0-48DB-A5C9-82A1405AFF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180" y="2227995"/>
            <a:ext cx="2671726" cy="3347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s://images.livrariasaraiva.com.br/imagemnet/imagem.aspx/?pro_id=9719720&amp;qld=90&amp;l=430&amp;a=-1">
            <a:extLst>
              <a:ext uri="{FF2B5EF4-FFF2-40B4-BE49-F238E27FC236}">
                <a16:creationId xmlns:a16="http://schemas.microsoft.com/office/drawing/2014/main" id="{77B0ECB4-3EFF-46AF-8683-74F06DB20F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9977" y="2988976"/>
            <a:ext cx="2676593" cy="3408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tângulo 11">
            <a:extLst>
              <a:ext uri="{FF2B5EF4-FFF2-40B4-BE49-F238E27FC236}">
                <a16:creationId xmlns:a16="http://schemas.microsoft.com/office/drawing/2014/main" id="{4C5C8FC6-00F8-4C6E-8489-813A3502439B}"/>
              </a:ext>
            </a:extLst>
          </p:cNvPr>
          <p:cNvSpPr/>
          <p:nvPr/>
        </p:nvSpPr>
        <p:spPr>
          <a:xfrm>
            <a:off x="193964" y="4946073"/>
            <a:ext cx="6034220" cy="14512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21D0DCFE-5EB1-4883-8A9E-CB9940070D87}"/>
              </a:ext>
            </a:extLst>
          </p:cNvPr>
          <p:cNvSpPr/>
          <p:nvPr/>
        </p:nvSpPr>
        <p:spPr>
          <a:xfrm rot="10800000" flipV="1">
            <a:off x="14800" y="5573306"/>
            <a:ext cx="642500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584200" fontAlgn="auto" hangingPunct="0">
              <a:spcBef>
                <a:spcPts val="0"/>
              </a:spcBef>
              <a:spcAft>
                <a:spcPts val="0"/>
              </a:spcAft>
            </a:pPr>
            <a:r>
              <a:rPr lang="pt-BR" sz="2200" b="1" kern="0" dirty="0">
                <a:solidFill>
                  <a:srgbClr val="FF0000"/>
                </a:solidFill>
                <a:latin typeface="Helvetica Light"/>
                <a:sym typeface="Helvetica Light"/>
              </a:rPr>
              <a:t>www.scarpinellabueno.com</a:t>
            </a:r>
          </a:p>
          <a:p>
            <a:pPr lvl="0" algn="ctr" defTabSz="584200" fontAlgn="auto" hangingPunct="0">
              <a:spcBef>
                <a:spcPts val="0"/>
              </a:spcBef>
              <a:spcAft>
                <a:spcPts val="0"/>
              </a:spcAft>
            </a:pPr>
            <a:r>
              <a:rPr lang="en-US" altLang="pt-BR" sz="2200" b="1" kern="0" dirty="0">
                <a:solidFill>
                  <a:srgbClr val="C00000"/>
                </a:solidFill>
                <a:latin typeface="Helvetica Light"/>
                <a:sym typeface="Helvetica Light"/>
              </a:rPr>
              <a:t>www.facebook.com/cassioscarpinellabueno</a:t>
            </a:r>
            <a:endParaRPr lang="pt-BR" altLang="pt-BR" sz="2200" b="1" kern="0" dirty="0">
              <a:solidFill>
                <a:srgbClr val="C00000"/>
              </a:solidFill>
              <a:latin typeface="Helvetica Light"/>
              <a:sym typeface="Helvetica Light"/>
            </a:endParaRPr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ACD20301-D141-4B4A-AA01-5DB2087C570B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Muito obrigado !!!!</a:t>
            </a:r>
          </a:p>
        </p:txBody>
      </p:sp>
    </p:spTree>
    <p:extLst>
      <p:ext uri="{BB962C8B-B14F-4D97-AF65-F5344CB8AC3E}">
        <p14:creationId xmlns:p14="http://schemas.microsoft.com/office/powerpoint/2010/main" val="23920596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-7431" y="5629660"/>
            <a:ext cx="6091599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200" b="1" dirty="0">
                <a:solidFill>
                  <a:srgbClr val="FF0000"/>
                </a:solidFill>
                <a:latin typeface="Helvetica Light"/>
              </a:rPr>
              <a:t>www.scarpinellabueno.com</a:t>
            </a:r>
          </a:p>
          <a:p>
            <a:pPr algn="ctr"/>
            <a:r>
              <a:rPr lang="en-US" altLang="pt-BR" sz="2200" b="1" dirty="0">
                <a:solidFill>
                  <a:srgbClr val="C00000"/>
                </a:solidFill>
                <a:latin typeface="Helvetica Light"/>
              </a:rPr>
              <a:t>www.facebook.com/cassioscarpinellabueno</a:t>
            </a:r>
            <a:endParaRPr lang="pt-BR" altLang="pt-BR" sz="2200" b="1" dirty="0">
              <a:solidFill>
                <a:srgbClr val="C00000"/>
              </a:solidFill>
              <a:latin typeface="Helvetica Light"/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Muito obrigado !!!!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6" name="Picture 2" descr="https://images.livrariasaraiva.com.br/imagemnet/imagem.aspx/?pro_id=9416826&amp;qld=90&amp;l=430&amp;a=-1">
            <a:extLst>
              <a:ext uri="{FF2B5EF4-FFF2-40B4-BE49-F238E27FC236}">
                <a16:creationId xmlns:a16="http://schemas.microsoft.com/office/drawing/2014/main" id="{9FB73D60-32E7-431D-914D-93260DF5F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061147"/>
            <a:ext cx="3248243" cy="4272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agem 4" descr="https://images.livrariasaraiva.com.br/imagemnet/imagem.aspx/?pro_id=10133970&amp;qld=90&amp;l=430&amp;a=-1">
            <a:extLst>
              <a:ext uri="{FF2B5EF4-FFF2-40B4-BE49-F238E27FC236}">
                <a16:creationId xmlns:a16="http://schemas.microsoft.com/office/drawing/2014/main" id="{E5AA1A47-8843-4B45-9CE7-C9B1505A1F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9031" y="1700808"/>
            <a:ext cx="2812028" cy="4231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47541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5624907"/>
            <a:ext cx="6156176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200" b="1" dirty="0">
                <a:solidFill>
                  <a:srgbClr val="FF0000"/>
                </a:solidFill>
                <a:latin typeface="Helvetica Light"/>
              </a:rPr>
              <a:t>www.scarpinellabueno.com</a:t>
            </a:r>
          </a:p>
          <a:p>
            <a:pPr algn="ctr"/>
            <a:r>
              <a:rPr lang="en-US" altLang="pt-BR" sz="2200" b="1" dirty="0">
                <a:solidFill>
                  <a:srgbClr val="C00000"/>
                </a:solidFill>
                <a:latin typeface="Helvetica Light"/>
              </a:rPr>
              <a:t>www.facebook.com/cassioscarpinellabueno</a:t>
            </a:r>
            <a:endParaRPr lang="pt-BR" altLang="pt-BR" sz="2200" b="1" dirty="0">
              <a:solidFill>
                <a:srgbClr val="C00000"/>
              </a:solidFill>
              <a:latin typeface="Helvetica Light"/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Muito obrigado !!!!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2" name="Picture 2" descr="https://images.livrariasaraiva.com.br/imagemnet/imagem.aspx/?pro_id=10281852&amp;qld=90&amp;l=430&amp;a=-1">
            <a:extLst>
              <a:ext uri="{FF2B5EF4-FFF2-40B4-BE49-F238E27FC236}">
                <a16:creationId xmlns:a16="http://schemas.microsoft.com/office/drawing/2014/main" id="{7EE22507-D13D-445B-879D-26441C0C56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7192" y="1700808"/>
            <a:ext cx="3046682" cy="4244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8C942F0B-1FCE-4509-BFBB-898B3A86F0A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685" y="1072628"/>
            <a:ext cx="3169984" cy="4244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975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878" y="1"/>
            <a:ext cx="9135122" cy="119675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Conceito</a:t>
            </a:r>
            <a:endParaRPr lang="pt-BR" sz="36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CaixaDeTexto 1"/>
          <p:cNvSpPr txBox="1"/>
          <p:nvPr/>
        </p:nvSpPr>
        <p:spPr>
          <a:xfrm>
            <a:off x="19910" y="1240333"/>
            <a:ext cx="8944578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D02800"/>
              </a:buClr>
              <a:buFont typeface="Wingdings" panose="05000000000000000000" pitchFamily="2" charset="2"/>
              <a:buChar char="q"/>
            </a:pPr>
            <a:r>
              <a:rPr lang="pt-BR" sz="2400" dirty="0">
                <a:latin typeface="Calibri" panose="020F0502020204030204" pitchFamily="34" charset="0"/>
              </a:rPr>
              <a:t>“Pessoa jurídica é uma entidade própria e inconfundível com as pessoas naturais que a compõem; seu patrimônio, igualmente, é distinto e inconfundível” (Renan Lotufo)</a:t>
            </a:r>
          </a:p>
          <a:p>
            <a:pPr>
              <a:buClr>
                <a:srgbClr val="D02800"/>
              </a:buClr>
            </a:pPr>
            <a:endParaRPr lang="pt-BR" sz="2400" dirty="0">
              <a:latin typeface="Calibri" panose="020F0502020204030204" pitchFamily="34" charset="0"/>
            </a:endParaRPr>
          </a:p>
          <a:p>
            <a:pPr marL="457200" indent="-457200">
              <a:buClr>
                <a:srgbClr val="D02800"/>
              </a:buClr>
              <a:buFont typeface="Wingdings" panose="05000000000000000000" pitchFamily="2" charset="2"/>
              <a:buChar char="q"/>
            </a:pPr>
            <a:r>
              <a:rPr lang="pt-BR" sz="2400" dirty="0">
                <a:latin typeface="Calibri" panose="020F0502020204030204" pitchFamily="34" charset="0"/>
              </a:rPr>
              <a:t> “A pessoa jurídica é a unidade de pessoas naturais ou de patrimônios que visa à consecução de certos fins, reconhecida pela ordem jurídica como sujeito de direitos e obrigações” (Carlyle Popp)</a:t>
            </a:r>
          </a:p>
          <a:p>
            <a:pPr marL="457200" indent="-457200">
              <a:buClr>
                <a:srgbClr val="D02800"/>
              </a:buClr>
              <a:buFont typeface="Wingdings" panose="05000000000000000000" pitchFamily="2" charset="2"/>
              <a:buChar char="q"/>
            </a:pPr>
            <a:endParaRPr lang="en-US" sz="2400" dirty="0">
              <a:latin typeface="Calibri" panose="020F0502020204030204" pitchFamily="34" charset="0"/>
            </a:endParaRPr>
          </a:p>
          <a:p>
            <a:pPr marL="457200" indent="-457200">
              <a:buClr>
                <a:srgbClr val="D02800"/>
              </a:buClr>
              <a:buFont typeface="Wingdings" panose="05000000000000000000" pitchFamily="2" charset="2"/>
              <a:buChar char="q"/>
            </a:pPr>
            <a:r>
              <a:rPr lang="en-US" sz="2400" dirty="0">
                <a:latin typeface="Calibri" panose="020F0502020204030204" pitchFamily="34" charset="0"/>
              </a:rPr>
              <a:t>F</a:t>
            </a:r>
            <a:r>
              <a:rPr lang="pt-BR" sz="2400" dirty="0">
                <a:latin typeface="Calibri" panose="020F0502020204030204" pitchFamily="34" charset="0"/>
              </a:rPr>
              <a:t>undamentação constitucional: arts. 1º IV, 3º I, 5º XXI, e 170 CF</a:t>
            </a:r>
          </a:p>
          <a:p>
            <a:pPr marL="914400" lvl="1" indent="-457200"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O</a:t>
            </a:r>
            <a:r>
              <a:rPr lang="pt-BR" sz="2400" dirty="0">
                <a:latin typeface="Calibri" panose="020F0502020204030204" pitchFamily="34" charset="0"/>
              </a:rPr>
              <a:t> “direito </a:t>
            </a:r>
            <a:r>
              <a:rPr lang="pt-BR" sz="2400" i="1" dirty="0">
                <a:latin typeface="Calibri" panose="020F0502020204030204" pitchFamily="34" charset="0"/>
              </a:rPr>
              <a:t>civil</a:t>
            </a:r>
            <a:r>
              <a:rPr lang="pt-BR" sz="2400" dirty="0">
                <a:latin typeface="Calibri" panose="020F0502020204030204" pitchFamily="34" charset="0"/>
              </a:rPr>
              <a:t> constitucional”</a:t>
            </a:r>
          </a:p>
          <a:p>
            <a:pPr algn="just">
              <a:buClr>
                <a:srgbClr val="D02800"/>
              </a:buClr>
            </a:pPr>
            <a:endParaRPr lang="pt-BR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76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7430" y="620688"/>
            <a:ext cx="9136571" cy="5776592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Clr>
                <a:srgbClr val="D02800"/>
              </a:buClr>
              <a:buFont typeface="Wingdings" panose="05000000000000000000" pitchFamily="2" charset="2"/>
              <a:buChar char="q"/>
            </a:pPr>
            <a:r>
              <a:rPr lang="pt-BR" sz="2400" u="sng" dirty="0">
                <a:latin typeface="Calibri" panose="020F0502020204030204" pitchFamily="34" charset="0"/>
              </a:rPr>
              <a:t>Teorias da ficção</a:t>
            </a:r>
          </a:p>
          <a:p>
            <a:pPr lvl="1" algn="just">
              <a:spcBef>
                <a:spcPts val="1000"/>
              </a:spcBef>
              <a:spcAft>
                <a:spcPts val="1000"/>
              </a:spcAft>
              <a:buClr>
                <a:srgbClr val="D02800"/>
              </a:buClr>
              <a:buFont typeface="Arial" panose="020B0604020202020204" pitchFamily="34" charset="0"/>
              <a:buChar char="•"/>
            </a:pPr>
            <a:r>
              <a:rPr lang="pt-BR" sz="2200" dirty="0">
                <a:latin typeface="Calibri" panose="020F0502020204030204" pitchFamily="34" charset="0"/>
              </a:rPr>
              <a:t>Negam personalidade jurídica ao conjunto de pessoas</a:t>
            </a:r>
          </a:p>
          <a:p>
            <a:pPr lvl="1" algn="just">
              <a:spcBef>
                <a:spcPts val="1000"/>
              </a:spcBef>
              <a:spcAft>
                <a:spcPts val="1000"/>
              </a:spcAft>
              <a:buClr>
                <a:srgbClr val="D02800"/>
              </a:buClr>
              <a:buFont typeface="Arial" panose="020B0604020202020204" pitchFamily="34" charset="0"/>
              <a:buChar char="•"/>
            </a:pPr>
            <a:r>
              <a:rPr lang="pt-BR" sz="2200" dirty="0">
                <a:latin typeface="Calibri" panose="020F0502020204030204" pitchFamily="34" charset="0"/>
              </a:rPr>
              <a:t>Mera criação do Estado</a:t>
            </a:r>
          </a:p>
          <a:p>
            <a:pPr lvl="1" algn="just">
              <a:spcBef>
                <a:spcPts val="1000"/>
              </a:spcBef>
              <a:spcAft>
                <a:spcPts val="1000"/>
              </a:spcAft>
              <a:buClr>
                <a:srgbClr val="D02800"/>
              </a:buClr>
              <a:buFont typeface="Arial" panose="020B0604020202020204" pitchFamily="34" charset="0"/>
              <a:buChar char="•"/>
            </a:pPr>
            <a:r>
              <a:rPr lang="pt-BR" sz="2200" dirty="0">
                <a:latin typeface="Calibri" panose="020F0502020204030204" pitchFamily="34" charset="0"/>
              </a:rPr>
              <a:t>Não repercutiram no Direito contemporâneo</a:t>
            </a:r>
          </a:p>
          <a:p>
            <a:pPr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u="sng" dirty="0">
                <a:latin typeface="Calibri" panose="020F0502020204030204" pitchFamily="34" charset="0"/>
              </a:rPr>
              <a:t>Teorias realistas</a:t>
            </a:r>
          </a:p>
          <a:p>
            <a:pPr lvl="1" algn="just">
              <a:spcBef>
                <a:spcPts val="1000"/>
              </a:spcBef>
              <a:spcAft>
                <a:spcPts val="10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200" dirty="0">
                <a:latin typeface="Calibri" panose="020F0502020204030204" pitchFamily="34" charset="0"/>
              </a:rPr>
              <a:t>Reconhecem personalidade ao conjunto de pessoas</a:t>
            </a:r>
          </a:p>
          <a:p>
            <a:pPr lvl="1" algn="just">
              <a:spcBef>
                <a:spcPts val="1000"/>
              </a:spcBef>
              <a:spcAft>
                <a:spcPts val="10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200" dirty="0">
                <a:latin typeface="Calibri" panose="020F0502020204030204" pitchFamily="34" charset="0"/>
              </a:rPr>
              <a:t>Fenômeno espontâneo</a:t>
            </a:r>
          </a:p>
          <a:p>
            <a:pPr lvl="1" algn="just">
              <a:spcBef>
                <a:spcPts val="1000"/>
              </a:spcBef>
              <a:spcAft>
                <a:spcPts val="10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200" dirty="0">
                <a:latin typeface="Calibri" panose="020F0502020204030204" pitchFamily="34" charset="0"/>
              </a:rPr>
              <a:t>Aceitas no Direito contemporâneo</a:t>
            </a:r>
          </a:p>
          <a:p>
            <a:pPr marL="457200" lvl="1" indent="0" algn="just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Clr>
                <a:srgbClr val="C00000"/>
              </a:buClr>
              <a:buNone/>
            </a:pPr>
            <a:endParaRPr lang="pt-BR" sz="2400" dirty="0">
              <a:latin typeface="Calibri" panose="020F0502020204030204" pitchFamily="34" charset="0"/>
            </a:endParaRPr>
          </a:p>
          <a:p>
            <a:pPr lvl="1" algn="just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pt-BR" sz="2400" dirty="0">
              <a:latin typeface="Calibri" panose="020F0502020204030204" pitchFamily="34" charset="0"/>
            </a:endParaRPr>
          </a:p>
          <a:p>
            <a:pPr lvl="1" algn="just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pt-BR" sz="2400" dirty="0">
              <a:latin typeface="Calibri" panose="020F0502020204030204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69774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Teorias realistas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429" y="1052736"/>
            <a:ext cx="9136571" cy="512852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Clr>
                <a:srgbClr val="BA977C"/>
              </a:buClr>
              <a:buFont typeface="Wingdings" panose="05000000000000000000" pitchFamily="2" charset="2"/>
              <a:buChar char="ü"/>
            </a:pPr>
            <a:r>
              <a:rPr lang="pt-BR" sz="1800" dirty="0">
                <a:latin typeface="Calibri" panose="020F0502020204030204" pitchFamily="34" charset="0"/>
              </a:rPr>
              <a:t> Endemann (Alemanha)</a:t>
            </a:r>
          </a:p>
          <a:p>
            <a:pPr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Clr>
                <a:srgbClr val="BA977C"/>
              </a:buClr>
              <a:buFont typeface="Wingdings" panose="05000000000000000000" pitchFamily="2" charset="2"/>
              <a:buChar char="ü"/>
            </a:pPr>
            <a:r>
              <a:rPr lang="pt-BR" sz="1800" dirty="0">
                <a:latin typeface="Calibri" panose="020F0502020204030204" pitchFamily="34" charset="0"/>
              </a:rPr>
              <a:t> Saleilles (França)</a:t>
            </a:r>
          </a:p>
          <a:p>
            <a:pPr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Clr>
                <a:srgbClr val="BA977C"/>
              </a:buClr>
              <a:buFont typeface="Wingdings" panose="05000000000000000000" pitchFamily="2" charset="2"/>
              <a:buChar char="ü"/>
            </a:pPr>
            <a:r>
              <a:rPr lang="pt-BR" sz="1800" dirty="0">
                <a:latin typeface="Calibri" panose="020F0502020204030204" pitchFamily="34" charset="0"/>
              </a:rPr>
              <a:t> Gény (França)</a:t>
            </a:r>
          </a:p>
          <a:p>
            <a:pPr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Clr>
                <a:srgbClr val="BA977C"/>
              </a:buClr>
              <a:buFont typeface="Wingdings" panose="05000000000000000000" pitchFamily="2" charset="2"/>
              <a:buChar char="ü"/>
            </a:pPr>
            <a:r>
              <a:rPr lang="pt-BR" sz="1800" dirty="0">
                <a:latin typeface="Calibri" panose="020F0502020204030204" pitchFamily="34" charset="0"/>
              </a:rPr>
              <a:t> Capitant (França)</a:t>
            </a:r>
          </a:p>
          <a:p>
            <a:pPr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Clr>
                <a:srgbClr val="BA977C"/>
              </a:buClr>
              <a:buFont typeface="Wingdings" panose="05000000000000000000" pitchFamily="2" charset="2"/>
              <a:buChar char="ü"/>
            </a:pPr>
            <a:r>
              <a:rPr lang="pt-BR" sz="1800" dirty="0">
                <a:latin typeface="Calibri" panose="020F0502020204030204" pitchFamily="34" charset="0"/>
              </a:rPr>
              <a:t> De Page (Bélgica)</a:t>
            </a:r>
          </a:p>
          <a:p>
            <a:pPr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Clr>
                <a:srgbClr val="BA977C"/>
              </a:buClr>
              <a:buFont typeface="Wingdings" panose="05000000000000000000" pitchFamily="2" charset="2"/>
              <a:buChar char="ü"/>
            </a:pPr>
            <a:r>
              <a:rPr lang="pt-BR" sz="1800" dirty="0">
                <a:latin typeface="Calibri" panose="020F0502020204030204" pitchFamily="34" charset="0"/>
              </a:rPr>
              <a:t> Ferrara (Itália)</a:t>
            </a:r>
          </a:p>
          <a:p>
            <a:pPr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Clr>
                <a:srgbClr val="BA977C"/>
              </a:buClr>
              <a:buFont typeface="Wingdings" panose="05000000000000000000" pitchFamily="2" charset="2"/>
              <a:buChar char="ü"/>
            </a:pPr>
            <a:r>
              <a:rPr lang="pt-BR" sz="1800" dirty="0">
                <a:latin typeface="Calibri" panose="020F0502020204030204" pitchFamily="34" charset="0"/>
              </a:rPr>
              <a:t> Cunha Gonçalves (Portugal)</a:t>
            </a:r>
          </a:p>
          <a:p>
            <a:pPr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Clr>
                <a:srgbClr val="BA977C"/>
              </a:buClr>
              <a:buFont typeface="Wingdings" panose="05000000000000000000" pitchFamily="2" charset="2"/>
              <a:buChar char="ü"/>
            </a:pPr>
            <a:r>
              <a:rPr lang="pt-BR" sz="1800" dirty="0">
                <a:latin typeface="Calibri" panose="020F0502020204030204" pitchFamily="34" charset="0"/>
              </a:rPr>
              <a:t> Clóvis Beviláqua (Brasil)</a:t>
            </a:r>
          </a:p>
          <a:p>
            <a:pPr marL="0" indent="0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Clr>
                <a:srgbClr val="BA977C"/>
              </a:buClr>
              <a:buNone/>
            </a:pPr>
            <a:endParaRPr lang="pt-BR" sz="2800" dirty="0">
              <a:latin typeface="Calibri" panose="020F0502020204030204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Chave direita 1"/>
          <p:cNvSpPr/>
          <p:nvPr/>
        </p:nvSpPr>
        <p:spPr>
          <a:xfrm>
            <a:off x="2843808" y="1329556"/>
            <a:ext cx="720080" cy="4839517"/>
          </a:xfrm>
          <a:prstGeom prst="rightBrace">
            <a:avLst/>
          </a:prstGeom>
          <a:noFill/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00B05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3563888" y="3497820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Essência comum</a:t>
            </a:r>
          </a:p>
        </p:txBody>
      </p:sp>
      <p:sp>
        <p:nvSpPr>
          <p:cNvPr id="8" name="Seta para a direita 7"/>
          <p:cNvSpPr/>
          <p:nvPr/>
        </p:nvSpPr>
        <p:spPr>
          <a:xfrm>
            <a:off x="5473052" y="3539892"/>
            <a:ext cx="504056" cy="285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5989413" y="3507668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Duas grandes formulações</a:t>
            </a:r>
          </a:p>
        </p:txBody>
      </p:sp>
      <p:cxnSp>
        <p:nvCxnSpPr>
          <p:cNvPr id="13" name="Conector de seta reta 12"/>
          <p:cNvCxnSpPr/>
          <p:nvPr/>
        </p:nvCxnSpPr>
        <p:spPr>
          <a:xfrm flipH="1">
            <a:off x="5884216" y="3903064"/>
            <a:ext cx="576064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ixaDeTexto 13"/>
          <p:cNvSpPr txBox="1"/>
          <p:nvPr/>
        </p:nvSpPr>
        <p:spPr>
          <a:xfrm>
            <a:off x="4355976" y="4656652"/>
            <a:ext cx="2370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Teoria da realidade objetiva</a:t>
            </a:r>
          </a:p>
        </p:txBody>
      </p:sp>
      <p:cxnSp>
        <p:nvCxnSpPr>
          <p:cNvPr id="15" name="Conector de seta reta 14"/>
          <p:cNvCxnSpPr/>
          <p:nvPr/>
        </p:nvCxnSpPr>
        <p:spPr>
          <a:xfrm>
            <a:off x="7469123" y="3877000"/>
            <a:ext cx="567707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ixaDeTexto 17"/>
          <p:cNvSpPr txBox="1"/>
          <p:nvPr/>
        </p:nvSpPr>
        <p:spPr>
          <a:xfrm>
            <a:off x="7020272" y="4651152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Teoria da realidade técnica ou jurídica</a:t>
            </a:r>
          </a:p>
        </p:txBody>
      </p:sp>
    </p:spTree>
    <p:extLst>
      <p:ext uri="{BB962C8B-B14F-4D97-AF65-F5344CB8AC3E}">
        <p14:creationId xmlns:p14="http://schemas.microsoft.com/office/powerpoint/2010/main" val="2316303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Teorias realistas</a:t>
            </a: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294551" y="1052736"/>
            <a:ext cx="4104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u="sng" dirty="0">
                <a:latin typeface="Calibri" panose="020F0502020204030204" pitchFamily="34" charset="0"/>
              </a:rPr>
              <a:t>Teoria da realidade objetiva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4283968" y="949572"/>
            <a:ext cx="4752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u="sng" dirty="0">
                <a:latin typeface="Calibri" panose="020F0502020204030204" pitchFamily="34" charset="0"/>
              </a:rPr>
              <a:t>Teoria da realidade técnica ou jurídica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402766" y="1916832"/>
            <a:ext cx="358634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pt-BR" sz="2400" dirty="0">
                <a:latin typeface="Calibri" panose="020F0502020204030204" pitchFamily="34" charset="0"/>
              </a:rPr>
              <a:t>A pessoa jurídica consiste em um organismo atuante na sociedade</a:t>
            </a:r>
          </a:p>
          <a:p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409592" y="3861048"/>
            <a:ext cx="387437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pt-BR" sz="2400" dirty="0">
                <a:latin typeface="Calibri" panose="020F0502020204030204" pitchFamily="34" charset="0"/>
              </a:rPr>
              <a:t>Nega a personalidade técnica</a:t>
            </a:r>
            <a:endParaRPr lang="pt-BR" sz="2400" dirty="0"/>
          </a:p>
          <a:p>
            <a:endParaRPr lang="pt-BR" dirty="0"/>
          </a:p>
        </p:txBody>
      </p:sp>
      <p:cxnSp>
        <p:nvCxnSpPr>
          <p:cNvPr id="12" name="Conector reto 11"/>
          <p:cNvCxnSpPr/>
          <p:nvPr/>
        </p:nvCxnSpPr>
        <p:spPr>
          <a:xfrm>
            <a:off x="4283968" y="1052736"/>
            <a:ext cx="0" cy="4608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ixaDeTexto 12"/>
          <p:cNvSpPr txBox="1"/>
          <p:nvPr/>
        </p:nvSpPr>
        <p:spPr>
          <a:xfrm>
            <a:off x="4716016" y="1988840"/>
            <a:ext cx="40324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pt-BR" sz="2400" dirty="0">
                <a:latin typeface="Calibri" panose="020F0502020204030204" pitchFamily="34" charset="0"/>
              </a:rPr>
              <a:t>Reconhece, também, a atuação social da pessoa jurídica</a:t>
            </a:r>
            <a:endParaRPr lang="pt-BR" sz="2400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4670403" y="3372650"/>
            <a:ext cx="40132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pt-BR" sz="2400" dirty="0">
                <a:latin typeface="Calibri" panose="020F0502020204030204" pitchFamily="34" charset="0"/>
              </a:rPr>
              <a:t>Personalidade da pessoa jurídica é fruto da técnica jurídica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4670403" y="4678582"/>
            <a:ext cx="40132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pt-BR" sz="2400" dirty="0">
                <a:latin typeface="Calibri" panose="020F0502020204030204" pitchFamily="34" charset="0"/>
              </a:rPr>
              <a:t>Adotada pelo ordenamento brasileiro (art. 45 CC)</a:t>
            </a:r>
            <a:r>
              <a:rPr lang="pt-BR" sz="2400" i="1" dirty="0"/>
              <a:t> 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740978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-23016" y="8154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 45 CC</a:t>
            </a: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CaixaDeTexto 1"/>
          <p:cNvSpPr txBox="1"/>
          <p:nvPr/>
        </p:nvSpPr>
        <p:spPr>
          <a:xfrm>
            <a:off x="467545" y="1052736"/>
            <a:ext cx="81369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dirty="0">
                <a:latin typeface="Calibri" panose="020F0502020204030204" pitchFamily="34" charset="0"/>
              </a:rPr>
              <a:t> Art. 45 CC:</a:t>
            </a:r>
          </a:p>
          <a:p>
            <a:pPr algn="just"/>
            <a:r>
              <a:rPr lang="pt-BR" sz="2400" i="1" dirty="0">
                <a:latin typeface="Calibri" panose="020F0502020204030204" pitchFamily="34" charset="0"/>
              </a:rPr>
              <a:t>“Começa a existência legal das pessoas jurídicas de direito privado com a inscrição do ato constitutivo no respectivo registro, precedida, quando necessário, de autorização ou aprovação do Poder Executivo, averbando-se no registro todas as alterações por que passar o ato constitutivo” </a:t>
            </a:r>
            <a:endParaRPr lang="pt-BR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5457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"/>
            <a:ext cx="9144000" cy="98072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Elementos</a:t>
            </a: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283808" y="1134301"/>
            <a:ext cx="8568952" cy="2220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Vontade humana</a:t>
            </a:r>
          </a:p>
          <a:p>
            <a:pPr marL="285750" indent="-285750"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Observância das condições legais</a:t>
            </a:r>
          </a:p>
          <a:p>
            <a:pPr marL="285750" indent="-285750"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Licitude de objeto </a:t>
            </a:r>
          </a:p>
        </p:txBody>
      </p:sp>
    </p:spTree>
    <p:extLst>
      <p:ext uri="{BB962C8B-B14F-4D97-AF65-F5344CB8AC3E}">
        <p14:creationId xmlns:p14="http://schemas.microsoft.com/office/powerpoint/2010/main" val="1605627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"/>
            <a:ext cx="9144000" cy="98072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Espécies</a:t>
            </a: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283808" y="1134301"/>
            <a:ext cx="856895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Direito público </a:t>
            </a:r>
            <a:r>
              <a:rPr lang="pt-BR" sz="2400" i="1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 direito privado (art. 40)</a:t>
            </a:r>
          </a:p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ireito público interno (arts. 41 e 43)</a:t>
            </a:r>
          </a:p>
          <a:p>
            <a:pPr marL="800100" lvl="1" indent="-342900" algn="just"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União</a:t>
            </a:r>
          </a:p>
          <a:p>
            <a:pPr marL="800100" lvl="1" indent="-342900" algn="just"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Estados e Distrito Federal</a:t>
            </a:r>
          </a:p>
          <a:p>
            <a:pPr marL="800100" lvl="1" indent="-342900" algn="just"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Municípios</a:t>
            </a:r>
          </a:p>
          <a:p>
            <a:pPr marL="800100" lvl="1" indent="-342900" algn="just"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Autarquias</a:t>
            </a:r>
          </a:p>
          <a:p>
            <a:pPr marL="800100" lvl="1" indent="-342900" algn="just"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Demais entidades públicas criadas por lei</a:t>
            </a:r>
          </a:p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Direito público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 externo (art. 42)</a:t>
            </a:r>
          </a:p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ireito privado (art. 44)</a:t>
            </a:r>
          </a:p>
          <a:p>
            <a:pPr marL="800100" lvl="1" indent="-342900" algn="just"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ssociações</a:t>
            </a:r>
          </a:p>
          <a:p>
            <a:pPr marL="800100" lvl="1" indent="-342900" algn="just"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ociedades</a:t>
            </a:r>
          </a:p>
          <a:p>
            <a:pPr marL="800100" lvl="1" indent="-342900" algn="just"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undações</a:t>
            </a:r>
          </a:p>
          <a:p>
            <a:pPr marL="800100" lvl="1" indent="-342900" algn="just"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rganizações religiosas</a:t>
            </a:r>
          </a:p>
          <a:p>
            <a:pPr marL="800100" lvl="1" indent="-342900" algn="just"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artidos políticos</a:t>
            </a:r>
          </a:p>
        </p:txBody>
      </p:sp>
    </p:spTree>
    <p:extLst>
      <p:ext uri="{BB962C8B-B14F-4D97-AF65-F5344CB8AC3E}">
        <p14:creationId xmlns:p14="http://schemas.microsoft.com/office/powerpoint/2010/main" val="1711565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Características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836712"/>
            <a:ext cx="9136571" cy="5184576"/>
          </a:xfrm>
        </p:spPr>
        <p:txBody>
          <a:bodyPr/>
          <a:lstStyle/>
          <a:p>
            <a:pPr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</a:rPr>
              <a:t> Capacidade de direito e de fato próprias</a:t>
            </a:r>
          </a:p>
          <a:p>
            <a:pPr lvl="1"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A</a:t>
            </a:r>
            <a:r>
              <a:rPr lang="pt-BR" sz="2400" dirty="0">
                <a:latin typeface="Calibri" panose="020F0502020204030204" pitchFamily="34" charset="0"/>
              </a:rPr>
              <a:t>rt. 52: direitos da personalidade (nome, imagem, vida privada e honra)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</a:rPr>
              <a:t> Estrutura organizativa artificial  </a:t>
            </a:r>
          </a:p>
          <a:p>
            <a:pPr lvl="1"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A</a:t>
            </a:r>
            <a:r>
              <a:rPr lang="pt-BR" sz="2400" dirty="0">
                <a:latin typeface="Calibri" panose="020F0502020204030204" pitchFamily="34" charset="0"/>
              </a:rPr>
              <a:t> </a:t>
            </a:r>
            <a:r>
              <a:rPr lang="pt-BR" sz="2400" i="1" dirty="0">
                <a:solidFill>
                  <a:srgbClr val="C00000"/>
                </a:solidFill>
                <a:latin typeface="Calibri" panose="020F0502020204030204" pitchFamily="34" charset="0"/>
              </a:rPr>
              <a:t>re</a:t>
            </a:r>
            <a:r>
              <a:rPr lang="pt-BR" sz="2400" dirty="0">
                <a:latin typeface="Calibri" panose="020F0502020204030204" pitchFamily="34" charset="0"/>
              </a:rPr>
              <a:t>presentação (art. 46 III)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</a:rPr>
              <a:t> Objetivos comuns de seus membros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</a:rPr>
              <a:t> Patrimônio próprio independente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2800" dirty="0">
                <a:latin typeface="Calibri" panose="020F0502020204030204" pitchFamily="34" charset="0"/>
              </a:rPr>
              <a:t>Independência da responsabilidade civil</a:t>
            </a:r>
            <a:endParaRPr lang="pt-BR" sz="2800" dirty="0">
              <a:latin typeface="Calibri" panose="020F0502020204030204" pitchFamily="34" charset="0"/>
            </a:endParaRP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</a:rPr>
              <a:t> Publicidade</a:t>
            </a: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5968750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1305</TotalTime>
  <Words>770</Words>
  <Application>Microsoft Office PowerPoint</Application>
  <PresentationFormat>Apresentação na tela (4:3)</PresentationFormat>
  <Paragraphs>125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1" baseType="lpstr">
      <vt:lpstr>Arial</vt:lpstr>
      <vt:lpstr>Calibri</vt:lpstr>
      <vt:lpstr>Helvetica Light</vt:lpstr>
      <vt:lpstr>Wingdings</vt:lpstr>
      <vt:lpstr>Design padrão</vt:lpstr>
      <vt:lpstr>PESSOA JURÍDICA aspectos materiais e processuais</vt:lpstr>
      <vt:lpstr>Conceito</vt:lpstr>
      <vt:lpstr>Teorias</vt:lpstr>
      <vt:lpstr>Teorias realistas</vt:lpstr>
      <vt:lpstr>Teorias realistas</vt:lpstr>
      <vt:lpstr>Art. 45 CC</vt:lpstr>
      <vt:lpstr>Elementos</vt:lpstr>
      <vt:lpstr>Espécies</vt:lpstr>
      <vt:lpstr>Características</vt:lpstr>
      <vt:lpstr>Desconsideração da Personalidade Jurídica</vt:lpstr>
      <vt:lpstr>Desconsideração da Personalidade Jurídica</vt:lpstr>
      <vt:lpstr>Pressupostos para a desconsideração</vt:lpstr>
      <vt:lpstr>Aspectos processuais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Cassio</cp:lastModifiedBy>
  <cp:revision>329</cp:revision>
  <cp:lastPrinted>2018-06-28T15:36:05Z</cp:lastPrinted>
  <dcterms:created xsi:type="dcterms:W3CDTF">2007-03-23T14:32:10Z</dcterms:created>
  <dcterms:modified xsi:type="dcterms:W3CDTF">2018-08-09T13:54:50Z</dcterms:modified>
</cp:coreProperties>
</file>