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81" r:id="rId2"/>
    <p:sldId id="351" r:id="rId3"/>
    <p:sldId id="339" r:id="rId4"/>
    <p:sldId id="377" r:id="rId5"/>
    <p:sldId id="382" r:id="rId6"/>
    <p:sldId id="365" r:id="rId7"/>
    <p:sldId id="375" r:id="rId8"/>
    <p:sldId id="383" r:id="rId9"/>
    <p:sldId id="294" r:id="rId10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7611"/>
    <a:srgbClr val="BA977C"/>
    <a:srgbClr val="AC978A"/>
    <a:srgbClr val="C19015"/>
    <a:srgbClr val="996600"/>
    <a:srgbClr val="E9B637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30/09/2019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30/09/2019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A8353C-1DA7-4723-ADE9-15749BF3BD02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136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A8353C-1DA7-4723-ADE9-15749BF3BD02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862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A8353C-1DA7-4723-ADE9-15749BF3BD02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3714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Processos nos Tribunais: disposições gerais e ordem dos processos no Tribunal</a:t>
            </a:r>
            <a:endParaRPr lang="pt-B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4860" y="1844824"/>
            <a:ext cx="912914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pt-BR" sz="3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r>
              <a:rPr lang="pt-BR" sz="2600" b="1" dirty="0">
                <a:solidFill>
                  <a:srgbClr val="0070C0"/>
                </a:solidFill>
              </a:rPr>
              <a:t>Curso de Especialização em Direito Processual Civil da </a:t>
            </a:r>
          </a:p>
          <a:p>
            <a:pPr algn="ctr" eaLnBrk="1" hangingPunct="1"/>
            <a:r>
              <a:rPr lang="pt-BR" sz="2800" b="1" dirty="0">
                <a:solidFill>
                  <a:srgbClr val="0070C0"/>
                </a:solidFill>
              </a:rPr>
              <a:t>Universidade Santa Cecília (UNISANTA)</a:t>
            </a:r>
          </a:p>
          <a:p>
            <a:pPr algn="ctr" eaLnBrk="1" hangingPunct="1"/>
            <a:endParaRPr lang="pt-BR" dirty="0"/>
          </a:p>
          <a:p>
            <a:pPr algn="ctr" eaLnBrk="1" hangingPunct="1"/>
            <a:endParaRPr lang="pt-BR" altLang="pt-BR" sz="28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pt-BR" altLang="pt-BR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Santos, 2 de outubro de 2019</a:t>
            </a:r>
          </a:p>
          <a:p>
            <a:pPr algn="ctr" eaLnBrk="1" hangingPunct="1"/>
            <a:endParaRPr lang="pt-BR" altLang="pt-BR" sz="29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pt-BR" altLang="pt-BR" sz="2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Cassio Scarpinella Bueno</a:t>
            </a:r>
          </a:p>
          <a:p>
            <a:pPr algn="ctr" eaLnBrk="1" hangingPunct="1"/>
            <a:r>
              <a:rPr lang="en-US" altLang="pt-BR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www.scarpinellabueno.com</a:t>
            </a:r>
          </a:p>
          <a:p>
            <a:pPr algn="ctr" eaLnBrk="1" hangingPunct="1"/>
            <a:r>
              <a:rPr lang="en-US" altLang="pt-B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www.facebook.com/cassioscarpinellabueno</a:t>
            </a:r>
            <a:endParaRPr lang="pt-BR" altLang="pt-BR" sz="2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5176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0"/>
            <a:ext cx="9135122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Precedentes (1)</a:t>
            </a:r>
            <a:endParaRPr lang="pt-BR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67766C6-FEF3-4E77-BD12-C264AB8C4FA6}"/>
              </a:ext>
            </a:extLst>
          </p:cNvPr>
          <p:cNvSpPr txBox="1"/>
          <p:nvPr/>
        </p:nvSpPr>
        <p:spPr>
          <a:xfrm>
            <a:off x="-7431" y="908720"/>
            <a:ext cx="9151429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Os “precedentes” e seu papel no CPC</a:t>
            </a:r>
          </a:p>
          <a:p>
            <a:pPr marL="900000" lvl="1" indent="-4572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Jurisprudência </a:t>
            </a: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estável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íntegra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coerente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926 </a:t>
            </a:r>
            <a:r>
              <a:rPr lang="pt-B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00000" lvl="1" indent="-4572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Edição de súmulas (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926 §§ 1º e 2º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Os juízes e os Tribunais “</a:t>
            </a:r>
            <a:r>
              <a:rPr lang="pt-BR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observarão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” (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927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2" indent="-342900" algn="just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I: Decisões do STF em controle concentrado </a:t>
            </a:r>
          </a:p>
          <a:p>
            <a:pPr marL="742950" lvl="2" indent="-342900" algn="just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II: Súmulas vinculantes</a:t>
            </a:r>
          </a:p>
          <a:p>
            <a:pPr marL="742950" lvl="2" indent="-342900" algn="just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III: IAC, IRDR e recursos repetitivos</a:t>
            </a:r>
          </a:p>
          <a:p>
            <a:pPr marL="742950" lvl="2" indent="-342900" algn="just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IV: STF e STJ e suas súmulas</a:t>
            </a:r>
          </a:p>
          <a:p>
            <a:pPr marL="742950" lvl="2" indent="-342900" algn="just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V: orientação do plenário ou OE a que estão </a:t>
            </a: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vinculados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2" indent="-342900" algn="just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§ 1º: Incidência dos arts. 10 e 489 § 1º </a:t>
            </a:r>
          </a:p>
          <a:p>
            <a:pPr marL="742950" lvl="2" indent="-342900" algn="just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§ 2º: Alteração precedida de audiências públicas</a:t>
            </a:r>
          </a:p>
          <a:p>
            <a:pPr marL="742950" lvl="2" indent="-342900" algn="just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§ 3º: Possibilidade de modulação</a:t>
            </a:r>
          </a:p>
          <a:p>
            <a:pPr marL="742950" lvl="2" indent="-342900" algn="just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§ 4º: Alteração e fundamentação adequada e específica</a:t>
            </a:r>
          </a:p>
          <a:p>
            <a:pPr marL="742950" lvl="2" indent="-342900" algn="just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§ 5º: Publicidade e organização dos precedentes </a:t>
            </a:r>
            <a:r>
              <a:rPr lang="pt-B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(Corpus 927 ENFAM)</a:t>
            </a:r>
          </a:p>
        </p:txBody>
      </p:sp>
    </p:spTree>
    <p:extLst>
      <p:ext uri="{BB962C8B-B14F-4D97-AF65-F5344CB8AC3E}">
        <p14:creationId xmlns:p14="http://schemas.microsoft.com/office/powerpoint/2010/main" val="641350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378" y="0"/>
            <a:ext cx="9052621" cy="1152355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Precedentes (2) </a:t>
            </a:r>
            <a:endParaRPr lang="pt-BR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91378" y="1268760"/>
            <a:ext cx="9107994" cy="5129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1" indent="-342900"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Aplicações e questões: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Efeito vinculante </a:t>
            </a:r>
            <a:r>
              <a:rPr lang="pt-B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(?)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Constitucionalidade </a:t>
            </a:r>
            <a:r>
              <a:rPr lang="pt-B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(?)</a:t>
            </a:r>
          </a:p>
          <a:p>
            <a:pPr marL="1257300" lvl="2" indent="-342900">
              <a:spcBef>
                <a:spcPts val="200"/>
              </a:spcBef>
              <a:spcAft>
                <a:spcPts val="2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Papel de verdadeiros “indexadores jurisprudenciais”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Reflexos no procedimento e na atuação dos sujeitos do processo</a:t>
            </a:r>
          </a:p>
          <a:p>
            <a:pPr marL="1257300" lvl="2" indent="-342900">
              <a:spcBef>
                <a:spcPts val="200"/>
              </a:spcBef>
              <a:spcAft>
                <a:spcPts val="2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Tutela provisória da evidência (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311 II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257300" lvl="2" indent="-342900">
              <a:spcBef>
                <a:spcPts val="200"/>
              </a:spcBef>
              <a:spcAft>
                <a:spcPts val="2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Improcedência liminar do pedido (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332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257300" lvl="2" indent="-342900">
              <a:spcBef>
                <a:spcPts val="200"/>
              </a:spcBef>
              <a:spcAft>
                <a:spcPts val="2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Dispensa de remessa necessária (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496 § 4º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257300" lvl="2" indent="-342900">
              <a:spcBef>
                <a:spcPts val="200"/>
              </a:spcBef>
              <a:spcAft>
                <a:spcPts val="2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Dispensa de caução para cumprimento provisório (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521 IV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1257300" lvl="2" indent="-342900">
              <a:spcBef>
                <a:spcPts val="200"/>
              </a:spcBef>
              <a:spcAft>
                <a:spcPts val="2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Atuação monocrática do relator (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932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257300" lvl="2" indent="-342900">
              <a:spcBef>
                <a:spcPts val="200"/>
              </a:spcBef>
              <a:spcAft>
                <a:spcPts val="2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Julgamento monocrático de conflito de competência (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955 par ún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257300" lvl="2" indent="-342900">
              <a:spcBef>
                <a:spcPts val="200"/>
              </a:spcBef>
              <a:spcAft>
                <a:spcPts val="2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Cabimento da reclamação (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988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257300" lvl="2" indent="-342900">
              <a:spcBef>
                <a:spcPts val="200"/>
              </a:spcBef>
              <a:spcAft>
                <a:spcPts val="2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Desistência da ação (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1040 §§ 1º a 3º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257300" lvl="2" indent="-342900">
              <a:spcBef>
                <a:spcPts val="200"/>
              </a:spcBef>
              <a:spcAft>
                <a:spcPts val="2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Reflexos na motivação (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489 § 1º V e VI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714500" lvl="3" indent="-342900">
              <a:spcBef>
                <a:spcPts val="200"/>
              </a:spcBef>
              <a:spcAft>
                <a:spcPts val="200"/>
              </a:spcAft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Omissão justificadora de ED (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1022 par ún I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876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51429" cy="7649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Precedentes (3)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5754" y="764931"/>
            <a:ext cx="9085673" cy="5632349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Falta de uniformidade no emprego dos “indexadores”: proposta 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 os Embargos de Divergência </a:t>
            </a:r>
            <a:r>
              <a:rPr lang="pt-B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(?)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Necessidade de um “processo de formação de indexadores” </a:t>
            </a:r>
            <a:r>
              <a:rPr lang="pt-BR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(?)</a:t>
            </a:r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Referenciais a serem empregados para tanto</a:t>
            </a:r>
          </a:p>
          <a:p>
            <a:pPr marL="457200" lvl="1" indent="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 julgamento dos casos “repetitivos” (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928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IRDR e RE e REsp repetitivos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 o Incidente de Assunção de Competência </a:t>
            </a:r>
            <a:r>
              <a:rPr lang="pt-B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(?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Questões de direito </a:t>
            </a: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material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 de direito </a:t>
            </a: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processual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None/>
            </a:pP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4233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51429" cy="1052736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Ordem dos processos nos Tribunais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4059" y="1049029"/>
            <a:ext cx="8963308" cy="5056739"/>
          </a:xfrm>
        </p:spPr>
        <p:txBody>
          <a:bodyPr/>
          <a:lstStyle/>
          <a:p>
            <a:pPr marL="342900" lvl="1" indent="-342900" algn="just"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Distribuição imediata e de acordo com RI (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929 e 930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2" indent="-342900" algn="just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Protocolo descentralizado (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929 par ún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2" indent="-342900" algn="just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Primeiro recurso e prevenção (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930 par ún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lvl="1" indent="-342900" algn="just"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Fato superveniente (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933</a:t>
            </a:r>
          </a:p>
          <a:p>
            <a:pPr marL="342900" lvl="1" indent="-342900" algn="just"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Extinção do revisor e designação de data para julgamento (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931 + 934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lvl="1" indent="-342900" algn="just"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Intimação para julgamento: 5 dias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úteis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antes (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935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Julgamento eletrônico (945: revogado pela Lei n. 13.256/2016)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Ordem dos julgamentos (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936 e 946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Preliminares e vícios sanáveis durante julgamento (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938 e 939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Pedido de vista e proferimento do resultado (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940 e 941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Divulgação e documentação do acórdão (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943 e 944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8882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51429" cy="1052736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Deveres-poderes do relator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4059" y="1179544"/>
            <a:ext cx="9049940" cy="5424642"/>
          </a:xfrm>
        </p:spPr>
        <p:txBody>
          <a:bodyPr/>
          <a:lstStyle/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Deveres-poderes do relator (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932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 – direção e ordenação do processo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II – tutela provisória nos recursos e nos casos de competência originária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III – hipóteses em que não conhece de recursos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IV – hipóteses em que nega provimento a recursos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V – hipóteses em que dá provimento (após contrarrazões) a recursos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VI – decidir IDPJ instaurado perante o Tribunal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VII – determinar oitiva do MP na qualidade de fiscal da ordem jurídica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VIII – outras atribuições estabelecidas pelo RI</a:t>
            </a:r>
          </a:p>
          <a:p>
            <a:pPr marL="742950" lvl="2" indent="-342900" algn="just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Parágrafo único: 5 dias para sanar vício ou complementada documentação </a:t>
            </a:r>
          </a:p>
          <a:p>
            <a:pPr marL="1200150" lvl="3" indent="-342900" algn="just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Necessidade de indicação do vício (art. 6º)</a:t>
            </a:r>
          </a:p>
          <a:p>
            <a:pPr marL="1200150" lvl="3" indent="-342900" algn="just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Mas: 1029 § 3º</a:t>
            </a:r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1495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8072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Sustentação oral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1213" y="1124744"/>
            <a:ext cx="9151430" cy="6083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Ampliação das hipóteses de sustentação oral (</a:t>
            </a:r>
            <a:r>
              <a:rPr lang="pt-BR" sz="2500" b="1" dirty="0">
                <a:latin typeface="Arial" panose="020B0604020202020204" pitchFamily="34" charset="0"/>
                <a:cs typeface="Arial" panose="020B0604020202020204" pitchFamily="34" charset="0"/>
              </a:rPr>
              <a:t>937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Apelação;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Recurso ordinário;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Recurso especial;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Recurso extraordinário;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Embargos de divergência;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Ação rescisória, mandado de segurança e reclamação; 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Agravo de instrumento relativo a tutela provisória; 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Outras hipóteses previstas em lei ou em RI</a:t>
            </a:r>
          </a:p>
          <a:p>
            <a:pPr marL="1257300" lvl="2" indent="-342900">
              <a:spcBef>
                <a:spcPts val="200"/>
              </a:spcBef>
              <a:spcAft>
                <a:spcPts val="2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AI contra decisão </a:t>
            </a: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parcial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de mérito (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356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(?)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§ 1</a:t>
            </a:r>
            <a:r>
              <a:rPr lang="pt-BR" sz="2000" strike="sngStrike" dirty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: sustentação oral no IRDR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§ 2</a:t>
            </a:r>
            <a:r>
              <a:rPr lang="pt-BR" sz="2000" strike="sngStrike" dirty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: requerimento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§ 3</a:t>
            </a:r>
            <a:r>
              <a:rPr lang="pt-BR" sz="2000" strike="sngStrike" dirty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: agravo interno nos casos de AR, MS e Rcl</a:t>
            </a:r>
          </a:p>
          <a:p>
            <a:pPr marL="800100" lvl="1" indent="-3429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§ 4</a:t>
            </a:r>
            <a:r>
              <a:rPr lang="pt-BR" sz="2000" strike="sngStrike" dirty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: videoconferência</a:t>
            </a:r>
          </a:p>
          <a:p>
            <a:pPr marL="400050" lvl="2" indent="0">
              <a:buClr>
                <a:srgbClr val="C00000"/>
              </a:buClr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9036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8072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Ampliação do colegiado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07504" y="1058793"/>
            <a:ext cx="9151430" cy="58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Julgamento ampliado (</a:t>
            </a:r>
            <a:r>
              <a:rPr lang="pt-BR" sz="2500" b="1" dirty="0">
                <a:latin typeface="Arial" panose="020B0604020202020204" pitchFamily="34" charset="0"/>
                <a:cs typeface="Arial" panose="020B0604020202020204" pitchFamily="34" charset="0"/>
              </a:rPr>
              <a:t>942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Cabimento: 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Apelação não unânime (</a:t>
            </a:r>
            <a:r>
              <a:rPr lang="pt-BR" sz="2000" i="1" dirty="0"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AR quando rescindir a sentença (§ 3º I)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AI quando reformar decisão parcial de mérito (§ 3º II)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Prosseguimento e nova sustentação oral (</a:t>
            </a:r>
            <a:r>
              <a:rPr lang="pt-BR" sz="2300" i="1" dirty="0"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 e §§ 1º e 2º)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Não aplica em (§ 4º):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IAC e IRDR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Remessa necessária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Decisão de plenário ou OE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Extensão da ampliação: objeto da divergência ou reexame amplo do que está em julgamento </a:t>
            </a:r>
            <a:r>
              <a:rPr lang="pt-BR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(?)</a:t>
            </a:r>
          </a:p>
          <a:p>
            <a:pPr marL="400050" lvl="2" indent="0">
              <a:buClr>
                <a:srgbClr val="C00000"/>
              </a:buClr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5280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971600" y="5157192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www.scarpinellabueno.com</a:t>
            </a:r>
          </a:p>
          <a:p>
            <a:pPr algn="ctr"/>
            <a:r>
              <a:rPr lang="en-US" altLang="pt-BR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www.facebook.com/cassioscarpinellabueno</a:t>
            </a:r>
            <a:endParaRPr lang="pt-BR" altLang="pt-BR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772816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2320336" cy="2840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images.livrariasaraiva.com.br/imagemnet/imagem.aspx/?pro_id=9416826&amp;qld=90&amp;l=430&amp;a=-1">
            <a:extLst>
              <a:ext uri="{FF2B5EF4-FFF2-40B4-BE49-F238E27FC236}">
                <a16:creationId xmlns:a16="http://schemas.microsoft.com/office/drawing/2014/main" id="{D57855C6-AD50-4E05-81BF-EC2BF521E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5742" y="1751938"/>
            <a:ext cx="2320336" cy="2840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1641</TotalTime>
  <Words>784</Words>
  <Application>Microsoft Office PowerPoint</Application>
  <PresentationFormat>Apresentação na tela (4:3)</PresentationFormat>
  <Paragraphs>109</Paragraphs>
  <Slides>9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Design padrão</vt:lpstr>
      <vt:lpstr>Processos nos Tribunais: disposições gerais e ordem dos processos no Tribunal</vt:lpstr>
      <vt:lpstr> Precedentes (1)</vt:lpstr>
      <vt:lpstr>Precedentes (2) </vt:lpstr>
      <vt:lpstr>Precedentes (3)</vt:lpstr>
      <vt:lpstr>Ordem dos processos nos Tribunais</vt:lpstr>
      <vt:lpstr>Deveres-poderes do relator</vt:lpstr>
      <vt:lpstr>Sustentação oral</vt:lpstr>
      <vt:lpstr>Ampliação do colegiado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467</cp:revision>
  <cp:lastPrinted>2018-06-28T15:36:05Z</cp:lastPrinted>
  <dcterms:created xsi:type="dcterms:W3CDTF">2007-03-23T14:32:10Z</dcterms:created>
  <dcterms:modified xsi:type="dcterms:W3CDTF">2019-09-30T15:36:23Z</dcterms:modified>
</cp:coreProperties>
</file>