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0" r:id="rId2"/>
    <p:sldId id="292" r:id="rId3"/>
    <p:sldId id="311" r:id="rId4"/>
    <p:sldId id="312" r:id="rId5"/>
    <p:sldId id="297" r:id="rId6"/>
    <p:sldId id="314" r:id="rId7"/>
    <p:sldId id="309" r:id="rId8"/>
    <p:sldId id="310" r:id="rId9"/>
    <p:sldId id="313" r:id="rId10"/>
    <p:sldId id="306" r:id="rId11"/>
    <p:sldId id="315" r:id="rId12"/>
    <p:sldId id="328" r:id="rId13"/>
  </p:sldIdLst>
  <p:sldSz cx="9144000" cy="6858000" type="screen4x3"/>
  <p:notesSz cx="6865938" cy="95408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4923" cy="477044"/>
          </a:xfrm>
          <a:prstGeom prst="rect">
            <a:avLst/>
          </a:prstGeom>
        </p:spPr>
        <p:txBody>
          <a:bodyPr vert="horz" lIns="88872" tIns="44435" rIns="88872" bIns="44435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9431" y="1"/>
            <a:ext cx="2974923" cy="477044"/>
          </a:xfrm>
          <a:prstGeom prst="rect">
            <a:avLst/>
          </a:prstGeom>
        </p:spPr>
        <p:txBody>
          <a:bodyPr vert="horz" lIns="88872" tIns="44435" rIns="88872" bIns="44435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10/05/2018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062317"/>
            <a:ext cx="2974923" cy="477044"/>
          </a:xfrm>
          <a:prstGeom prst="rect">
            <a:avLst/>
          </a:prstGeom>
        </p:spPr>
        <p:txBody>
          <a:bodyPr vert="horz" lIns="88872" tIns="44435" rIns="88872" bIns="44435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9431" y="9062317"/>
            <a:ext cx="2974923" cy="477044"/>
          </a:xfrm>
          <a:prstGeom prst="rect">
            <a:avLst/>
          </a:prstGeom>
        </p:spPr>
        <p:txBody>
          <a:bodyPr vert="horz" lIns="88872" tIns="44435" rIns="88872" bIns="44435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4923" cy="477044"/>
          </a:xfrm>
          <a:prstGeom prst="rect">
            <a:avLst/>
          </a:prstGeom>
        </p:spPr>
        <p:txBody>
          <a:bodyPr vert="horz" lIns="88872" tIns="44435" rIns="88872" bIns="44435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9431" y="1"/>
            <a:ext cx="2974923" cy="477044"/>
          </a:xfrm>
          <a:prstGeom prst="rect">
            <a:avLst/>
          </a:prstGeom>
        </p:spPr>
        <p:txBody>
          <a:bodyPr vert="horz" lIns="88872" tIns="44435" rIns="88872" bIns="44435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10/05/2018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0" y="715963"/>
            <a:ext cx="4770438" cy="3578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872" tIns="44435" rIns="88872" bIns="44435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6279" y="4532674"/>
            <a:ext cx="5493383" cy="4293393"/>
          </a:xfrm>
          <a:prstGeom prst="rect">
            <a:avLst/>
          </a:prstGeom>
        </p:spPr>
        <p:txBody>
          <a:bodyPr vert="horz" lIns="88872" tIns="44435" rIns="88872" bIns="44435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062317"/>
            <a:ext cx="2974923" cy="477044"/>
          </a:xfrm>
          <a:prstGeom prst="rect">
            <a:avLst/>
          </a:prstGeom>
        </p:spPr>
        <p:txBody>
          <a:bodyPr vert="horz" lIns="88872" tIns="44435" rIns="88872" bIns="44435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9431" y="9062317"/>
            <a:ext cx="2974923" cy="477044"/>
          </a:xfrm>
          <a:prstGeom prst="rect">
            <a:avLst/>
          </a:prstGeom>
        </p:spPr>
        <p:txBody>
          <a:bodyPr vert="horz" lIns="88872" tIns="44435" rIns="88872" bIns="44435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arpinellabueno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CÓDIGO DE PROCESSO CIVIL</a:t>
            </a:r>
            <a:b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certezas e incertezas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26066" y="2492896"/>
            <a:ext cx="8484435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3200" b="1" dirty="0">
                <a:solidFill>
                  <a:schemeClr val="bg2">
                    <a:lumMod val="25000"/>
                  </a:schemeClr>
                </a:solidFill>
              </a:rPr>
              <a:t>OAB – Campos do Jordão</a:t>
            </a:r>
          </a:p>
          <a:p>
            <a:pPr algn="ctr" eaLnBrk="1" hangingPunct="1"/>
            <a:endParaRPr lang="pt-BR" altLang="pt-BR" sz="2000" b="1" dirty="0">
              <a:solidFill>
                <a:srgbClr val="FF0000"/>
              </a:solidFill>
            </a:endParaRPr>
          </a:p>
          <a:p>
            <a:pPr algn="ctr" eaLnBrk="1" hangingPunct="1"/>
            <a:endParaRPr lang="pt-BR" altLang="pt-BR" sz="24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2400" b="1" dirty="0">
                <a:solidFill>
                  <a:srgbClr val="C00000"/>
                </a:solidFill>
              </a:rPr>
              <a:t>Campos do Jordão, SP, 11 de maio de 2018</a:t>
            </a:r>
          </a:p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pt-BR" altLang="pt-BR" sz="2800" b="1" dirty="0">
                <a:solidFill>
                  <a:schemeClr val="accent2">
                    <a:lumMod val="75000"/>
                  </a:schemeClr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sz="2000" b="1" dirty="0">
                <a:solidFill>
                  <a:srgbClr val="C00000"/>
                </a:solidFill>
              </a:rPr>
              <a:t>www.scarpinellabueno.com</a:t>
            </a:r>
            <a:endParaRPr lang="en-US" altLang="pt-BR" sz="2000" b="1" dirty="0">
              <a:solidFill>
                <a:srgbClr val="C00000"/>
              </a:solidFill>
              <a:hlinkClick r:id="rId2"/>
            </a:endParaRPr>
          </a:p>
          <a:p>
            <a:pPr algn="ctr" eaLnBrk="1" hangingPunct="1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7876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Para refletir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13236"/>
            <a:ext cx="8589589" cy="5108052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Um balanço após 2 anos de vigência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Saldo positivo ou negativo</a:t>
            </a:r>
            <a:r>
              <a:rPr lang="en-US" sz="2400" b="1" dirty="0">
                <a:solidFill>
                  <a:srgbClr val="FF0000"/>
                </a:solidFill>
              </a:rPr>
              <a:t>?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Mais </a:t>
            </a:r>
            <a:r>
              <a:rPr lang="en-US" sz="2400" i="1" dirty="0"/>
              <a:t>certezas</a:t>
            </a:r>
            <a:r>
              <a:rPr lang="en-US" sz="2400" dirty="0"/>
              <a:t> ou mais </a:t>
            </a:r>
            <a:r>
              <a:rPr lang="en-US" sz="2400" i="1" dirty="0"/>
              <a:t>incertezas</a:t>
            </a:r>
            <a:r>
              <a:rPr lang="en-US" sz="2400" b="1" dirty="0">
                <a:solidFill>
                  <a:srgbClr val="FF0000"/>
                </a:solidFill>
              </a:rPr>
              <a:t>?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Problemas do CPC 1973 estão resolvidos</a:t>
            </a:r>
            <a:r>
              <a:rPr lang="en-US" sz="2800" b="1" dirty="0">
                <a:solidFill>
                  <a:srgbClr val="FF0000"/>
                </a:solidFill>
              </a:rPr>
              <a:t>?</a:t>
            </a: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Problemas </a:t>
            </a:r>
            <a:r>
              <a:rPr lang="en-US" sz="2800" i="1" dirty="0"/>
              <a:t>legais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Estrutura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Pessoal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Cultura (inclusive dos exercentes das funções essenciais à administração da justiça)</a:t>
            </a:r>
            <a:endParaRPr lang="en-US" sz="2800" dirty="0"/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 postura a ser adotada pelo advogado diante dos desafios</a:t>
            </a: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endParaRPr lang="pt-BR" sz="24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7323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" y="788632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66" y="1477789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80" y="2227995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2988976"/>
            <a:ext cx="2676593" cy="34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4C5C8FC6-00F8-4C6E-8489-813A3502439B}"/>
              </a:ext>
            </a:extLst>
          </p:cNvPr>
          <p:cNvSpPr/>
          <p:nvPr/>
        </p:nvSpPr>
        <p:spPr>
          <a:xfrm>
            <a:off x="193964" y="4946073"/>
            <a:ext cx="6034220" cy="1451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1D0DCFE-5EB1-4883-8A9E-CB9940070D87}"/>
              </a:ext>
            </a:extLst>
          </p:cNvPr>
          <p:cNvSpPr/>
          <p:nvPr/>
        </p:nvSpPr>
        <p:spPr>
          <a:xfrm rot="10800000" flipV="1">
            <a:off x="14800" y="5542528"/>
            <a:ext cx="6425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pt-BR" sz="2400" b="1" kern="0" dirty="0">
                <a:solidFill>
                  <a:srgbClr val="FF0000"/>
                </a:solidFill>
                <a:latin typeface="Helvetica Light"/>
                <a:sym typeface="Helvetica Light"/>
              </a:rPr>
              <a:t>www.scarpinellabueno.com</a:t>
            </a:r>
          </a:p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pt-BR" sz="2400" b="1" kern="0" dirty="0">
                <a:solidFill>
                  <a:srgbClr val="C00000"/>
                </a:solidFill>
                <a:latin typeface="Helvetica Light"/>
                <a:sym typeface="Helvetica Light"/>
              </a:rPr>
              <a:t>www.facebook.com/cassioscarpinellabueno</a:t>
            </a:r>
            <a:endParaRPr lang="pt-BR" altLang="pt-BR" sz="2400" b="1" kern="0" dirty="0">
              <a:solidFill>
                <a:srgbClr val="C00000"/>
              </a:solidFill>
              <a:latin typeface="Helvetica Light"/>
              <a:sym typeface="Helvetica Ligh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ACD20301-D141-4B4A-AA01-5DB2087C570B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</a:rPr>
              <a:t>Muito obrigado !!!!</a:t>
            </a:r>
          </a:p>
        </p:txBody>
      </p:sp>
    </p:spTree>
    <p:extLst>
      <p:ext uri="{BB962C8B-B14F-4D97-AF65-F5344CB8AC3E}">
        <p14:creationId xmlns:p14="http://schemas.microsoft.com/office/powerpoint/2010/main" val="873596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-7431" y="5629660"/>
            <a:ext cx="593568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2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2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416826&amp;qld=90&amp;l=430&amp;a=-1">
            <a:extLst>
              <a:ext uri="{FF2B5EF4-FFF2-40B4-BE49-F238E27FC236}">
                <a16:creationId xmlns:a16="http://schemas.microsoft.com/office/drawing/2014/main" id="{9FB73D60-32E7-431D-914D-93260DF5F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3" y="874202"/>
            <a:ext cx="3248243" cy="427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3B84DA83-6793-4581-AED6-3695FE0AF3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481" y="1442107"/>
            <a:ext cx="2812028" cy="4244355"/>
          </a:xfrm>
          <a:prstGeom prst="rect">
            <a:avLst/>
          </a:prstGeom>
        </p:spPr>
      </p:pic>
      <p:pic>
        <p:nvPicPr>
          <p:cNvPr id="13" name="Imagem 4" descr="https://images.livrariasaraiva.com.br/imagemnet/imagem.aspx/?pro_id=10133970&amp;qld=90&amp;l=430&amp;a=-1">
            <a:extLst>
              <a:ext uri="{FF2B5EF4-FFF2-40B4-BE49-F238E27FC236}">
                <a16:creationId xmlns:a16="http://schemas.microsoft.com/office/drawing/2014/main" id="{E5AA1A47-8843-4B45-9CE7-C9B1505A1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114" y="2055258"/>
            <a:ext cx="2812028" cy="423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4080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Considerações iniciais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600" dirty="0"/>
              <a:t>CPC de 2015: da sua origem ao presente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300" dirty="0"/>
              <a:t>Notas de um (in)devido processo legislativo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300" dirty="0"/>
              <a:t>Quando o CPC entrou em vigor (art. 1045)</a:t>
            </a:r>
            <a:r>
              <a:rPr lang="en-US" sz="2300" b="1" dirty="0">
                <a:solidFill>
                  <a:srgbClr val="FF0000"/>
                </a:solidFill>
              </a:rPr>
              <a:t>?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300" dirty="0"/>
              <a:t>Modificações já realizadas</a:t>
            </a:r>
          </a:p>
          <a:p>
            <a:pPr lvl="2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sz="2000" dirty="0"/>
              <a:t>Lei n. 13.256/2016</a:t>
            </a:r>
          </a:p>
          <a:p>
            <a:pPr lvl="2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sz="2000" dirty="0"/>
              <a:t>Lei n. 13.363/2016</a:t>
            </a:r>
          </a:p>
          <a:p>
            <a:pPr lvl="2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sz="2000" dirty="0"/>
              <a:t>Lei n. 13.465/2017</a:t>
            </a:r>
          </a:p>
          <a:p>
            <a:pPr marL="342900" lvl="2" indent="-342900">
              <a:spcBef>
                <a:spcPts val="400"/>
              </a:spcBef>
              <a:spcAft>
                <a:spcPts val="4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600" dirty="0"/>
              <a:t>Aplicação subsidiária/supletiva do CPC (art. 15)</a:t>
            </a:r>
          </a:p>
          <a:p>
            <a:pPr marL="800100" lvl="3" indent="-3429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Processo penal</a:t>
            </a:r>
          </a:p>
          <a:p>
            <a:pPr marL="800100" lvl="3" indent="-3429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Processo trabalhista</a:t>
            </a:r>
          </a:p>
          <a:p>
            <a:pPr marL="800100" lvl="3" indent="-3429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Juizados Especiais</a:t>
            </a:r>
          </a:p>
          <a:p>
            <a:pPr marL="800100" lvl="3" indent="-3429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Execução fiscal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183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Visão estrutural 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08720"/>
            <a:ext cx="8784976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Comparação com o CPC 1973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Livros I a V </a:t>
            </a:r>
          </a:p>
          <a:p>
            <a:pPr marL="457200" lvl="1" indent="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        </a:t>
            </a:r>
            <a:endParaRPr lang="en-US" sz="2400" b="1" dirty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Partes Geral, Especial e Livro Complementar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Parte Geral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I:</a:t>
            </a:r>
            <a:r>
              <a:rPr lang="en-US" sz="2400" dirty="0"/>
              <a:t> Normas processuais civis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II:</a:t>
            </a:r>
            <a:r>
              <a:rPr lang="en-US" sz="2400" dirty="0"/>
              <a:t> Função jurisdicional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III:</a:t>
            </a:r>
            <a:r>
              <a:rPr lang="en-US" sz="2400" dirty="0"/>
              <a:t> Sujeitos do processo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IV:</a:t>
            </a:r>
            <a:r>
              <a:rPr lang="en-US" sz="2400" dirty="0"/>
              <a:t> Atos processuais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V:</a:t>
            </a:r>
            <a:r>
              <a:rPr lang="en-US" sz="2400" dirty="0"/>
              <a:t> Tutela provisória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VI:</a:t>
            </a:r>
            <a:r>
              <a:rPr lang="en-US" sz="2400" dirty="0"/>
              <a:t> Formação, suspensão e extinção do processo.</a:t>
            </a: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eta para cima e para baixo 1"/>
          <p:cNvSpPr/>
          <p:nvPr/>
        </p:nvSpPr>
        <p:spPr>
          <a:xfrm>
            <a:off x="1541303" y="1916832"/>
            <a:ext cx="242316" cy="432048"/>
          </a:xfrm>
          <a:prstGeom prst="upDownArrow">
            <a:avLst>
              <a:gd name="adj1" fmla="val 50000"/>
              <a:gd name="adj2" fmla="val 48237"/>
            </a:avLst>
          </a:prstGeom>
          <a:solidFill>
            <a:srgbClr val="FF0000"/>
          </a:solidFill>
          <a:ln>
            <a:solidFill>
              <a:srgbClr val="AC97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6350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Visão estrutural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Parte Especial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I:</a:t>
            </a:r>
            <a:r>
              <a:rPr lang="en-US" sz="2400" dirty="0"/>
              <a:t> processo de conhecimento e do cumprimento de sentença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Título I: procedimento comum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Título II: cumprimento da sentença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Título III: procedimentos especiais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II:</a:t>
            </a:r>
            <a:r>
              <a:rPr lang="en-US" sz="2400" dirty="0"/>
              <a:t> processo de execução (título </a:t>
            </a:r>
            <a:r>
              <a:rPr lang="en-US" sz="2400" i="1" dirty="0"/>
              <a:t>extrajudicial</a:t>
            </a:r>
            <a:r>
              <a:rPr lang="en-US" sz="2400" dirty="0"/>
              <a:t>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III: </a:t>
            </a:r>
            <a:r>
              <a:rPr lang="en-US" sz="2400" dirty="0"/>
              <a:t>processos nos Tribunais e meios de impugnação</a:t>
            </a:r>
            <a:r>
              <a:rPr lang="pt-BR" sz="2400" dirty="0"/>
              <a:t> das decisões judiciais</a:t>
            </a:r>
            <a:endParaRPr lang="en-US" sz="2400" dirty="0"/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Título I: ordem dos processos nos Tribunais e processos de competência originária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Título II: recursos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Livro Complementar</a:t>
            </a:r>
          </a:p>
          <a:p>
            <a:pPr marL="0" indent="0">
              <a:buClr>
                <a:srgbClr val="C00000"/>
              </a:buClr>
              <a:buNone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9987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Parte geral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1" y="836712"/>
            <a:ext cx="8640960" cy="5472608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Ênfase nos meios alternativos de solução de conflitos (3º)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Audiência de conciliação e de mediação</a:t>
            </a:r>
            <a:endParaRPr lang="pt-BR" sz="2000" dirty="0"/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Prazos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000" i="1" dirty="0"/>
              <a:t>Processuais</a:t>
            </a:r>
            <a:r>
              <a:rPr lang="pt-BR" sz="2000" dirty="0"/>
              <a:t> </a:t>
            </a:r>
            <a:r>
              <a:rPr lang="pt-BR" sz="2000" i="1" dirty="0"/>
              <a:t>x</a:t>
            </a:r>
            <a:r>
              <a:rPr lang="pt-BR" sz="2000" dirty="0"/>
              <a:t> </a:t>
            </a:r>
            <a:r>
              <a:rPr lang="pt-BR" sz="2000" i="1" dirty="0"/>
              <a:t>materiais</a:t>
            </a:r>
            <a:r>
              <a:rPr lang="pt-BR" sz="2000" dirty="0"/>
              <a:t> (219)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Distinção entre atos praticados pelo advogado e pela parte (231 </a:t>
            </a:r>
            <a:r>
              <a:rPr lang="en-US" sz="2000" i="1" dirty="0"/>
              <a:t>caput</a:t>
            </a:r>
            <a:r>
              <a:rPr lang="en-US" sz="2000" dirty="0"/>
              <a:t> e § 3º)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Intimação por intermédio da sociedade de advogados se inscrita na OAB (270 § 1º)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Carga acarreta a intimação de todos os atos pendentes de publicação (270 § 6º)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Negócios/convenções processuais (190)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Limites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Atuação do advogado nos negócios </a:t>
            </a:r>
            <a:r>
              <a:rPr lang="en-US" sz="2000" i="1" dirty="0"/>
              <a:t>pré-processuais</a:t>
            </a:r>
            <a:endParaRPr lang="en-US" sz="2000" dirty="0"/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Calendário processual (191)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5530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provisória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7804" y="924672"/>
            <a:ext cx="8640960" cy="547260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600" dirty="0"/>
              <a:t>Tutela provisória (294 a 311)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Tutela ANTECIPADA </a:t>
            </a:r>
            <a:r>
              <a:rPr lang="pt-BR" sz="2600" b="1" i="1" dirty="0">
                <a:solidFill>
                  <a:srgbClr val="FF0000"/>
                </a:solidFill>
              </a:rPr>
              <a:t>x</a:t>
            </a:r>
            <a:r>
              <a:rPr lang="pt-BR" sz="2600" dirty="0"/>
              <a:t> Tutela CAUTELAR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600" dirty="0"/>
              <a:t>T</a:t>
            </a:r>
            <a:r>
              <a:rPr lang="pt-BR" sz="2600" dirty="0"/>
              <a:t>utela provisória contra o Poder Público (art. 1.059)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600" dirty="0"/>
              <a:t>Tutela provisória e cumprimento provisória da sentença</a:t>
            </a:r>
          </a:p>
          <a:p>
            <a:pPr lvl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Art. 1012 § 1º V (sentença que </a:t>
            </a:r>
            <a:r>
              <a:rPr lang="en-US" sz="2000" i="1" dirty="0"/>
              <a:t>concede</a:t>
            </a:r>
            <a:r>
              <a:rPr lang="en-US" sz="2000" dirty="0"/>
              <a:t> tutela provisória)</a:t>
            </a:r>
          </a:p>
          <a:p>
            <a:pPr lvl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3911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Julgamento conforme e fase instrutória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08720"/>
            <a:ext cx="8877621" cy="54885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600" dirty="0"/>
              <a:t>Julgamento antecipado </a:t>
            </a:r>
            <a:r>
              <a:rPr lang="en-US" sz="2600" i="1" dirty="0"/>
              <a:t>parcial</a:t>
            </a:r>
            <a:r>
              <a:rPr lang="en-US" sz="2600" dirty="0"/>
              <a:t> do mérito (356)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600" dirty="0"/>
              <a:t>Saneamento e organização do processo (357)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Advogado intima testemunha (452)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Advogado interroga testemunha e a parte na audiência de instrução em julgamento (456)</a:t>
            </a: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pt-BR" sz="2800" dirty="0"/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en-US" sz="28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9794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Processos nos Tribunais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2431" y="908947"/>
            <a:ext cx="8877621" cy="5272536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Direito jurisprudencial (926 e 927)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Os “casos repetitivos” (928)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Seu impacto no dia-a-dia forense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Improcedência liminar do pedido (332); Dispensa de remessa necessária (496 § 4º); Dispensa de caução para cumprimento provisório (art. 521 IV); Atuação monocrática do relator (932); Julgamento monocrático de conflito de competência (955 par ún); Cabimento da reclamação (988); Desistência da ação (1040 §§ 1º a 3º)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 caso 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motivação (489 § 1º V e VI)</a:t>
            </a:r>
          </a:p>
          <a:p>
            <a:pPr lvl="3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Omissão justificadora de ED (1022 par ún I)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Amicus curiae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(138)</a:t>
            </a:r>
          </a:p>
          <a:p>
            <a:pPr marL="457200" lvl="1" indent="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None/>
            </a:pPr>
            <a:endParaRPr lang="en-US" sz="24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3370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Recursos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08720"/>
            <a:ext cx="8877621" cy="5272536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Nova sistemática recursal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Efetiva redução do número de recursos?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 apelação e seu novo papel (1009)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Especialmente o caso do agravo de instrumento (1015)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Recursos extraordinário e especial </a:t>
            </a:r>
            <a:r>
              <a:rPr lang="en-US" sz="2400" i="1" dirty="0"/>
              <a:t>repetitivos</a:t>
            </a:r>
            <a:r>
              <a:rPr lang="en-US" sz="2400" dirty="0"/>
              <a:t> (1036-1041)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O colegiamento nos Tribunais (942)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Honorários recursais (85 § 11)</a:t>
            </a:r>
            <a:endParaRPr lang="pt-BR" sz="24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3834881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669</Words>
  <Application>Microsoft Office PowerPoint</Application>
  <PresentationFormat>Apresentação na tela (4:3)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Helvetica Light</vt:lpstr>
      <vt:lpstr>Wingdings</vt:lpstr>
      <vt:lpstr>Design padrão</vt:lpstr>
      <vt:lpstr>CÓDIGO DE PROCESSO CIVIL certezas e incertezas</vt:lpstr>
      <vt:lpstr>Considerações iniciais</vt:lpstr>
      <vt:lpstr>Visão estrutural (1)</vt:lpstr>
      <vt:lpstr>Visão estrutural (2)</vt:lpstr>
      <vt:lpstr>Parte geral</vt:lpstr>
      <vt:lpstr>Tutela provisória</vt:lpstr>
      <vt:lpstr>Julgamento conforme e fase instrutória</vt:lpstr>
      <vt:lpstr>Processos nos Tribunais</vt:lpstr>
      <vt:lpstr>Recursos</vt:lpstr>
      <vt:lpstr>Para refletir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138</cp:revision>
  <cp:lastPrinted>2017-08-08T18:30:37Z</cp:lastPrinted>
  <dcterms:created xsi:type="dcterms:W3CDTF">2007-03-23T14:32:10Z</dcterms:created>
  <dcterms:modified xsi:type="dcterms:W3CDTF">2018-05-10T11:47:03Z</dcterms:modified>
</cp:coreProperties>
</file>