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355" r:id="rId4"/>
    <p:sldId id="310" r:id="rId5"/>
    <p:sldId id="340" r:id="rId6"/>
    <p:sldId id="347" r:id="rId7"/>
    <p:sldId id="341" r:id="rId8"/>
    <p:sldId id="316" r:id="rId9"/>
    <p:sldId id="351" r:id="rId10"/>
    <p:sldId id="349" r:id="rId11"/>
    <p:sldId id="353" r:id="rId12"/>
    <p:sldId id="348" r:id="rId13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08/08/2019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08/08/2019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062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1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3812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198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327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</a:rPr>
              <a:t>NOVO CPC: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desafios para a advocacia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683568" y="2426962"/>
            <a:ext cx="7560839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dirty="0"/>
          </a:p>
          <a:p>
            <a:endParaRPr lang="pt-BR" altLang="pt-BR" b="1" dirty="0">
              <a:solidFill>
                <a:srgbClr val="C00000"/>
              </a:solidFill>
            </a:endParaRPr>
          </a:p>
          <a:p>
            <a:endParaRPr lang="pt-BR" altLang="pt-BR" b="1" dirty="0">
              <a:solidFill>
                <a:srgbClr val="C00000"/>
              </a:solidFill>
            </a:endParaRPr>
          </a:p>
          <a:p>
            <a:endParaRPr lang="pt-BR" altLang="pt-BR" b="1" dirty="0">
              <a:solidFill>
                <a:srgbClr val="C00000"/>
              </a:solidFill>
            </a:endParaRPr>
          </a:p>
          <a:p>
            <a:pPr algn="ctr"/>
            <a:r>
              <a:rPr lang="pt-BR" altLang="pt-BR" sz="2800" b="1" dirty="0">
                <a:solidFill>
                  <a:srgbClr val="0070C0"/>
                </a:solidFill>
              </a:rPr>
              <a:t>OABSP, SP, 8 de agosto de 2019</a:t>
            </a:r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300" b="1" dirty="0">
                <a:solidFill>
                  <a:srgbClr val="C00000"/>
                </a:solidFill>
              </a:rPr>
              <a:t>Cumprimento de sentença</a:t>
            </a:r>
            <a:br>
              <a:rPr lang="pt-BR" sz="3300" b="1" dirty="0">
                <a:solidFill>
                  <a:srgbClr val="C00000"/>
                </a:solidFill>
              </a:rPr>
            </a:br>
            <a:r>
              <a:rPr lang="pt-BR" sz="3300" b="1" dirty="0">
                <a:solidFill>
                  <a:srgbClr val="C00000"/>
                </a:solidFill>
              </a:rPr>
              <a:t>Processo de execução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endParaRPr lang="en-US" sz="28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Sentença </a:t>
            </a:r>
            <a:r>
              <a:rPr lang="en-US" sz="2800" i="1" dirty="0"/>
              <a:t>líquida</a:t>
            </a:r>
            <a:r>
              <a:rPr lang="en-US" sz="2800" dirty="0"/>
              <a:t> como regra (art. 491)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Enfatizando o cumprimento provisória da sentença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Em especial o art. 139 IV e a “</a:t>
            </a:r>
            <a:r>
              <a:rPr lang="en-US" sz="2800" i="1" dirty="0"/>
              <a:t>atipicidade</a:t>
            </a:r>
            <a:r>
              <a:rPr lang="en-US" sz="2800" dirty="0"/>
              <a:t> dos atos executivos”: possibilidades e limites</a:t>
            </a:r>
            <a:endParaRPr lang="en-US" sz="2400" dirty="0"/>
          </a:p>
          <a:p>
            <a:pPr marL="457200" lvl="1" indent="0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2071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Palavras finais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Dificuldades que vão além de um (bom/melhor) Código</a:t>
            </a:r>
            <a:endParaRPr lang="pt-BR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2400" dirty="0"/>
              <a:t>Questões de estrutura</a:t>
            </a:r>
            <a:endParaRPr lang="pt-B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2400" dirty="0"/>
              <a:t>Questões de pessoal</a:t>
            </a:r>
            <a:endParaRPr lang="pt-B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2400" dirty="0"/>
              <a:t>Questões relativos à cultura</a:t>
            </a:r>
            <a:endParaRPr lang="pt-BR" sz="24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Momento da reforma</a:t>
            </a:r>
            <a:endParaRPr lang="pt-BR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2400" dirty="0"/>
              <a:t>Alterações tecnológicas</a:t>
            </a:r>
            <a:endParaRPr lang="pt-B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PT" sz="2400" dirty="0"/>
              <a:t>Um efetivo “processo eletrônico”</a:t>
            </a:r>
            <a:endParaRPr lang="pt-BR" sz="24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Meios de combater o número de processos</a:t>
            </a:r>
            <a:endParaRPr lang="pt-BR" sz="2800" dirty="0"/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PT" sz="2800" dirty="0"/>
              <a:t>Enfrentando os desafios para e na advocacia</a:t>
            </a:r>
            <a:endParaRPr lang="pt-BR" sz="2800" dirty="0">
              <a:solidFill>
                <a:srgbClr val="FF0000"/>
              </a:solidFill>
            </a:endParaRPr>
          </a:p>
          <a:p>
            <a:pPr marL="457200" lvl="1" indent="0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5344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Palavras iniciais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ct val="15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CPC e seus 3 anos de vigência</a:t>
            </a:r>
          </a:p>
          <a:p>
            <a:pPr marL="514350" indent="-457200">
              <a:lnSpc>
                <a:spcPct val="15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CPC de 2015: divisão das Partes e dos Livros</a:t>
            </a:r>
          </a:p>
          <a:p>
            <a:pPr marL="514350" indent="-457200">
              <a:lnSpc>
                <a:spcPct val="15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Normas fundamentais: significado e alcance</a:t>
            </a:r>
          </a:p>
          <a:p>
            <a:pPr marL="514350" indent="-457200">
              <a:lnSpc>
                <a:spcPct val="1500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Ênfase ao contraditório (arts. 9º e 10)</a:t>
            </a:r>
          </a:p>
          <a:p>
            <a:pPr marL="800100" lvl="1" indent="-34290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IDPJ (MP 881/2019)</a:t>
            </a:r>
          </a:p>
          <a:p>
            <a:pPr marL="800100" lvl="1" indent="-342900">
              <a:lnSpc>
                <a:spcPct val="1500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(papel exercitável pela OAB)</a:t>
            </a:r>
            <a:endParaRPr lang="pt-BR" altLang="pt-BR" sz="28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1" y="2"/>
            <a:ext cx="9151429" cy="112474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Honorários advocatícios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2348880"/>
            <a:ext cx="903649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BF9A2EF-CEAB-47DD-B01E-1E6D940817DD}"/>
              </a:ext>
            </a:extLst>
          </p:cNvPr>
          <p:cNvSpPr/>
          <p:nvPr/>
        </p:nvSpPr>
        <p:spPr>
          <a:xfrm>
            <a:off x="57467" y="1196752"/>
            <a:ext cx="913656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“Princípio da causalidade” (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caput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Quando houver </a:t>
            </a:r>
            <a:r>
              <a:rPr lang="pt-BR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perda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do objeto (§ 10)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10 a 20% (§ 2º)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Independentemente do conteúdo (§ 6º)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Salvo causas em que inestimável ou irrisório o valor (§8º)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Fazenda Pública: as “faixas” dos §§ 3º e 5º + § 4º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Honorários “recursais” (§§ 11 e 12)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Direito do advogado e natureza alimentar (§ 14)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Súmula vinculante 47 STF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Vedação da compensação (Súm. 306 STJ)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Outras consequências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Advogados públicos e honorários sucumbenciais (§ 19)</a:t>
            </a:r>
          </a:p>
          <a:p>
            <a:pPr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/>
            <a:endParaRPr lang="en-US" altLang="pt-BR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endParaRPr lang="pt-BR" altLang="pt-BR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0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Negócios Processuais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Possibilidades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Impacto dos negócios processuais na criação  de procedimentos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Comunicações processuais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Prazos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Provas (inclusive periciais) feitas antecipadamente e seu valor jurídico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provisória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8"/>
            <a:ext cx="9288522" cy="561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pt-BR" sz="2800" dirty="0">
              <a:latin typeface="+mj-lt"/>
              <a:cs typeface="Calibri" panose="020F0502020204030204" pitchFamily="34" charset="0"/>
            </a:endParaRP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+mj-lt"/>
                <a:cs typeface="Calibri" panose="020F0502020204030204" pitchFamily="34" charset="0"/>
              </a:rPr>
              <a:t>Classificações e seu uso 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De urgência x da evidência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Antecedente x incidental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Cautelar x antecipada 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Em especial a estabilização da TP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pt-BR" sz="2800" i="1" dirty="0"/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TP e Poder Público em juízo (art. 1.059)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pt-BR" altLang="pt-BR" sz="2800" b="1" dirty="0">
              <a:solidFill>
                <a:srgbClr val="C00000"/>
              </a:solidFill>
            </a:endParaRP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pt-BR" altLang="pt-BR" sz="2800" b="1" dirty="0">
              <a:solidFill>
                <a:srgbClr val="C00000"/>
              </a:solidFill>
            </a:endParaRP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endParaRPr lang="pt-BR" altLang="pt-BR" sz="2800" b="1" dirty="0">
              <a:solidFill>
                <a:srgbClr val="C00000"/>
              </a:solidFill>
            </a:endParaRPr>
          </a:p>
          <a:p>
            <a:pPr>
              <a:lnSpc>
                <a:spcPts val="3100"/>
              </a:lnSpc>
              <a:buClr>
                <a:srgbClr val="D02800"/>
              </a:buClr>
            </a:pPr>
            <a:endParaRPr lang="pt-BR" altLang="pt-BR" sz="2800" b="1" dirty="0">
              <a:solidFill>
                <a:srgbClr val="C00000"/>
              </a:solidFill>
            </a:endParaRPr>
          </a:p>
          <a:p>
            <a:pPr>
              <a:lnSpc>
                <a:spcPts val="3100"/>
              </a:lnSpc>
              <a:buClr>
                <a:srgbClr val="D02800"/>
              </a:buClr>
            </a:pP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Procedimento comum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554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ênfase nos meios “ alternativos de solução de conflitos” </a:t>
            </a:r>
          </a:p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 citação para Audiência de Conciliação e de Mediação ( arts. 319 VII + 334 § 4ºI + 335 II)</a:t>
            </a:r>
            <a:endParaRPr lang="pt-BR" sz="2400" dirty="0"/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Preliminares de contestação e ACM</a:t>
            </a:r>
            <a:endParaRPr lang="pt-BR" sz="2400" b="1" dirty="0">
              <a:solidFill>
                <a:srgbClr val="FF0000"/>
              </a:solidFill>
            </a:endParaRP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Julgamento antecipado parcial de mérito (art. 356)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Audiência de saneamento (art. 357)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</a:pPr>
            <a:endParaRPr lang="pt-BR" sz="24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recursal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8960" y="1162988"/>
            <a:ext cx="9107994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spc="-50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spc="-50" dirty="0"/>
              <a:t>Em especial as expectativas geradas pelo CPC e sua realidade: efetiva redução do número de recursos?</a:t>
            </a:r>
          </a:p>
          <a:p>
            <a:pPr marL="857250" lvl="2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800" spc="-50" dirty="0"/>
              <a:t>A “técnica de colegiamento” do art. 942</a:t>
            </a:r>
          </a:p>
          <a:p>
            <a:pPr marL="857250" lvl="2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800" spc="-50" dirty="0"/>
              <a:t>O “agravo retido” </a:t>
            </a:r>
          </a:p>
          <a:p>
            <a:pPr marL="0" lvl="1" indent="0">
              <a:buClr>
                <a:srgbClr val="C00000"/>
              </a:buClr>
            </a:pPr>
            <a:endParaRPr lang="pt-BR" sz="2800" spc="-50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Redução do número de agravos de instrumento: o que ocorre após a decisão do STJ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 marL="857250" lvl="2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800" b="1" dirty="0">
                <a:cs typeface="Arial" panose="020B0604020202020204" pitchFamily="34" charset="0"/>
              </a:rPr>
              <a:t>REsp 1.696.396/MT</a:t>
            </a:r>
            <a:r>
              <a:rPr lang="pt-BR" sz="2800" dirty="0">
                <a:cs typeface="Arial" panose="020B0604020202020204" pitchFamily="34" charset="0"/>
              </a:rPr>
              <a:t> e </a:t>
            </a:r>
            <a:r>
              <a:rPr lang="pt-BR" sz="2800" b="1" dirty="0">
                <a:cs typeface="Arial" panose="020B0604020202020204" pitchFamily="34" charset="0"/>
              </a:rPr>
              <a:t>REsp 1.704.520/MT</a:t>
            </a:r>
            <a:r>
              <a:rPr lang="pt-BR" sz="2800" dirty="0">
                <a:cs typeface="Arial" panose="020B0604020202020204" pitchFamily="34" charset="0"/>
              </a:rPr>
              <a:t>, CE, rel. Min. Nancy Andrighi, DJe 19.12.2018</a:t>
            </a:r>
            <a:endParaRPr lang="pt-BR" sz="2800" b="1" dirty="0">
              <a:solidFill>
                <a:srgbClr val="FF0000"/>
              </a:solidFill>
            </a:endParaRP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i="1" dirty="0"/>
          </a:p>
          <a:p>
            <a:pPr marL="0" lvl="1" indent="0">
              <a:buClr>
                <a:srgbClr val="C00000"/>
              </a:buClr>
            </a:pPr>
            <a:endParaRPr lang="pt-BR" sz="2800" i="1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i="1" dirty="0"/>
          </a:p>
          <a:p>
            <a:pPr marL="0" lvl="1" indent="0">
              <a:buClr>
                <a:srgbClr val="C00000"/>
              </a:buClr>
            </a:pPr>
            <a:endParaRPr lang="pt-BR" sz="2800" i="1" dirty="0"/>
          </a:p>
          <a:p>
            <a:pPr marL="0" lvl="1" indent="0">
              <a:buClr>
                <a:srgbClr val="C00000"/>
              </a:buClr>
            </a:pPr>
            <a:endParaRPr lang="pt-BR" sz="2800" i="1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“Indexadores Jurisprudenciais” (1)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Considerações iniciais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Os arts. 926, 927 e 928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Suas múltiplas funções</a:t>
            </a:r>
            <a:endParaRPr lang="en-US" sz="2400" dirty="0"/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Tutela de urgência e da evidência (art. 311 II)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Improcedência liminar do pedido (332)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Dispensa de remessa necessária (496 § 4º)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Dispensa de caução para cumprimento provisório           (art. 521 IV)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Atuação monocrática do relator (932)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Julgamento monocrático de conflito  de competência      (955 par ún)</a:t>
            </a:r>
          </a:p>
          <a:p>
            <a:pPr marL="457200" lvl="1" indent="0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24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“Indexadores Jurisprudenciais” (2)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Cabimento da reclamação (988)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Desistência da ação (1040 §§ 1º a 3º)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Seu uso consciente inclusive como forma de não litigar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Seu impacto na fundamentação das petições e das decisões judiciais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O ED e a “omissão qualificada” (art. 1022 par ún I)</a:t>
            </a:r>
          </a:p>
          <a:p>
            <a:pPr marL="514350" indent="-457200"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A importância do </a:t>
            </a:r>
            <a:r>
              <a:rPr lang="en-US" sz="2800" i="1" dirty="0"/>
              <a:t>processo</a:t>
            </a:r>
            <a:r>
              <a:rPr lang="en-US" sz="2800" dirty="0"/>
              <a:t> de sua formação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endParaRPr lang="en-US" sz="2800" dirty="0"/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endParaRPr lang="en-US" sz="2800" dirty="0"/>
          </a:p>
          <a:p>
            <a:pPr marL="457200" lvl="1" indent="0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25684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</TotalTime>
  <Words>615</Words>
  <Application>Microsoft Office PowerPoint</Application>
  <PresentationFormat>Apresentação na tela (4:3)</PresentationFormat>
  <Paragraphs>113</Paragraphs>
  <Slides>12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Design padrão</vt:lpstr>
      <vt:lpstr>NOVO CPC: desafios para a advocacia</vt:lpstr>
      <vt:lpstr>Palavras iniciais</vt:lpstr>
      <vt:lpstr> Honorários advocatícios </vt:lpstr>
      <vt:lpstr>Negócios Processuais</vt:lpstr>
      <vt:lpstr>Tutela provisória</vt:lpstr>
      <vt:lpstr>Procedimento comum</vt:lpstr>
      <vt:lpstr>Sistema recursal</vt:lpstr>
      <vt:lpstr>Os “Indexadores Jurisprudenciais” (1)</vt:lpstr>
      <vt:lpstr>Os “Indexadores Jurisprudenciais” (2)</vt:lpstr>
      <vt:lpstr>Cumprimento de sentença Processo de execução</vt:lpstr>
      <vt:lpstr>Palavras finais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254</cp:revision>
  <cp:lastPrinted>2019-07-25T21:19:41Z</cp:lastPrinted>
  <dcterms:created xsi:type="dcterms:W3CDTF">2007-03-23T14:32:10Z</dcterms:created>
  <dcterms:modified xsi:type="dcterms:W3CDTF">2019-08-08T19:13:53Z</dcterms:modified>
</cp:coreProperties>
</file>