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0" r:id="rId2"/>
    <p:sldId id="323" r:id="rId3"/>
    <p:sldId id="371" r:id="rId4"/>
    <p:sldId id="372" r:id="rId5"/>
    <p:sldId id="373" r:id="rId6"/>
    <p:sldId id="327" r:id="rId7"/>
    <p:sldId id="374" r:id="rId8"/>
    <p:sldId id="375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7" r:id="rId19"/>
    <p:sldId id="388" r:id="rId20"/>
    <p:sldId id="389" r:id="rId21"/>
    <p:sldId id="294" r:id="rId22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19/03/2019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19/03/2019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4319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3932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2154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89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8587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1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6834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1071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88988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2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5693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025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231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4002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010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9451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29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4" y="-23331"/>
            <a:ext cx="9143999" cy="129209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FUNDAMENTAIS E 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FUNÇÃO JURISDICIONAL</a:t>
            </a:r>
            <a:endParaRPr lang="pt-BR" sz="54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37212" y="1772816"/>
            <a:ext cx="86272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3600" b="1" dirty="0">
                <a:solidFill>
                  <a:schemeClr val="accent2"/>
                </a:solidFill>
              </a:rPr>
              <a:t>Cassio Scarpinella Bueno</a:t>
            </a:r>
          </a:p>
          <a:p>
            <a:pPr algn="ctr" eaLnBrk="1" hangingPunct="1"/>
            <a:endParaRPr lang="pt-BR" altLang="pt-BR" sz="2000" b="1" dirty="0">
              <a:solidFill>
                <a:schemeClr val="accent2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0070C0"/>
                </a:solidFill>
              </a:rPr>
              <a:t>EDPC/UCDB-Campo Grande, MS, 22 e 23 de março de 2019</a:t>
            </a:r>
            <a:endParaRPr lang="pt-BR" altLang="pt-BR" sz="20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Contraditório (Art. 9º)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Ênfase da necessidade do contraditório prévio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Exceções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Tutela provisória de urgência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Tutela da evidência (art. 311, II e III)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Expedição do mandado monitório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Rol exaustivo </a:t>
            </a:r>
            <a:r>
              <a:rPr lang="pt-BR" sz="2400" b="1" dirty="0"/>
              <a:t>(?)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Mera </a:t>
            </a:r>
            <a:r>
              <a:rPr lang="pt-BR" sz="2800" i="1" dirty="0"/>
              <a:t>postergação</a:t>
            </a:r>
            <a:r>
              <a:rPr lang="pt-BR" sz="2800" dirty="0"/>
              <a:t> do contraditório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136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Contraditório (Art. 10)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Vedação das decisões-surpresa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Necessidade de prévia influência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O que é “fundamento” para os fins do art. 10 </a:t>
            </a:r>
            <a:r>
              <a:rPr lang="pt-BR" b="1" dirty="0"/>
              <a:t>?</a:t>
            </a:r>
            <a:endParaRPr lang="pt-BR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Questões de ofício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710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Publicidade e fundamentação (Art. 11)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Publicidade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Exceções (segredo de justiça)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Fundamentação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Art. 489, §§ 1</a:t>
            </a:r>
            <a:r>
              <a:rPr lang="pt-BR" sz="2400" strike="sngStrike" dirty="0"/>
              <a:t>º</a:t>
            </a:r>
            <a:r>
              <a:rPr lang="pt-BR" sz="2400" dirty="0"/>
              <a:t> e 2</a:t>
            </a:r>
            <a:r>
              <a:rPr lang="pt-BR" sz="2400" strike="sngStrike" dirty="0"/>
              <a:t>º</a:t>
            </a:r>
            <a:endParaRPr lang="pt-BR" sz="2400" dirty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Os argumentos pró e contra (art. 984, § 2</a:t>
            </a:r>
            <a:r>
              <a:rPr lang="pt-BR" sz="2400" strike="sngStrike" dirty="0"/>
              <a:t>º</a:t>
            </a:r>
            <a:r>
              <a:rPr lang="pt-BR" sz="2400" dirty="0"/>
              <a:t>, e os revogados § 2</a:t>
            </a:r>
            <a:r>
              <a:rPr lang="pt-BR" sz="2400" strike="sngStrike" dirty="0"/>
              <a:t>º</a:t>
            </a:r>
            <a:r>
              <a:rPr lang="pt-BR" sz="2400" dirty="0"/>
              <a:t> do art. 1.029, e § 5</a:t>
            </a:r>
            <a:r>
              <a:rPr lang="pt-BR" sz="2400" strike="sngStrike" dirty="0"/>
              <a:t>º</a:t>
            </a:r>
            <a:r>
              <a:rPr lang="pt-BR" sz="2400" dirty="0"/>
              <a:t> do art. 1.043, e a nova redação do § 3</a:t>
            </a:r>
            <a:r>
              <a:rPr lang="pt-BR" sz="2400" strike="sngStrike" dirty="0"/>
              <a:t>º</a:t>
            </a:r>
            <a:r>
              <a:rPr lang="pt-BR" sz="2400" dirty="0"/>
              <a:t> do art. 1.038, dada pela Lei n. 13.256/2016)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985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Ordem Cronológica (Art. 12)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Norma fundamental </a:t>
            </a:r>
            <a:r>
              <a:rPr lang="pt-BR" sz="2600" b="1" dirty="0"/>
              <a:t>(?)</a:t>
            </a:r>
            <a:endParaRPr lang="pt-BR" sz="2600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Constitucionalidade do dispositivo (art. 96, I, </a:t>
            </a:r>
            <a:r>
              <a:rPr lang="pt-BR" sz="2600" i="1" dirty="0"/>
              <a:t>b,</a:t>
            </a:r>
            <a:r>
              <a:rPr lang="pt-BR" sz="2600" dirty="0"/>
              <a:t> da CF) </a:t>
            </a:r>
            <a:r>
              <a:rPr lang="pt-BR" sz="2600" b="1" dirty="0"/>
              <a:t>(?)</a:t>
            </a:r>
            <a:endParaRPr lang="pt-BR" sz="26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Ordem cronológica para sentenças e acórdãos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A Lei n. 13.256/2016 e o advérbio “preferencialmente”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Lista para controle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Exceções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Relação com o art. 153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 primeira lista (art. 1.046, § 5</a:t>
            </a:r>
            <a:r>
              <a:rPr lang="pt-BR" sz="2600" strike="sngStrike" dirty="0"/>
              <a:t>º</a:t>
            </a:r>
            <a:r>
              <a:rPr lang="pt-BR" sz="2600" dirty="0"/>
              <a:t>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700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Aplicação das normas processuais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13: aplicação das normas processuais civis brasileiras, ressalvados os tratados, convenções ou acordos internacionais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14: irretroatividade da norma processual e aplicação imediata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Aplicação imediata do CPC de 2015 desde sua entrada em vigor (arts. 1.045 e 1.046, </a:t>
            </a:r>
            <a:r>
              <a:rPr lang="pt-BR" sz="2400" i="1" dirty="0"/>
              <a:t>caput</a:t>
            </a:r>
            <a:r>
              <a:rPr lang="pt-BR" sz="2400" dirty="0"/>
              <a:t>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As exceções do Livro Complementar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15 e a aplicabilidade supletiva e subsidiária do CPC de 2015 aos processos </a:t>
            </a:r>
            <a:r>
              <a:rPr lang="pt-BR" sz="2400" i="1" dirty="0"/>
              <a:t>trabalhista</a:t>
            </a:r>
            <a:r>
              <a:rPr lang="pt-BR" sz="2400" dirty="0"/>
              <a:t>, </a:t>
            </a:r>
            <a:r>
              <a:rPr lang="pt-BR" sz="2400" i="1" dirty="0"/>
              <a:t>eleitoral</a:t>
            </a:r>
            <a:r>
              <a:rPr lang="pt-BR" sz="2400" dirty="0"/>
              <a:t> e </a:t>
            </a:r>
            <a:r>
              <a:rPr lang="pt-BR" sz="2400" i="1" dirty="0"/>
              <a:t>administrativo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No processo penal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Nos Juizados Especiais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7300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Jurisdição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Compreensão à luz do modelo constitucional do direito processual civil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Compreensão à luz do neoconcretismo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Relações com a competência (art. 16)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4676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Ação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Compreensão à luz do modelo constitucional do direito processual civil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Compreensão à luz do neoconcretismo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 art. 17 e o interesse e a legitimidade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Regime jurídico da ação no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O escorreito agir no processo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Legitimação extraordinária (art. 18)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Interesse de agir e os arts. 19 e 20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3121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da jurisdição nacional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Arts. 21 e 22 e a </a:t>
            </a:r>
            <a:r>
              <a:rPr lang="pt-BR" sz="2800" i="1" dirty="0"/>
              <a:t>jurisdição </a:t>
            </a:r>
            <a:r>
              <a:rPr lang="pt-BR" sz="2800" dirty="0"/>
              <a:t>dos órgãos jurisdicionais brasileiros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23 e a jurisdição exclusiva dos órgãos jurisdicionais brasileiros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24: “Litispendência internacional”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25: Eleição de foro estrangeiro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4945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Competência (1)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Disposições gerais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Identificação do órgão jurisdicional brasileiro a partir do modelo constitucional (art. 44)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Competência absoluta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Competência relativa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i="1" dirty="0"/>
              <a:t>Perpetuatio iurisdictionis</a:t>
            </a:r>
            <a:r>
              <a:rPr lang="pt-BR" dirty="0"/>
              <a:t> (art. 43)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O art. 46 e a competência nos casos de direito obrigacional e direito real sobre móveis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O art. 47 e a competência nos casos de direito real sobre imóveis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Questionamentos com relação ao art. 52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0685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Competência (2)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Modificação de Competência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Conexão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Continência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Foro de eleição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Inércia do réu em alegar incompetência relativa</a:t>
            </a:r>
          </a:p>
          <a:p>
            <a:pPr marL="457200" lvl="1" indent="0">
              <a:buClr>
                <a:srgbClr val="C00000"/>
              </a:buClr>
              <a:buNone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Incompetência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Momentos e formas de sua alegação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Conflitos de competência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Efeitos de seu reconhecimento: a </a:t>
            </a:r>
            <a:r>
              <a:rPr lang="pt-BR" sz="2400" i="1" dirty="0"/>
              <a:t>traslatio iudicii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224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(Art. 1º)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Princípios constitucionais do direito processual civil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Organização judiciária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Funções essenciais à Administração da Justiça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Procedimentos jurisdicionais constitucionalmente diferenciados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Normas de concretização do direito processual civil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Parafraseando Cappelletti: “O </a:t>
            </a:r>
            <a:r>
              <a:rPr lang="pt-BR" sz="2400" i="1" dirty="0"/>
              <a:t>modelo constitucional do direito processual civil </a:t>
            </a:r>
            <a:r>
              <a:rPr lang="pt-BR" sz="2400" dirty="0"/>
              <a:t>como </a:t>
            </a:r>
            <a:r>
              <a:rPr lang="pt-BR" sz="2400" b="1" dirty="0"/>
              <a:t>programa de reforma</a:t>
            </a:r>
            <a:r>
              <a:rPr lang="pt-BR" sz="2400" dirty="0"/>
              <a:t> e </a:t>
            </a:r>
            <a:r>
              <a:rPr lang="pt-BR" sz="2400" b="1" dirty="0"/>
              <a:t>como método de pensamento</a:t>
            </a:r>
            <a:r>
              <a:rPr lang="pt-BR" sz="2400" dirty="0"/>
              <a:t> do Direito Processual Civil vigente”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2394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Cooperação nacional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pt-BR" sz="24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Novidade do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Relação com a cooperação internacional</a:t>
            </a:r>
          </a:p>
          <a:p>
            <a:pPr marL="457200" lvl="1" indent="0">
              <a:buClr>
                <a:srgbClr val="C00000"/>
              </a:buClr>
              <a:buNone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Objetos possíveis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Formas de execução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9036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Inércia da Jurisdição (Art. 2º)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Imparcialidade</a:t>
            </a:r>
          </a:p>
          <a:p>
            <a:pPr marL="0" indent="0">
              <a:buClr>
                <a:srgbClr val="FF0000"/>
              </a:buClr>
              <a:buNone/>
            </a:pPr>
            <a:endParaRPr lang="pt-BR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Vinculação do juiz ao pedido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Princípio </a:t>
            </a:r>
            <a:r>
              <a:rPr lang="pt-BR" i="1" dirty="0"/>
              <a:t>dispositivo</a:t>
            </a:r>
            <a:r>
              <a:rPr lang="pt-BR" dirty="0"/>
              <a:t> </a:t>
            </a:r>
            <a:r>
              <a:rPr lang="pt-BR" i="1" dirty="0"/>
              <a:t>x</a:t>
            </a:r>
            <a:r>
              <a:rPr lang="pt-BR" dirty="0"/>
              <a:t> princípio </a:t>
            </a:r>
            <a:r>
              <a:rPr lang="pt-BR" i="1" dirty="0"/>
              <a:t>inquisitório</a:t>
            </a:r>
            <a:endParaRPr lang="pt-BR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O </a:t>
            </a:r>
            <a:r>
              <a:rPr lang="pt-BR" i="1" dirty="0"/>
              <a:t>tempero</a:t>
            </a:r>
            <a:r>
              <a:rPr lang="pt-BR" dirty="0"/>
              <a:t> da “cooperação”</a:t>
            </a:r>
            <a:endParaRPr lang="en-US" sz="4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49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Meios Alternativos (Art. 3º)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Inafastabilidade: alcance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Meios alternativos de solução de conflitos</a:t>
            </a:r>
          </a:p>
          <a:p>
            <a:pPr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Meios </a:t>
            </a:r>
            <a:r>
              <a:rPr lang="pt-BR" sz="2400" i="1" dirty="0"/>
              <a:t>ADEQUADOS</a:t>
            </a:r>
            <a:endParaRPr lang="pt-BR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Conciliação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Mediação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Lei n. 13.140/2015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Arbitragem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Lei n. 13.129/2015</a:t>
            </a: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92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Eficiência Processual (Art. 4º)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Art. 5º, LXXVIII, da CF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Celeridade </a:t>
            </a:r>
            <a:r>
              <a:rPr lang="pt-BR" sz="2600" i="1" dirty="0"/>
              <a:t>x</a:t>
            </a:r>
            <a:r>
              <a:rPr lang="pt-BR" sz="2600" dirty="0"/>
              <a:t> eficiência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Otimização da prestação jurisdicional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Atividade </a:t>
            </a:r>
            <a:r>
              <a:rPr lang="pt-BR" sz="2600" i="1" dirty="0"/>
              <a:t>cognitiva</a:t>
            </a:r>
            <a:endParaRPr lang="pt-BR" sz="2600" dirty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Atividade </a:t>
            </a:r>
            <a:r>
              <a:rPr lang="pt-BR" sz="2600" i="1" dirty="0"/>
              <a:t>executiva</a:t>
            </a:r>
            <a:r>
              <a:rPr lang="pt-BR" sz="2600" dirty="0"/>
              <a:t> (satisfativa)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Um (novo) conceito de tutela jurisdicional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4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6257" y="1"/>
            <a:ext cx="9107994" cy="105273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Boa-fé objetiva (art. 5º)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1052737"/>
            <a:ext cx="9144000" cy="4960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Alcance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Vetor hermenêutico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dirty="0"/>
              <a:t>Art. 322 § 2º (petição inicial)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dirty="0"/>
              <a:t>Art. 489, § 3º (sentença/decisões jurisdicionais)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Criação de deveres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Litigância de má-fé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Atos atentatórios à dignidade da justiça</a:t>
            </a:r>
            <a:endParaRPr lang="pt-BR" sz="2300" dirty="0"/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900" i="1" dirty="0"/>
              <a:t>Venire contra factum proprium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i="1" dirty="0"/>
              <a:t>Supressio</a:t>
            </a:r>
            <a:r>
              <a:rPr lang="en-US" sz="2300" dirty="0"/>
              <a:t>,</a:t>
            </a:r>
            <a:r>
              <a:rPr lang="en-US" sz="2300" i="1" dirty="0"/>
              <a:t> surrectio</a:t>
            </a:r>
            <a:r>
              <a:rPr lang="en-US" sz="2300" dirty="0"/>
              <a:t>, </a:t>
            </a:r>
            <a:r>
              <a:rPr lang="en-US" sz="2300" i="1" dirty="0"/>
              <a:t>tu quoque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900" dirty="0"/>
              <a:t>Transporte para o plano processual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Lealdade e eticidade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446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Cooperação (Art. 6º)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472248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Um novo </a:t>
            </a:r>
            <a:r>
              <a:rPr lang="pt-BR" sz="2800" i="1" dirty="0"/>
              <a:t>modelo</a:t>
            </a:r>
            <a:r>
              <a:rPr lang="pt-BR" sz="2800" dirty="0"/>
              <a:t> de processo </a:t>
            </a:r>
            <a:r>
              <a:rPr lang="pt-BR" sz="2800" b="1" dirty="0"/>
              <a:t>(?)</a:t>
            </a:r>
            <a:endParaRPr lang="pt-BR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Deveres de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Esclarecimento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Art. 321 (indeferimento da inicial)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Consulta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Prévio contraditório (arts. 9</a:t>
            </a:r>
            <a:r>
              <a:rPr lang="pt-BR" strike="sngStrike" dirty="0"/>
              <a:t>º</a:t>
            </a:r>
            <a:r>
              <a:rPr lang="pt-BR" dirty="0"/>
              <a:t> e 10)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Prevenção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Dever-poder geral de saneamento (art. 139, IX)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Auxilio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Modificação do ônus da prova (art. 373, §§ 1º e 2º)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Cooperação entre as partes/advogados (?)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33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Isonomia (Art. 7º)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Igualdade entre iguais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Igualdade substancial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Relação com o contraditório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Paridade de armas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Bilateralidade da audiência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151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Hermenêutica (Art. 8º)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59" y="101256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“Atualização” dos arts. 4</a:t>
            </a:r>
            <a:r>
              <a:rPr lang="pt-BR" sz="2900" strike="sngStrike" dirty="0"/>
              <a:t>º</a:t>
            </a:r>
            <a:r>
              <a:rPr lang="pt-BR" sz="2900" dirty="0"/>
              <a:t> e 5</a:t>
            </a:r>
            <a:r>
              <a:rPr lang="pt-BR" sz="2900" strike="sngStrike" dirty="0"/>
              <a:t>º</a:t>
            </a:r>
            <a:r>
              <a:rPr lang="pt-BR" sz="2900" dirty="0"/>
              <a:t> da LINDB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500" dirty="0"/>
              <a:t>Os arts. 20 a 30 da LINDB (Lei n. 13.655/2018)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Crise do legalismo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dirty="0"/>
              <a:t>Impacto no dever de fundamentação (art. 489, § 2</a:t>
            </a:r>
            <a:r>
              <a:rPr lang="pt-BR" sz="2900" strike="sngStrike" dirty="0"/>
              <a:t>º</a:t>
            </a:r>
            <a:r>
              <a:rPr lang="pt-BR" sz="2900" dirty="0"/>
              <a:t>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Reflexos no art. 140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500" dirty="0"/>
              <a:t>O MP como fiscal do “ordenamento jurídico” (178)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900" i="1" dirty="0"/>
              <a:t>Amicus curiae</a:t>
            </a:r>
            <a:endParaRPr lang="pt-BR" sz="29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443198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879</Words>
  <Application>Microsoft Office PowerPoint</Application>
  <PresentationFormat>Apresentação na tela (4:3)</PresentationFormat>
  <Paragraphs>202</Paragraphs>
  <Slides>21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Design padrão</vt:lpstr>
      <vt:lpstr>NORMAS FUNDAMENTAIS E  FUNÇÃO JURISDICIONAL</vt:lpstr>
      <vt:lpstr>  Modelo Constitucional (Art. 1º) </vt:lpstr>
      <vt:lpstr> Inércia da Jurisdição (Art. 2º) </vt:lpstr>
      <vt:lpstr> Meios Alternativos (Art. 3º) </vt:lpstr>
      <vt:lpstr> Eficiência Processual (Art. 4º) </vt:lpstr>
      <vt:lpstr>Boa-fé objetiva (art. 5º)</vt:lpstr>
      <vt:lpstr> Cooperação (Art. 6º) </vt:lpstr>
      <vt:lpstr> Isonomia (Art. 7º)  </vt:lpstr>
      <vt:lpstr> Hermenêutica (Art. 8º)  </vt:lpstr>
      <vt:lpstr> Contraditório (Art. 9º) </vt:lpstr>
      <vt:lpstr> Contraditório (Art. 10) </vt:lpstr>
      <vt:lpstr> Publicidade e fundamentação (Art. 11) </vt:lpstr>
      <vt:lpstr> Ordem Cronológica (Art. 12) </vt:lpstr>
      <vt:lpstr> Aplicação das normas processuais </vt:lpstr>
      <vt:lpstr> Jurisdição </vt:lpstr>
      <vt:lpstr> Ação </vt:lpstr>
      <vt:lpstr> Limites da jurisdição nacional </vt:lpstr>
      <vt:lpstr> Competência (1) </vt:lpstr>
      <vt:lpstr> Competência (2) </vt:lpstr>
      <vt:lpstr> Cooperação nacional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251</cp:revision>
  <cp:lastPrinted>2018-06-28T15:00:10Z</cp:lastPrinted>
  <dcterms:created xsi:type="dcterms:W3CDTF">2007-03-23T14:32:10Z</dcterms:created>
  <dcterms:modified xsi:type="dcterms:W3CDTF">2019-03-20T00:48:46Z</dcterms:modified>
</cp:coreProperties>
</file>