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0" r:id="rId2"/>
    <p:sldId id="323" r:id="rId3"/>
    <p:sldId id="371" r:id="rId4"/>
    <p:sldId id="382" r:id="rId5"/>
    <p:sldId id="383" r:id="rId6"/>
    <p:sldId id="294" r:id="rId7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02/04/2019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02/04/2019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4319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22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2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4" y="-23332"/>
            <a:ext cx="9143999" cy="179614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FUNDAMENTAIS 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OS 3 ANOS DE VIGÊNCIA DO CPC</a:t>
            </a:r>
            <a:endParaRPr lang="pt-BR" sz="54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2352" y="2537144"/>
            <a:ext cx="84844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37212" y="1772816"/>
            <a:ext cx="862727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en-US" altLang="pt-B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endParaRPr lang="en-US" altLang="pt-B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endParaRPr lang="pt-BR" altLang="pt-BR" sz="2000" b="1" dirty="0">
              <a:solidFill>
                <a:schemeClr val="accent2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0070C0"/>
                </a:solidFill>
              </a:rPr>
              <a:t>OAB/SP, 5 de abril de 2019</a:t>
            </a:r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www.facebook.com/cassioscarpinellabueno</a:t>
            </a: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suficiência do art. 1º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05083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O “modelo constitucional do direito processual civil”</a:t>
            </a:r>
            <a:endParaRPr lang="pt-BR" sz="26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Princípios constitucionais do direito processual civil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Organização judiciária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Funções essenciais à Administração da Justiça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Procedimentos jurisdicionais constitucionalmente diferenciados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Normas de concretização do direito processual civil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Parafraseando Cappelletti: “O </a:t>
            </a:r>
            <a:r>
              <a:rPr lang="pt-BR" sz="2600" i="1" dirty="0"/>
              <a:t>modelo constitucional do direito processual civil </a:t>
            </a:r>
            <a:r>
              <a:rPr lang="pt-BR" sz="2600" dirty="0"/>
              <a:t>como </a:t>
            </a:r>
            <a:r>
              <a:rPr lang="pt-BR" sz="2600" b="1" dirty="0"/>
              <a:t>programa de reforma</a:t>
            </a:r>
            <a:r>
              <a:rPr lang="pt-BR" sz="2600" dirty="0"/>
              <a:t> e </a:t>
            </a:r>
            <a:r>
              <a:rPr lang="pt-BR" sz="2600" b="1" dirty="0"/>
              <a:t>como método de pensamento</a:t>
            </a:r>
            <a:r>
              <a:rPr lang="pt-BR" sz="2600" dirty="0"/>
              <a:t> do Direito Processual Civil vigente”</a:t>
            </a:r>
            <a:endParaRPr lang="en-US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239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demais “normas fundamentais”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Art. 2º: imparcialidade (inércia da jurisdição)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Art. 3º: tutela jurisdicional e meios </a:t>
            </a:r>
            <a:r>
              <a:rPr lang="pt-BR" i="1" dirty="0"/>
              <a:t>não</a:t>
            </a:r>
            <a:r>
              <a:rPr lang="pt-BR" dirty="0"/>
              <a:t> jurisdicionais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4º: eficiência processual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5º: boa-fé </a:t>
            </a:r>
            <a:r>
              <a:rPr lang="en-US" i="1" dirty="0"/>
              <a:t>objetiva</a:t>
            </a:r>
            <a:endParaRPr lang="en-US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6º: cooperação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49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7451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demais “normas fundamentais”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7º: isonomia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8º: diretrizes hermenêuticas</a:t>
            </a:r>
            <a:endParaRPr lang="en-US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dirty="0"/>
              <a:t> </a:t>
            </a:r>
            <a:r>
              <a:rPr lang="pt-BR" sz="2400" dirty="0"/>
              <a:t>Arts. 20 a 30 da LINDB (Lei n. 13.655/2018) + 489 § 2º</a:t>
            </a:r>
            <a:endParaRPr lang="en-US" dirty="0"/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Arts. 9º e 10: contraditório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11: publicidade e fundamentação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/>
              <a:t>Art. 489 § 1º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12: ordem cronológica 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/>
              <a:t>Art. 153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36512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323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" y="0"/>
            <a:ext cx="9144000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Reflexão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9337" y="908720"/>
            <a:ext cx="9144000" cy="52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900" dirty="0"/>
              <a:t> </a:t>
            </a:r>
            <a:r>
              <a:rPr lang="pt-BR" altLang="pt-BR" sz="2800" dirty="0"/>
              <a:t>“A partir da nova perspectiva pós-constitucional, o problema do processo não se limita apenas ao seu ‘</a:t>
            </a:r>
            <a:r>
              <a:rPr lang="pt-BR" altLang="pt-BR" sz="2800" b="1" dirty="0"/>
              <a:t>ser</a:t>
            </a:r>
            <a:r>
              <a:rPr lang="pt-BR" altLang="pt-BR" sz="2800" dirty="0"/>
              <a:t>’, é dizer à sua </a:t>
            </a:r>
            <a:r>
              <a:rPr lang="pt-BR" altLang="pt-BR" sz="2800" i="1" dirty="0"/>
              <a:t>concreta organização de acordo com as leis processuais</a:t>
            </a:r>
            <a:r>
              <a:rPr lang="pt-BR" altLang="pt-BR" sz="2800" dirty="0"/>
              <a:t>, mas também ao seu ‘</a:t>
            </a:r>
            <a:r>
              <a:rPr lang="pt-BR" altLang="pt-BR" sz="2800" b="1" dirty="0"/>
              <a:t>dever-ser</a:t>
            </a:r>
            <a:r>
              <a:rPr lang="pt-BR" altLang="pt-BR" sz="2800" dirty="0"/>
              <a:t>’, ou seja à </a:t>
            </a:r>
            <a:r>
              <a:rPr lang="pt-BR" altLang="pt-BR" sz="2800" i="1" dirty="0"/>
              <a:t>conformidade de sua disciplina positiva com as previsões constitucionais</a:t>
            </a:r>
            <a:r>
              <a:rPr lang="pt-BR" altLang="pt-BR" sz="2800" dirty="0"/>
              <a:t>” </a:t>
            </a:r>
            <a:r>
              <a:rPr lang="pt-BR" altLang="pt-BR" sz="2800" b="1" dirty="0"/>
              <a:t>(Andolina e Vignera)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 Um </a:t>
            </a:r>
            <a:r>
              <a:rPr lang="pt-BR" altLang="pt-BR" sz="2800" i="1" dirty="0"/>
              <a:t>novo</a:t>
            </a:r>
            <a:r>
              <a:rPr lang="pt-BR" altLang="pt-BR" sz="2800" dirty="0"/>
              <a:t> CPC </a:t>
            </a:r>
            <a:r>
              <a:rPr lang="pt-BR" altLang="pt-BR" sz="2800" i="1" dirty="0"/>
              <a:t>ou</a:t>
            </a:r>
            <a:r>
              <a:rPr lang="pt-BR" altLang="pt-BR" sz="2800" dirty="0"/>
              <a:t> uma nova forma de </a:t>
            </a:r>
            <a:r>
              <a:rPr lang="pt-BR" altLang="pt-BR" sz="2800" i="1" dirty="0"/>
              <a:t>pensar</a:t>
            </a:r>
            <a:r>
              <a:rPr lang="pt-BR" altLang="pt-BR" sz="2800" dirty="0"/>
              <a:t> o (papel do) direito processual civil nos próximos 3 ... 30 anos</a:t>
            </a:r>
            <a:r>
              <a:rPr lang="pt-BR" altLang="pt-BR" sz="2800" b="1" dirty="0">
                <a:solidFill>
                  <a:srgbClr val="FF0000"/>
                </a:solidFill>
              </a:rPr>
              <a:t>(?)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603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290</Words>
  <Application>Microsoft Office PowerPoint</Application>
  <PresentationFormat>Apresentação na tela (4:3)</PresentationFormat>
  <Paragraphs>43</Paragraphs>
  <Slides>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Design padrão</vt:lpstr>
      <vt:lpstr>NORMAS FUNDAMENTAIS  E OS 3 ANOS DE VIGÊNCIA DO CPC</vt:lpstr>
      <vt:lpstr>A suficiência do art. 1º</vt:lpstr>
      <vt:lpstr> As demais “normas fundamentais” </vt:lpstr>
      <vt:lpstr> As demais “normas fundamentais” </vt:lpstr>
      <vt:lpstr>Reflexão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264</cp:revision>
  <cp:lastPrinted>2018-06-28T15:00:10Z</cp:lastPrinted>
  <dcterms:created xsi:type="dcterms:W3CDTF">2007-03-23T14:32:10Z</dcterms:created>
  <dcterms:modified xsi:type="dcterms:W3CDTF">2019-04-03T01:02:31Z</dcterms:modified>
</cp:coreProperties>
</file>