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0" r:id="rId2"/>
    <p:sldId id="323" r:id="rId3"/>
    <p:sldId id="371" r:id="rId4"/>
    <p:sldId id="382" r:id="rId5"/>
    <p:sldId id="383" r:id="rId6"/>
    <p:sldId id="294" r:id="rId7"/>
  </p:sldIdLst>
  <p:sldSz cx="9144000" cy="6858000" type="screen4x3"/>
  <p:notesSz cx="6797675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3000"/>
    <a:srgbClr val="3A2C00"/>
    <a:srgbClr val="D02800"/>
    <a:srgbClr val="463500"/>
    <a:srgbClr val="663300"/>
    <a:srgbClr val="FF00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761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03/06/2019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761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761" y="0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r">
              <a:defRPr sz="1200"/>
            </a:lvl1pPr>
          </a:lstStyle>
          <a:p>
            <a:fld id="{F47A31FC-5FAA-4BA6-A104-22C6EF93FD36}" type="datetimeFigureOut">
              <a:rPr lang="pt-BR" smtClean="0"/>
              <a:t>03/06/2019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7" tIns="45303" rIns="90607" bIns="45303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5" y="4716696"/>
            <a:ext cx="5438767" cy="4467701"/>
          </a:xfrm>
          <a:prstGeom prst="rect">
            <a:avLst/>
          </a:prstGeom>
        </p:spPr>
        <p:txBody>
          <a:bodyPr vert="horz" lIns="90607" tIns="45303" rIns="90607" bIns="45303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761" y="9430238"/>
            <a:ext cx="2945346" cy="496412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r">
              <a:defRPr sz="1200"/>
            </a:lvl1pPr>
          </a:lstStyle>
          <a:p>
            <a:fld id="{DBFB4160-003B-44D4-A306-3E8058613C3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8091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14319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6226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622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004" y="-23332"/>
            <a:ext cx="9143999" cy="1796148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NORMAS FUNDAMENTAIS DO CPC</a:t>
            </a:r>
            <a:endParaRPr lang="pt-BR" sz="5400" b="1" dirty="0">
              <a:solidFill>
                <a:srgbClr val="C0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22352" y="2537144"/>
            <a:ext cx="848443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Retângulo 1"/>
          <p:cNvSpPr/>
          <p:nvPr/>
        </p:nvSpPr>
        <p:spPr>
          <a:xfrm>
            <a:off x="337212" y="1772816"/>
            <a:ext cx="8627275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endParaRPr lang="en-US" altLang="pt-BR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endParaRPr lang="pt-BR" sz="2800" b="1" dirty="0"/>
          </a:p>
          <a:p>
            <a:pPr algn="ctr" eaLnBrk="1" hangingPunct="1"/>
            <a:r>
              <a:rPr lang="pt-BR" sz="2800" b="1" dirty="0"/>
              <a:t>II Congresso de Direito Processual Civil</a:t>
            </a:r>
            <a:endParaRPr lang="en-US" altLang="pt-BR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 eaLnBrk="1" hangingPunct="1"/>
            <a:r>
              <a:rPr lang="en-US" altLang="pt-BR" sz="2800" b="1" dirty="0">
                <a:solidFill>
                  <a:srgbClr val="C00000"/>
                </a:solidFill>
              </a:rPr>
              <a:t>OAB SANTOS</a:t>
            </a:r>
          </a:p>
          <a:p>
            <a:pPr algn="ctr" eaLnBrk="1" hangingPunct="1"/>
            <a:endParaRPr lang="pt-BR" altLang="pt-BR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 eaLnBrk="1" hangingPunct="1"/>
            <a:r>
              <a:rPr lang="pt-BR" altLang="pt-BR" sz="2800" b="1" dirty="0">
                <a:solidFill>
                  <a:srgbClr val="0070C0"/>
                </a:solidFill>
              </a:rPr>
              <a:t>Santos, SP, 6 de junho de 2019</a:t>
            </a:r>
          </a:p>
          <a:p>
            <a:pPr algn="ctr" eaLnBrk="1" hangingPunct="1"/>
            <a:endParaRPr lang="pt-BR" altLang="pt-BR" sz="3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 eaLnBrk="1" hangingPunct="1"/>
            <a:r>
              <a:rPr lang="pt-BR" altLang="pt-BR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Cassio Scarpinella Bueno</a:t>
            </a:r>
          </a:p>
          <a:p>
            <a:pPr algn="ctr" eaLnBrk="1" hangingPunct="1"/>
            <a:endParaRPr lang="pt-BR" altLang="pt-BR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r>
              <a:rPr lang="en-US" altLang="pt-BR" sz="20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 eaLnBrk="1" hangingPunct="1"/>
            <a:r>
              <a:rPr lang="en-US" altLang="pt-BR" sz="2000" b="1" dirty="0">
                <a:solidFill>
                  <a:srgbClr val="C00000"/>
                </a:solidFill>
              </a:rPr>
              <a:t>www.facebook.com/cassioscarpinellabueno</a:t>
            </a:r>
            <a:endParaRPr lang="en-US" altLang="pt-BR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876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59" y="6155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suficiência do art. 1º</a:t>
            </a:r>
            <a:endParaRPr lang="pt-BR" sz="36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429" y="805083"/>
            <a:ext cx="9136571" cy="5608288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600" dirty="0"/>
              <a:t>O “modelo constitucional do direito processual civil”</a:t>
            </a:r>
            <a:endParaRPr lang="pt-BR" sz="2600" dirty="0"/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200" dirty="0"/>
              <a:t>Princípios constitucionais do direito processual civil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200" dirty="0"/>
              <a:t>Organização judiciária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200" dirty="0"/>
              <a:t>Funções essenciais à Administração da Justiça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200" dirty="0"/>
              <a:t>Procedimentos jurisdicionais constitucionalmente diferenciados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pt-BR" sz="2200" dirty="0"/>
              <a:t>Normas de concretização do direito processual civil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sz="2600" dirty="0"/>
              <a:t>Parafraseando Cappelletti: “O </a:t>
            </a:r>
            <a:r>
              <a:rPr lang="pt-BR" sz="2600" i="1" dirty="0"/>
              <a:t>modelo constitucional do direito processual civil </a:t>
            </a:r>
            <a:r>
              <a:rPr lang="pt-BR" sz="2600" dirty="0"/>
              <a:t>como </a:t>
            </a:r>
            <a:r>
              <a:rPr lang="pt-BR" sz="2600" b="1" dirty="0"/>
              <a:t>programa de reforma</a:t>
            </a:r>
            <a:r>
              <a:rPr lang="pt-BR" sz="2600" dirty="0"/>
              <a:t> e </a:t>
            </a:r>
            <a:r>
              <a:rPr lang="pt-BR" sz="2600" b="1" dirty="0"/>
              <a:t>como método de pensamento</a:t>
            </a:r>
            <a:r>
              <a:rPr lang="pt-BR" sz="2600" dirty="0"/>
              <a:t> do Direito Processual Civil vigente”</a:t>
            </a:r>
            <a:endParaRPr lang="en-US" sz="26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2394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59" y="6155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demais “normas fundamentais” (1)</a:t>
            </a:r>
            <a:br>
              <a:rPr lang="pt-B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787" y="925032"/>
            <a:ext cx="9136571" cy="5608288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dirty="0"/>
              <a:t>Art. 2º: imparcialidade (inércia da jurisdição)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dirty="0"/>
              <a:t>Art. 3º: tutela jurisdicional e meios </a:t>
            </a:r>
            <a:r>
              <a:rPr lang="pt-BR" i="1" dirty="0"/>
              <a:t>não</a:t>
            </a:r>
            <a:r>
              <a:rPr lang="pt-BR" dirty="0"/>
              <a:t> jurisdicionais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dirty="0"/>
              <a:t>Art. 4º: eficiência processual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dirty="0"/>
              <a:t>Art. 5º: boa-fé </a:t>
            </a:r>
            <a:r>
              <a:rPr lang="en-US" i="1" dirty="0"/>
              <a:t>objetiva</a:t>
            </a:r>
            <a:endParaRPr lang="en-US" dirty="0"/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dirty="0"/>
              <a:t>Art. 6º: cooperação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498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7451"/>
            <a:ext cx="9136571" cy="91887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demais “normas fundamentais” (2)</a:t>
            </a:r>
            <a:b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6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787" y="925032"/>
            <a:ext cx="9136571" cy="5608288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Art. 7º: isonomia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Art. 8º: diretrizes hermenêuticas</a:t>
            </a:r>
            <a:endParaRPr lang="en-US" dirty="0"/>
          </a:p>
          <a:p>
            <a:pPr lv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pt-BR" dirty="0"/>
              <a:t> </a:t>
            </a:r>
            <a:r>
              <a:rPr lang="pt-BR" sz="2400" dirty="0"/>
              <a:t>Arts. 20 a 30 da LINDB (Lei n. 13.655/2018) + 489 § 2º</a:t>
            </a:r>
            <a:endParaRPr lang="en-US" dirty="0"/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Arts. 9º e 10: contraditório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Art. 11: publicidade e fundamentação</a:t>
            </a:r>
          </a:p>
          <a:p>
            <a:pPr lv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400" dirty="0"/>
              <a:t>Art. 489 § 1º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Art. 12: ordem cronológica </a:t>
            </a:r>
          </a:p>
          <a:p>
            <a:pPr lvl="1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400" dirty="0"/>
              <a:t>Art. 153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36512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63231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1" y="0"/>
            <a:ext cx="9144000" cy="908720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Reflexão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29337" y="908720"/>
            <a:ext cx="9144000" cy="528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altLang="pt-BR" sz="2900" dirty="0"/>
              <a:t> </a:t>
            </a:r>
            <a:r>
              <a:rPr lang="pt-BR" altLang="pt-BR" sz="2800" dirty="0"/>
              <a:t>“A partir da nova perspectiva pós-constitucional, o problema do processo não se limita apenas ao seu ‘</a:t>
            </a:r>
            <a:r>
              <a:rPr lang="pt-BR" altLang="pt-BR" sz="2800" b="1" dirty="0"/>
              <a:t>ser</a:t>
            </a:r>
            <a:r>
              <a:rPr lang="pt-BR" altLang="pt-BR" sz="2800" dirty="0"/>
              <a:t>’, é dizer à sua </a:t>
            </a:r>
            <a:r>
              <a:rPr lang="pt-BR" altLang="pt-BR" sz="2800" i="1" dirty="0"/>
              <a:t>concreta organização de acordo com as leis processuais</a:t>
            </a:r>
            <a:r>
              <a:rPr lang="pt-BR" altLang="pt-BR" sz="2800" dirty="0"/>
              <a:t>, mas também ao seu ‘</a:t>
            </a:r>
            <a:r>
              <a:rPr lang="pt-BR" altLang="pt-BR" sz="2800" b="1" dirty="0"/>
              <a:t>dever-ser</a:t>
            </a:r>
            <a:r>
              <a:rPr lang="pt-BR" altLang="pt-BR" sz="2800" dirty="0"/>
              <a:t>’, ou seja à </a:t>
            </a:r>
            <a:r>
              <a:rPr lang="pt-BR" altLang="pt-BR" sz="2800" i="1" dirty="0"/>
              <a:t>conformidade de sua disciplina positiva com as previsões constitucionais</a:t>
            </a:r>
            <a:r>
              <a:rPr lang="pt-BR" altLang="pt-BR" sz="2800" dirty="0"/>
              <a:t>” </a:t>
            </a:r>
            <a:r>
              <a:rPr lang="pt-BR" altLang="pt-BR" sz="2800" b="1" dirty="0"/>
              <a:t>(Andolina e Vignera)</a:t>
            </a:r>
          </a:p>
          <a:p>
            <a:pPr marL="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altLang="pt-BR" sz="2800" dirty="0"/>
              <a:t> Um </a:t>
            </a:r>
            <a:r>
              <a:rPr lang="pt-BR" altLang="pt-BR" sz="2800" i="1" dirty="0"/>
              <a:t>novo</a:t>
            </a:r>
            <a:r>
              <a:rPr lang="pt-BR" altLang="pt-BR" sz="2800" dirty="0"/>
              <a:t> CPC </a:t>
            </a:r>
            <a:r>
              <a:rPr lang="pt-BR" altLang="pt-BR" sz="2800" i="1" dirty="0"/>
              <a:t>ou</a:t>
            </a:r>
            <a:r>
              <a:rPr lang="pt-BR" altLang="pt-BR" sz="2800" dirty="0"/>
              <a:t> uma nova forma de </a:t>
            </a:r>
            <a:r>
              <a:rPr lang="pt-BR" altLang="pt-BR" sz="2800" i="1" dirty="0"/>
              <a:t>pensar</a:t>
            </a:r>
            <a:r>
              <a:rPr lang="pt-BR" altLang="pt-BR" sz="2800" dirty="0"/>
              <a:t> o (papel do) direito processual civil nos próximos 3 ... 30 anos</a:t>
            </a:r>
            <a:r>
              <a:rPr lang="pt-BR" altLang="pt-BR" sz="2800" b="1" dirty="0">
                <a:solidFill>
                  <a:srgbClr val="FF0000"/>
                </a:solidFill>
              </a:rPr>
              <a:t>(?)</a:t>
            </a: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6037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115616" y="5661248"/>
            <a:ext cx="68407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www.scarpinellabueno.com</a:t>
            </a:r>
          </a:p>
          <a:p>
            <a:pPr algn="ctr"/>
            <a:r>
              <a:rPr lang="en-US" alt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www.facebook.com/cassioscarpinellabueno</a:t>
            </a:r>
            <a:endParaRPr lang="pt-BR" alt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obrigado !!!!</a:t>
            </a:r>
            <a:endParaRPr lang="pt-BR" sz="4000" b="1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8" name="Picture 4" descr="Manual-de-Direito-Processual-Civil---Volume-Unico---5Âª-Edicao">
            <a:extLst>
              <a:ext uri="{FF2B5EF4-FFF2-40B4-BE49-F238E27FC236}">
                <a16:creationId xmlns:a16="http://schemas.microsoft.com/office/drawing/2014/main" id="{7A1565EC-8853-48E0-AAEA-40A5A2836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267" y="2707494"/>
            <a:ext cx="2248218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urso-Sistematizado-de-Direito-Processual-Civil-Volume-2---8Âª-Edicao">
            <a:extLst>
              <a:ext uri="{FF2B5EF4-FFF2-40B4-BE49-F238E27FC236}">
                <a16:creationId xmlns:a16="http://schemas.microsoft.com/office/drawing/2014/main" id="{C3150C4E-A097-477F-94FA-8E2E9EB1C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861" y="2733746"/>
            <a:ext cx="2100058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urso-Sistematizado-de-Direto-Processual-Civil-Volume-1">
            <a:extLst>
              <a:ext uri="{FF2B5EF4-FFF2-40B4-BE49-F238E27FC236}">
                <a16:creationId xmlns:a16="http://schemas.microsoft.com/office/drawing/2014/main" id="{85D888E0-01FC-4C42-A950-D6408FBFB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76" y="918592"/>
            <a:ext cx="2147417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urso-Sistematizado-de-Direito-Processual-Civil-Volume-3---8Âª-Edicao">
            <a:extLst>
              <a:ext uri="{FF2B5EF4-FFF2-40B4-BE49-F238E27FC236}">
                <a16:creationId xmlns:a16="http://schemas.microsoft.com/office/drawing/2014/main" id="{8E1E3CCC-6EDC-4069-A8E2-CB2FB610E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588" y="936440"/>
            <a:ext cx="2248219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1756428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1247</TotalTime>
  <Words>300</Words>
  <Application>Microsoft Office PowerPoint</Application>
  <PresentationFormat>Apresentação na tela (4:3)</PresentationFormat>
  <Paragraphs>44</Paragraphs>
  <Slides>6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Design padrão</vt:lpstr>
      <vt:lpstr>NORMAS FUNDAMENTAIS DO CPC</vt:lpstr>
      <vt:lpstr>A suficiência do art. 1º</vt:lpstr>
      <vt:lpstr> As demais “normas fundamentais” (1) </vt:lpstr>
      <vt:lpstr> As demais “normas fundamentais” (2) </vt:lpstr>
      <vt:lpstr>Reflexão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267</cp:revision>
  <cp:lastPrinted>2018-06-28T15:00:10Z</cp:lastPrinted>
  <dcterms:created xsi:type="dcterms:W3CDTF">2007-03-23T14:32:10Z</dcterms:created>
  <dcterms:modified xsi:type="dcterms:W3CDTF">2019-06-03T19:41:09Z</dcterms:modified>
</cp:coreProperties>
</file>