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FCC"/>
          </a:solidFill>
        </a:fill>
      </a:tcStyle>
    </a:wholeTbl>
    <a:band2H>
      <a:tcTxStyle/>
      <a:tcStyle>
        <a:tcBdr/>
        <a:fill>
          <a:solidFill>
            <a:srgbClr val="FCF0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AD7"/>
          </a:solidFill>
        </a:fill>
      </a:tcStyle>
    </a:wholeTbl>
    <a:band2H>
      <a:tcTxStyle/>
      <a:tcStyle>
        <a:tcBdr/>
        <a:fill>
          <a:solidFill>
            <a:srgbClr val="F2EDEC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D5CB"/>
          </a:solidFill>
        </a:fill>
      </a:tcStyle>
    </a:wholeTbl>
    <a:band2H>
      <a:tcTxStyle/>
      <a:tcStyle>
        <a:tcBdr/>
        <a:fill>
          <a:solidFill>
            <a:srgbClr val="F4EB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Texto do Título</a:t>
            </a:r>
          </a:p>
        </p:txBody>
      </p:sp>
      <p:sp>
        <p:nvSpPr>
          <p:cNvPr id="3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9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  <p:sp>
        <p:nvSpPr>
          <p:cNvPr id="5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7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Espaço Reservado para Tex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  <p:sp>
        <p:nvSpPr>
          <p:cNvPr id="7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o Títul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83" name="Espaço Reservado para Imagem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 dirty="0"/>
          </a:p>
        </p:txBody>
      </p:sp>
      <p:sp>
        <p:nvSpPr>
          <p:cNvPr id="84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2"/>
          <p:cNvSpPr txBox="1">
            <a:spLocks noGrp="1"/>
          </p:cNvSpPr>
          <p:nvPr>
            <p:ph type="ctrTitle"/>
          </p:nvPr>
        </p:nvSpPr>
        <p:spPr>
          <a:xfrm>
            <a:off x="15457" y="-1"/>
            <a:ext cx="9144001" cy="1916834"/>
          </a:xfrm>
          <a:prstGeom prst="rect">
            <a:avLst/>
          </a:prstGeom>
          <a:solidFill>
            <a:srgbClr val="F2F2F2"/>
          </a:solidFill>
        </p:spPr>
        <p:txBody>
          <a:bodyPr>
            <a:normAutofit/>
          </a:bodyPr>
          <a:lstStyle/>
          <a:p>
            <a:pPr defTabSz="694944">
              <a:defRPr sz="2584" b="1">
                <a:solidFill>
                  <a:srgbClr val="FF0000"/>
                </a:solidFill>
                <a:effectLst>
                  <a:outerShdw blurRad="28956" dist="28956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rPr sz="3600" dirty="0">
                <a:solidFill>
                  <a:srgbClr val="C00000"/>
                </a:solidFill>
              </a:rPr>
              <a:t>MODELO CONSTITUCIONAL </a:t>
            </a:r>
            <a:br>
              <a:rPr sz="3600" dirty="0">
                <a:solidFill>
                  <a:srgbClr val="C00000"/>
                </a:solidFill>
              </a:rPr>
            </a:br>
            <a:r>
              <a:rPr sz="3600" dirty="0">
                <a:solidFill>
                  <a:srgbClr val="C00000"/>
                </a:solidFill>
              </a:rPr>
              <a:t>DO DIREITO PROCESSUAL CIVIL</a:t>
            </a:r>
            <a:br>
              <a:rPr sz="3100" dirty="0">
                <a:solidFill>
                  <a:srgbClr val="C00000"/>
                </a:solidFill>
              </a:rPr>
            </a:br>
            <a:r>
              <a:rPr lang="en-US" sz="3100" dirty="0">
                <a:solidFill>
                  <a:srgbClr val="C00000"/>
                </a:solidFill>
              </a:rPr>
              <a:t>desafios teóricos e aplicações práticas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95" name="Retângulo 1"/>
          <p:cNvSpPr txBox="1"/>
          <p:nvPr/>
        </p:nvSpPr>
        <p:spPr>
          <a:xfrm>
            <a:off x="175795" y="2738825"/>
            <a:ext cx="8784978" cy="3108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20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3200" b="1">
                <a:solidFill>
                  <a:srgbClr val="808080"/>
                </a:solidFill>
              </a:defRPr>
            </a:pPr>
            <a:r>
              <a:rPr lang="en-US" dirty="0"/>
              <a:t>FADI – Faculdade de Direito de Sorocaba</a:t>
            </a:r>
            <a:endParaRPr dirty="0"/>
          </a:p>
          <a:p>
            <a:pPr algn="ctr">
              <a:defRPr sz="24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2400" b="1">
                <a:solidFill>
                  <a:srgbClr val="0070C0"/>
                </a:solidFill>
              </a:defRPr>
            </a:pPr>
            <a:r>
              <a:rPr lang="en-US" dirty="0"/>
              <a:t>Sorocaba</a:t>
            </a:r>
            <a:r>
              <a:rPr dirty="0"/>
              <a:t>, SP, </a:t>
            </a:r>
            <a:r>
              <a:rPr lang="en-US" dirty="0"/>
              <a:t>1º</a:t>
            </a:r>
            <a:r>
              <a:rPr dirty="0"/>
              <a:t> de </a:t>
            </a:r>
            <a:r>
              <a:rPr dirty="0" err="1"/>
              <a:t>agosto</a:t>
            </a:r>
            <a:r>
              <a:rPr dirty="0"/>
              <a:t> de 2019</a:t>
            </a:r>
          </a:p>
          <a:p>
            <a:pPr algn="ctr">
              <a:defRPr sz="28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2800" b="1">
                <a:solidFill>
                  <a:srgbClr val="808080"/>
                </a:solidFill>
              </a:defRPr>
            </a:pPr>
            <a:r>
              <a:rPr dirty="0"/>
              <a:t>Cassio Scarpinella Bueno</a:t>
            </a:r>
            <a:endParaRPr sz="2000" dirty="0"/>
          </a:p>
          <a:p>
            <a:pPr algn="ctr">
              <a:defRPr sz="2000" b="1">
                <a:solidFill>
                  <a:srgbClr val="FF0000"/>
                </a:solidFill>
              </a:defRPr>
            </a:pPr>
            <a:r>
              <a:rPr dirty="0"/>
              <a:t>www.scarpinellabueno.com</a:t>
            </a:r>
          </a:p>
          <a:p>
            <a:pPr algn="ctr">
              <a:defRPr sz="2000" b="1">
                <a:solidFill>
                  <a:srgbClr val="C00000"/>
                </a:solidFill>
              </a:defRPr>
            </a:pPr>
            <a:r>
              <a:rPr dirty="0"/>
              <a:t>www.facebook.com/cassioscarpinellabueno</a:t>
            </a:r>
          </a:p>
        </p:txBody>
      </p:sp>
      <p:sp>
        <p:nvSpPr>
          <p:cNvPr id="96" name="Retângulo 6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97" name="Retângulo 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tângulo 7"/>
          <p:cNvSpPr txBox="1"/>
          <p:nvPr/>
        </p:nvSpPr>
        <p:spPr>
          <a:xfrm>
            <a:off x="1115616" y="5661247"/>
            <a:ext cx="6840760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 b="1">
                <a:solidFill>
                  <a:srgbClr val="FF0000"/>
                </a:solidFill>
              </a:defRPr>
            </a:pPr>
            <a:r>
              <a:rPr dirty="0"/>
              <a:t>www.scarpinellabueno.com</a:t>
            </a:r>
          </a:p>
          <a:p>
            <a:pPr algn="ctr">
              <a:defRPr sz="2000" b="1">
                <a:solidFill>
                  <a:srgbClr val="C00000"/>
                </a:solidFill>
              </a:defRPr>
            </a:pPr>
            <a:r>
              <a:rPr dirty="0"/>
              <a:t>www.facebook.com/cassioscarpinellabueno</a:t>
            </a:r>
          </a:p>
        </p:txBody>
      </p:sp>
      <p:grpSp>
        <p:nvGrpSpPr>
          <p:cNvPr id="150" name="Rectangle 2"/>
          <p:cNvGrpSpPr/>
          <p:nvPr/>
        </p:nvGrpSpPr>
        <p:grpSpPr>
          <a:xfrm>
            <a:off x="-3" y="-2"/>
            <a:ext cx="9136572" cy="764707"/>
            <a:chOff x="-1" y="-1"/>
            <a:chExt cx="9136571" cy="764706"/>
          </a:xfrm>
        </p:grpSpPr>
        <p:sp>
          <p:nvSpPr>
            <p:cNvPr id="148" name="Retângulo"/>
            <p:cNvSpPr/>
            <p:nvPr/>
          </p:nvSpPr>
          <p:spPr>
            <a:xfrm>
              <a:off x="-1" y="-1"/>
              <a:ext cx="9136571" cy="764706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4000" b="1">
                  <a:solidFill>
                    <a:srgbClr val="C00000"/>
                  </a:solidFill>
                  <a:effectLst>
                    <a:outerShdw blurRad="38100" dist="38100" dir="2700000" rotWithShape="0">
                      <a:srgbClr val="000000">
                        <a:alpha val="43137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149" name="Muito obrigado !!!!"/>
            <p:cNvSpPr txBox="1"/>
            <p:nvPr/>
          </p:nvSpPr>
          <p:spPr>
            <a:xfrm>
              <a:off x="-1" y="-1"/>
              <a:ext cx="9136571" cy="609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600" b="1">
                  <a:solidFill>
                    <a:srgbClr val="C00000"/>
                  </a:solidFill>
                  <a:effectLst>
                    <a:outerShdw blurRad="38100" dist="38100" dir="2700000" rotWithShape="0">
                      <a:srgbClr val="000000">
                        <a:alpha val="43137"/>
                      </a:srgbClr>
                    </a:outerShdw>
                  </a:effectLst>
                </a:defRPr>
              </a:lvl1pPr>
            </a:lstStyle>
            <a:p>
              <a:r>
                <a:rPr lang="pt-BR" dirty="0"/>
                <a:t>Muito</a:t>
              </a:r>
              <a:r>
                <a:rPr dirty="0"/>
                <a:t> </a:t>
              </a:r>
              <a:r>
                <a:rPr dirty="0" err="1"/>
                <a:t>obrigado</a:t>
              </a:r>
              <a:r>
                <a:rPr dirty="0"/>
                <a:t> !!!!</a:t>
              </a:r>
            </a:p>
          </p:txBody>
        </p:sp>
      </p:grpSp>
      <p:sp>
        <p:nvSpPr>
          <p:cNvPr id="151" name="Retângulo 14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52" name="Retângulo 1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5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266" y="2707494"/>
            <a:ext cx="2248219" cy="2752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Picture 10" descr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861" y="2733745"/>
            <a:ext cx="2100059" cy="2787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icture 12" descr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775" y="918591"/>
            <a:ext cx="2147418" cy="27877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icture 14" descr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4587" y="936440"/>
            <a:ext cx="2248220" cy="27520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786067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Considerações</a:t>
            </a:r>
            <a:r>
              <a:rPr dirty="0"/>
              <a:t> </a:t>
            </a:r>
            <a:r>
              <a:rPr dirty="0" err="1"/>
              <a:t>iniciais</a:t>
            </a:r>
            <a:endParaRPr dirty="0"/>
          </a:p>
        </p:txBody>
      </p:sp>
      <p:sp>
        <p:nvSpPr>
          <p:cNvPr id="10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-1" y="908720"/>
            <a:ext cx="9136571" cy="54885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sz="3000" dirty="0"/>
              <a:t>O que é “direito processual civil”?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sz="2800" dirty="0"/>
              <a:t>Tutela </a:t>
            </a:r>
            <a:r>
              <a:rPr sz="2800" dirty="0" err="1"/>
              <a:t>jurisdicional</a:t>
            </a:r>
            <a:r>
              <a:rPr sz="2800" dirty="0"/>
              <a:t> </a:t>
            </a:r>
            <a:r>
              <a:rPr sz="2800" b="1" i="1" dirty="0"/>
              <a:t>x</a:t>
            </a:r>
            <a:r>
              <a:rPr sz="2800" dirty="0"/>
              <a:t> </a:t>
            </a:r>
            <a:r>
              <a:rPr sz="2800" dirty="0" err="1"/>
              <a:t>Meios</a:t>
            </a:r>
            <a:r>
              <a:rPr sz="2800" dirty="0"/>
              <a:t> </a:t>
            </a:r>
            <a:r>
              <a:rPr sz="2800" dirty="0" err="1"/>
              <a:t>alternativos</a:t>
            </a:r>
            <a:r>
              <a:rPr sz="2800" dirty="0"/>
              <a:t> de </a:t>
            </a:r>
            <a:r>
              <a:rPr sz="2800" dirty="0" err="1"/>
              <a:t>solução</a:t>
            </a:r>
            <a:r>
              <a:rPr sz="2800" dirty="0"/>
              <a:t> de </a:t>
            </a:r>
            <a:r>
              <a:rPr sz="2800" dirty="0" err="1"/>
              <a:t>conflitos</a:t>
            </a:r>
            <a:endParaRPr sz="2800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lang="en-US" sz="3000" dirty="0"/>
              <a:t>Por que o estudo a partir da Constituição </a:t>
            </a:r>
            <a:r>
              <a:rPr lang="en-US" sz="3000" b="1" dirty="0">
                <a:solidFill>
                  <a:srgbClr val="0070C0"/>
                </a:solidFill>
              </a:rPr>
              <a:t>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800"/>
            </a:pPr>
            <a:r>
              <a:rPr lang="en-US" dirty="0"/>
              <a:t>O art. 1º do CPC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lang="pt-BR" sz="3000" dirty="0"/>
              <a:t>Parafraseando Cappelletti: “O </a:t>
            </a:r>
            <a:r>
              <a:rPr lang="pt-BR" sz="3000" i="1" dirty="0"/>
              <a:t>modelo constitucional do direito processual civil </a:t>
            </a:r>
            <a:r>
              <a:rPr lang="pt-BR" sz="3000" dirty="0"/>
              <a:t>como </a:t>
            </a:r>
            <a:r>
              <a:rPr lang="pt-BR" sz="3000" b="1" dirty="0"/>
              <a:t>programa de reforma</a:t>
            </a:r>
            <a:r>
              <a:rPr lang="pt-BR" sz="3000" dirty="0"/>
              <a:t> e </a:t>
            </a:r>
            <a:r>
              <a:rPr lang="pt-BR" sz="3000" b="1" dirty="0"/>
              <a:t>como método de pensamento</a:t>
            </a:r>
            <a:r>
              <a:rPr lang="pt-BR" sz="3000" dirty="0"/>
              <a:t> do Direito Processual Civil vigente”</a:t>
            </a:r>
          </a:p>
        </p:txBody>
      </p:sp>
      <p:sp>
        <p:nvSpPr>
          <p:cNvPr id="10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0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786067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Modelo</a:t>
            </a:r>
            <a:r>
              <a:rPr dirty="0"/>
              <a:t> constitucional</a:t>
            </a:r>
          </a:p>
        </p:txBody>
      </p:sp>
      <p:sp>
        <p:nvSpPr>
          <p:cNvPr id="10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93468" y="836712"/>
            <a:ext cx="8964491" cy="5488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Princípios</a:t>
            </a:r>
            <a:r>
              <a:rPr sz="3000" dirty="0"/>
              <a:t> </a:t>
            </a:r>
            <a:r>
              <a:rPr sz="3000" i="1" dirty="0" err="1"/>
              <a:t>constitucionais</a:t>
            </a:r>
            <a:r>
              <a:rPr sz="3000" dirty="0"/>
              <a:t> do direito processual civil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Organização</a:t>
            </a:r>
            <a:r>
              <a:rPr sz="3000" dirty="0"/>
              <a:t> </a:t>
            </a:r>
            <a:r>
              <a:rPr sz="3000" dirty="0" err="1"/>
              <a:t>judiciária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Funções</a:t>
            </a:r>
            <a:r>
              <a:rPr sz="3000" dirty="0"/>
              <a:t> </a:t>
            </a:r>
            <a:r>
              <a:rPr sz="3000" dirty="0" err="1"/>
              <a:t>essenciais</a:t>
            </a:r>
            <a:r>
              <a:rPr sz="3000" dirty="0"/>
              <a:t> à </a:t>
            </a:r>
            <a:r>
              <a:rPr sz="3000" dirty="0" err="1"/>
              <a:t>Administração</a:t>
            </a:r>
            <a:r>
              <a:rPr sz="3000" dirty="0"/>
              <a:t> da Justiça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Procedimentos</a:t>
            </a:r>
            <a:r>
              <a:rPr sz="3000" dirty="0"/>
              <a:t> </a:t>
            </a:r>
            <a:r>
              <a:rPr sz="3000" dirty="0" err="1"/>
              <a:t>jurisdicionais</a:t>
            </a:r>
            <a:r>
              <a:rPr sz="3000" dirty="0"/>
              <a:t> </a:t>
            </a:r>
            <a:r>
              <a:rPr sz="3000" dirty="0" err="1"/>
              <a:t>constitucionalmente</a:t>
            </a:r>
            <a:r>
              <a:rPr sz="3000" dirty="0"/>
              <a:t> </a:t>
            </a:r>
            <a:r>
              <a:rPr sz="3000" dirty="0" err="1"/>
              <a:t>diferenciados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Normas</a:t>
            </a:r>
            <a:r>
              <a:rPr sz="3000" dirty="0"/>
              <a:t> de </a:t>
            </a:r>
            <a:r>
              <a:rPr sz="3000" dirty="0" err="1"/>
              <a:t>concretização</a:t>
            </a:r>
            <a:r>
              <a:rPr sz="3000" dirty="0"/>
              <a:t> do direito processual civil</a:t>
            </a:r>
          </a:p>
        </p:txBody>
      </p:sp>
      <p:sp>
        <p:nvSpPr>
          <p:cNvPr id="10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0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princípios</a:t>
            </a:r>
            <a:r>
              <a:rPr dirty="0"/>
              <a:t> </a:t>
            </a:r>
            <a:r>
              <a:rPr dirty="0" err="1"/>
              <a:t>constitucionais</a:t>
            </a:r>
            <a:endParaRPr dirty="0"/>
          </a:p>
        </p:txBody>
      </p:sp>
      <p:sp>
        <p:nvSpPr>
          <p:cNvPr id="11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9" y="1196752"/>
            <a:ext cx="9129142" cy="5200528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sz="8600" dirty="0"/>
              <a:t>Princípios-síntese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Acesso à Justiça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Devido processo </a:t>
            </a:r>
            <a:r>
              <a:rPr lang="en-US" sz="7700" i="1" dirty="0"/>
              <a:t>constitucional</a:t>
            </a:r>
            <a:endParaRPr lang="en-US" sz="77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Efetividade (do direito material pelo) processo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8600" dirty="0" err="1"/>
              <a:t>Resolvendo</a:t>
            </a:r>
            <a:r>
              <a:rPr sz="8600" dirty="0"/>
              <a:t> (</a:t>
            </a:r>
            <a:r>
              <a:rPr sz="8600" dirty="0" err="1"/>
              <a:t>ponderando</a:t>
            </a:r>
            <a:r>
              <a:rPr sz="8600" dirty="0"/>
              <a:t>) o (natural) </a:t>
            </a:r>
            <a:r>
              <a:rPr sz="8600" dirty="0" err="1"/>
              <a:t>conflito</a:t>
            </a:r>
            <a:r>
              <a:rPr sz="8600" dirty="0"/>
              <a:t> entre </a:t>
            </a:r>
            <a:r>
              <a:rPr sz="8600" dirty="0" err="1"/>
              <a:t>princípios</a:t>
            </a:r>
            <a:endParaRPr lang="en-US" sz="8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sz="7700" dirty="0"/>
              <a:t>Arts. 8º e 489 § 2º </a:t>
            </a:r>
            <a:endParaRPr lang="en-US" sz="77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pt-BR" sz="7700" dirty="0"/>
              <a:t>O “consequencialismo” do art. 20 da LINDB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endParaRPr lang="pt-BR" sz="8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sz="8600" dirty="0"/>
              <a:t>Medidas </a:t>
            </a:r>
            <a:r>
              <a:rPr lang="pt-BR" sz="8600" i="1" dirty="0"/>
              <a:t>atípicas</a:t>
            </a:r>
            <a:r>
              <a:rPr lang="pt-BR" sz="8600" dirty="0"/>
              <a:t> para a concretização da tutela jurisdicional executiva (art. 139 IV)</a:t>
            </a:r>
            <a:endParaRPr sz="8600" dirty="0"/>
          </a:p>
        </p:txBody>
      </p:sp>
      <p:sp>
        <p:nvSpPr>
          <p:cNvPr id="11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1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organização</a:t>
            </a:r>
            <a:r>
              <a:rPr dirty="0"/>
              <a:t> </a:t>
            </a:r>
            <a:r>
              <a:rPr dirty="0" err="1"/>
              <a:t>judiciária</a:t>
            </a:r>
            <a:endParaRPr dirty="0"/>
          </a:p>
        </p:txBody>
      </p:sp>
      <p:sp>
        <p:nvSpPr>
          <p:cNvPr id="12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 err="1"/>
              <a:t>Competência</a:t>
            </a:r>
            <a:r>
              <a:rPr dirty="0"/>
              <a:t> dos </a:t>
            </a:r>
            <a:r>
              <a:rPr dirty="0" err="1"/>
              <a:t>Tribunais</a:t>
            </a:r>
            <a:r>
              <a:rPr dirty="0"/>
              <a:t> </a:t>
            </a:r>
            <a:r>
              <a:rPr dirty="0" err="1"/>
              <a:t>Superiores</a:t>
            </a:r>
            <a:r>
              <a:rPr lang="en-US" dirty="0"/>
              <a:t> (arts. 102 e 105 CF)</a:t>
            </a:r>
            <a:endParaRPr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/>
              <a:t>A </a:t>
            </a:r>
            <a:r>
              <a:rPr sz="2800" dirty="0" err="1"/>
              <a:t>exceção</a:t>
            </a:r>
            <a:r>
              <a:rPr sz="2800" dirty="0"/>
              <a:t> do TST</a:t>
            </a:r>
            <a:r>
              <a:rPr lang="en-US" sz="2800" dirty="0"/>
              <a:t> (art. 114 IX CF)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 err="1"/>
              <a:t>Competência</a:t>
            </a:r>
            <a:r>
              <a:rPr dirty="0"/>
              <a:t> da Justiça Federal</a:t>
            </a:r>
            <a:r>
              <a:rPr lang="en-US" dirty="0"/>
              <a:t> (art. 109 CF)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dirty="0"/>
              <a:t>Composição</a:t>
            </a:r>
            <a:r>
              <a:rPr dirty="0"/>
              <a:t> dos </a:t>
            </a:r>
            <a:r>
              <a:rPr dirty="0" err="1"/>
              <a:t>Tribunais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dirty="0"/>
              <a:t>Repercussão geral e recurso especial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dirty="0"/>
              <a:t>PET 8304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dirty="0"/>
              <a:t>PEC da Previdência e “acesso à Justiça”</a:t>
            </a:r>
            <a:endParaRPr dirty="0"/>
          </a:p>
        </p:txBody>
      </p:sp>
      <p:sp>
        <p:nvSpPr>
          <p:cNvPr id="12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funções</a:t>
            </a:r>
            <a:r>
              <a:rPr dirty="0"/>
              <a:t> </a:t>
            </a:r>
            <a:r>
              <a:rPr dirty="0" err="1"/>
              <a:t>essenciais</a:t>
            </a:r>
            <a:r>
              <a:rPr dirty="0"/>
              <a:t> à </a:t>
            </a:r>
            <a:r>
              <a:rPr dirty="0" err="1"/>
              <a:t>Administração</a:t>
            </a:r>
            <a:r>
              <a:rPr dirty="0"/>
              <a:t> da Justiça</a:t>
            </a:r>
          </a:p>
        </p:txBody>
      </p:sp>
      <p:sp>
        <p:nvSpPr>
          <p:cNvPr id="12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/>
              <a:t>Magistratura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Ministério</a:t>
            </a:r>
            <a:r>
              <a:rPr sz="3000" dirty="0"/>
              <a:t> </a:t>
            </a:r>
            <a:r>
              <a:rPr sz="3000" dirty="0" err="1"/>
              <a:t>Público</a:t>
            </a:r>
            <a:endParaRPr sz="30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/>
              <a:t>Advocacia (</a:t>
            </a:r>
            <a:r>
              <a:rPr sz="3000" dirty="0" err="1"/>
              <a:t>pública</a:t>
            </a:r>
            <a:r>
              <a:rPr sz="3000" dirty="0"/>
              <a:t> e </a:t>
            </a:r>
            <a:r>
              <a:rPr sz="3000" dirty="0" err="1"/>
              <a:t>privada</a:t>
            </a:r>
            <a:r>
              <a:rPr sz="3000" dirty="0"/>
              <a:t>)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Defensoria</a:t>
            </a:r>
            <a:r>
              <a:rPr sz="3000" dirty="0"/>
              <a:t> Pública</a:t>
            </a:r>
          </a:p>
          <a:p>
            <a:pPr>
              <a:spcBef>
                <a:spcPts val="0"/>
              </a:spcBef>
              <a:buClr>
                <a:srgbClr val="808080"/>
              </a:buClr>
              <a:buFont typeface="Courier New"/>
              <a:buChar char="o"/>
              <a:defRPr sz="3000"/>
            </a:pPr>
            <a:endParaRPr sz="30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Escolha</a:t>
            </a:r>
            <a:r>
              <a:rPr sz="3000" dirty="0"/>
              <a:t> do </a:t>
            </a:r>
            <a:r>
              <a:rPr sz="3000" dirty="0" err="1"/>
              <a:t>Procurador-Geral</a:t>
            </a:r>
            <a:r>
              <a:rPr sz="3000" dirty="0"/>
              <a:t> da </a:t>
            </a:r>
            <a:r>
              <a:rPr sz="3000" dirty="0" err="1"/>
              <a:t>República</a:t>
            </a:r>
            <a:endParaRPr sz="30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Defensores</a:t>
            </a:r>
            <a:r>
              <a:rPr sz="3000" dirty="0"/>
              <a:t> </a:t>
            </a:r>
            <a:r>
              <a:rPr sz="3000" dirty="0" err="1"/>
              <a:t>Públicos</a:t>
            </a:r>
            <a:r>
              <a:rPr sz="3000" dirty="0"/>
              <a:t> e </a:t>
            </a:r>
            <a:r>
              <a:rPr sz="3000" dirty="0" err="1"/>
              <a:t>sua</a:t>
            </a:r>
            <a:r>
              <a:rPr sz="3000" dirty="0"/>
              <a:t> relação com a </a:t>
            </a:r>
            <a:r>
              <a:rPr sz="3000" dirty="0" err="1"/>
              <a:t>advocacia</a:t>
            </a:r>
            <a:endParaRPr lang="pt-BR" sz="30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sz="3000" dirty="0"/>
              <a:t>Honorários da Defensoria em face de seu</a:t>
            </a:r>
            <a:r>
              <a:rPr lang="en-US" sz="3000" dirty="0"/>
              <a:t> ente criador</a:t>
            </a:r>
            <a:endParaRPr sz="3000" dirty="0"/>
          </a:p>
        </p:txBody>
      </p:sp>
      <p:sp>
        <p:nvSpPr>
          <p:cNvPr id="12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procedimentos</a:t>
            </a:r>
            <a:r>
              <a:rPr dirty="0"/>
              <a:t> </a:t>
            </a:r>
            <a:r>
              <a:rPr dirty="0" err="1"/>
              <a:t>jurisdicionais</a:t>
            </a:r>
            <a:r>
              <a:rPr dirty="0"/>
              <a:t> </a:t>
            </a:r>
            <a:r>
              <a:rPr dirty="0" err="1"/>
              <a:t>constitucionalmente</a:t>
            </a:r>
            <a:r>
              <a:rPr dirty="0"/>
              <a:t> </a:t>
            </a:r>
            <a:r>
              <a:rPr dirty="0" err="1"/>
              <a:t>diferenciados</a:t>
            </a:r>
            <a:endParaRPr dirty="0"/>
          </a:p>
        </p:txBody>
      </p:sp>
      <p:sp>
        <p:nvSpPr>
          <p:cNvPr id="13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14857" y="1196752"/>
            <a:ext cx="9129143" cy="5200529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808080"/>
              </a:buClr>
              <a:buFont typeface="Courier New"/>
              <a:buChar char="o"/>
              <a:defRPr sz="3000" b="1"/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Execução contra a Fazenda Pública (art. 100 CF)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Mandado de segurança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Controle de constitucionalidade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Processo coletivo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Súmulas vinculantes (STF)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Necessidade de um </a:t>
            </a:r>
            <a:r>
              <a:rPr lang="en-US" b="0" i="1" dirty="0"/>
              <a:t>processo</a:t>
            </a:r>
            <a:r>
              <a:rPr lang="en-US" b="0" dirty="0"/>
              <a:t> para criação dos “indexadores jurisprudenciais” (art. 103-A CF + art. 8º EC 45/2004) </a:t>
            </a:r>
            <a:r>
              <a:rPr lang="en-US" dirty="0">
                <a:solidFill>
                  <a:srgbClr val="0070C0"/>
                </a:solidFill>
              </a:rPr>
              <a:t>?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13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3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normas</a:t>
            </a:r>
            <a:r>
              <a:rPr dirty="0"/>
              <a:t> de </a:t>
            </a:r>
            <a:r>
              <a:rPr dirty="0" err="1"/>
              <a:t>concretização</a:t>
            </a:r>
            <a:r>
              <a:rPr dirty="0"/>
              <a:t> do direito processual civil</a:t>
            </a:r>
          </a:p>
        </p:txBody>
      </p:sp>
      <p:sp>
        <p:nvSpPr>
          <p:cNvPr id="138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2800"/>
            </a:pPr>
            <a:r>
              <a:rPr sz="3000" dirty="0" err="1"/>
              <a:t>Análise</a:t>
            </a:r>
            <a:r>
              <a:rPr sz="3000" dirty="0"/>
              <a:t> de </a:t>
            </a:r>
            <a:r>
              <a:rPr sz="3000" dirty="0" err="1"/>
              <a:t>inconstitucionalidades</a:t>
            </a:r>
            <a:r>
              <a:rPr sz="3000" dirty="0"/>
              <a:t> </a:t>
            </a:r>
            <a:r>
              <a:rPr sz="3000" i="1" dirty="0" err="1"/>
              <a:t>formais</a:t>
            </a:r>
            <a:r>
              <a:rPr sz="30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/>
              <a:t>Processo </a:t>
            </a:r>
            <a:r>
              <a:rPr sz="2800" dirty="0" err="1"/>
              <a:t>legislativo</a:t>
            </a:r>
            <a:r>
              <a:rPr sz="2800" dirty="0"/>
              <a:t> (art. 65 par </a:t>
            </a:r>
            <a:r>
              <a:rPr sz="2800" dirty="0" err="1"/>
              <a:t>ún</a:t>
            </a:r>
            <a:r>
              <a:rPr sz="2800" dirty="0"/>
              <a:t> CF)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Vícios</a:t>
            </a:r>
            <a:r>
              <a:rPr sz="2800" dirty="0"/>
              <a:t> de </a:t>
            </a:r>
            <a:r>
              <a:rPr sz="2800" dirty="0" err="1"/>
              <a:t>iniciativa</a:t>
            </a:r>
            <a:endParaRPr sz="2800"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400"/>
            </a:pPr>
            <a:r>
              <a:rPr sz="2800" dirty="0"/>
              <a:t>MP 881/2019 (Liberdade </a:t>
            </a:r>
            <a:r>
              <a:rPr sz="2800" dirty="0" err="1"/>
              <a:t>econômica</a:t>
            </a:r>
            <a:r>
              <a:rPr sz="2800" dirty="0"/>
              <a:t>): IDPJ e </a:t>
            </a:r>
            <a:r>
              <a:rPr sz="2800" dirty="0" err="1"/>
              <a:t>negócios</a:t>
            </a:r>
            <a:r>
              <a:rPr sz="2800" dirty="0"/>
              <a:t> </a:t>
            </a:r>
            <a:r>
              <a:rPr sz="2800" dirty="0" err="1"/>
              <a:t>processuais</a:t>
            </a:r>
            <a:r>
              <a:rPr sz="2800" dirty="0"/>
              <a:t> da Fazenda Pública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2800"/>
            </a:pPr>
            <a:r>
              <a:rPr sz="3000" dirty="0" err="1"/>
              <a:t>Análise</a:t>
            </a:r>
            <a:r>
              <a:rPr sz="3000" dirty="0"/>
              <a:t> de </a:t>
            </a:r>
            <a:r>
              <a:rPr sz="3000" dirty="0" err="1"/>
              <a:t>inconstitucionalidades</a:t>
            </a:r>
            <a:r>
              <a:rPr sz="3000" dirty="0"/>
              <a:t> </a:t>
            </a:r>
            <a:r>
              <a:rPr sz="3000" i="1" dirty="0" err="1"/>
              <a:t>substanciais</a:t>
            </a:r>
            <a:endParaRPr sz="3000" i="1"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Efeitos</a:t>
            </a:r>
            <a:r>
              <a:rPr sz="2800" dirty="0"/>
              <a:t> “vinculantes” das </a:t>
            </a:r>
            <a:r>
              <a:rPr sz="2800" dirty="0" err="1"/>
              <a:t>decisões</a:t>
            </a:r>
            <a:r>
              <a:rPr sz="2800" dirty="0"/>
              <a:t> (</a:t>
            </a:r>
            <a:r>
              <a:rPr lang="en-US" sz="2800" dirty="0"/>
              <a:t>arts. 927 e </a:t>
            </a:r>
            <a:r>
              <a:rPr sz="2800" dirty="0"/>
              <a:t>947 § 3º)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Vedações</a:t>
            </a:r>
            <a:r>
              <a:rPr sz="2800" dirty="0"/>
              <a:t> </a:t>
            </a:r>
            <a:r>
              <a:rPr sz="2800" dirty="0" err="1"/>
              <a:t>relativas</a:t>
            </a:r>
            <a:r>
              <a:rPr sz="2800" dirty="0"/>
              <a:t> à tutela provisória (</a:t>
            </a:r>
            <a:r>
              <a:rPr lang="en-US" sz="2800" dirty="0"/>
              <a:t>art. </a:t>
            </a:r>
            <a:r>
              <a:rPr sz="2800" dirty="0"/>
              <a:t>1059)</a:t>
            </a:r>
          </a:p>
        </p:txBody>
      </p:sp>
      <p:sp>
        <p:nvSpPr>
          <p:cNvPr id="139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40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>
            <a:spLocks noGrp="1"/>
          </p:cNvSpPr>
          <p:nvPr>
            <p:ph type="ctrTitle"/>
          </p:nvPr>
        </p:nvSpPr>
        <p:spPr>
          <a:xfrm>
            <a:off x="36006" y="1"/>
            <a:ext cx="9107994" cy="1011822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Reflexões</a:t>
            </a:r>
            <a:r>
              <a:rPr dirty="0"/>
              <a:t> </a:t>
            </a:r>
            <a:r>
              <a:rPr dirty="0" err="1"/>
              <a:t>finais</a:t>
            </a:r>
            <a:endParaRPr dirty="0"/>
          </a:p>
        </p:txBody>
      </p:sp>
      <p:sp>
        <p:nvSpPr>
          <p:cNvPr id="143" name="Retângulo 1"/>
          <p:cNvSpPr txBox="1"/>
          <p:nvPr/>
        </p:nvSpPr>
        <p:spPr>
          <a:xfrm>
            <a:off x="-284085" y="931056"/>
            <a:ext cx="9491472" cy="6586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 panose="02070309020205020404" pitchFamily="49" charset="0"/>
              <a:buChar char="o"/>
              <a:defRPr sz="3200"/>
            </a:pPr>
            <a:r>
              <a:rPr lang="pt-BR" sz="3000" dirty="0"/>
              <a:t>Nova postura do processualista</a:t>
            </a:r>
          </a:p>
          <a:p>
            <a:pPr marL="1080000" lvl="8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“Filtragem constitucional” </a:t>
            </a:r>
          </a:p>
          <a:p>
            <a:pPr marL="1080000" lvl="1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Interpretação (art. 8º) e correlata </a:t>
            </a:r>
            <a:r>
              <a:rPr lang="pt-BR" sz="2800" i="1" dirty="0"/>
              <a:t>motivação </a:t>
            </a:r>
            <a:r>
              <a:rPr lang="pt-BR" sz="2800" dirty="0"/>
              <a:t>(art. 489)</a:t>
            </a:r>
          </a:p>
          <a:p>
            <a:pPr marL="1080000" lvl="1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O papel (crescente) do </a:t>
            </a:r>
            <a:r>
              <a:rPr lang="pt-BR" sz="2800" i="1" dirty="0"/>
              <a:t>amicus curiae</a:t>
            </a:r>
            <a:endParaRPr lang="pt-BR" sz="2800" dirty="0"/>
          </a:p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 panose="02070309020205020404" pitchFamily="49" charset="0"/>
              <a:buChar char="o"/>
              <a:defRPr sz="3200"/>
            </a:pPr>
            <a:r>
              <a:rPr sz="3000" dirty="0"/>
              <a:t>“A partir da nova </a:t>
            </a:r>
            <a:r>
              <a:rPr sz="3000" dirty="0" err="1"/>
              <a:t>perspectiva</a:t>
            </a:r>
            <a:r>
              <a:rPr sz="3000" dirty="0"/>
              <a:t> </a:t>
            </a:r>
            <a:r>
              <a:rPr sz="3000" dirty="0" err="1"/>
              <a:t>pós</a:t>
            </a:r>
            <a:r>
              <a:rPr sz="3000" dirty="0"/>
              <a:t>-constitucional, o </a:t>
            </a:r>
            <a:r>
              <a:rPr sz="3000" dirty="0" err="1"/>
              <a:t>problema</a:t>
            </a:r>
            <a:r>
              <a:rPr sz="3000" dirty="0"/>
              <a:t> do processo não se </a:t>
            </a:r>
            <a:r>
              <a:rPr sz="3000" dirty="0" err="1"/>
              <a:t>limita</a:t>
            </a:r>
            <a:r>
              <a:rPr sz="3000" dirty="0"/>
              <a:t> </a:t>
            </a:r>
            <a:r>
              <a:rPr sz="3000" dirty="0" err="1"/>
              <a:t>apenas</a:t>
            </a:r>
            <a:r>
              <a:rPr sz="3000" dirty="0"/>
              <a:t> </a:t>
            </a:r>
            <a:r>
              <a:rPr sz="3000" dirty="0" err="1"/>
              <a:t>ao</a:t>
            </a:r>
            <a:r>
              <a:rPr sz="3000" dirty="0"/>
              <a:t> </a:t>
            </a:r>
            <a:r>
              <a:rPr sz="3000" dirty="0" err="1"/>
              <a:t>seu</a:t>
            </a:r>
            <a:r>
              <a:rPr sz="3000" dirty="0"/>
              <a:t> ‘</a:t>
            </a:r>
            <a:r>
              <a:rPr sz="3000" b="1" dirty="0"/>
              <a:t>ser</a:t>
            </a:r>
            <a:r>
              <a:rPr sz="3000" dirty="0"/>
              <a:t>’, é </a:t>
            </a:r>
            <a:r>
              <a:rPr sz="3000" dirty="0" err="1"/>
              <a:t>dizer</a:t>
            </a:r>
            <a:r>
              <a:rPr sz="3000" dirty="0"/>
              <a:t> à </a:t>
            </a:r>
            <a:r>
              <a:rPr sz="3000" dirty="0" err="1"/>
              <a:t>sua</a:t>
            </a:r>
            <a:r>
              <a:rPr sz="3000" dirty="0"/>
              <a:t> </a:t>
            </a:r>
            <a:r>
              <a:rPr sz="3000" i="1" dirty="0" err="1"/>
              <a:t>concreta</a:t>
            </a:r>
            <a:r>
              <a:rPr sz="3000" i="1" dirty="0"/>
              <a:t> </a:t>
            </a:r>
            <a:r>
              <a:rPr sz="3000" i="1" dirty="0" err="1"/>
              <a:t>organização</a:t>
            </a:r>
            <a:r>
              <a:rPr sz="3000" i="1" dirty="0"/>
              <a:t> de </a:t>
            </a:r>
            <a:r>
              <a:rPr sz="3000" i="1" dirty="0" err="1"/>
              <a:t>acordo</a:t>
            </a:r>
            <a:r>
              <a:rPr sz="3000" i="1" dirty="0"/>
              <a:t> com as leis </a:t>
            </a:r>
            <a:r>
              <a:rPr sz="3000" i="1" dirty="0" err="1"/>
              <a:t>processuais</a:t>
            </a:r>
            <a:r>
              <a:rPr sz="3000" dirty="0"/>
              <a:t>, mas </a:t>
            </a:r>
            <a:r>
              <a:rPr sz="3000" dirty="0" err="1"/>
              <a:t>também</a:t>
            </a:r>
            <a:r>
              <a:rPr sz="3000" dirty="0"/>
              <a:t> </a:t>
            </a:r>
            <a:r>
              <a:rPr sz="3000" dirty="0" err="1"/>
              <a:t>ao</a:t>
            </a:r>
            <a:r>
              <a:rPr sz="3000" dirty="0"/>
              <a:t> </a:t>
            </a:r>
            <a:r>
              <a:rPr sz="3000" dirty="0" err="1"/>
              <a:t>seu</a:t>
            </a:r>
            <a:r>
              <a:rPr sz="3000" dirty="0"/>
              <a:t> ‘</a:t>
            </a:r>
            <a:r>
              <a:rPr sz="3000" b="1" dirty="0" err="1"/>
              <a:t>dever</a:t>
            </a:r>
            <a:r>
              <a:rPr sz="3000" b="1" dirty="0"/>
              <a:t>-ser</a:t>
            </a:r>
            <a:r>
              <a:rPr sz="3000" dirty="0"/>
              <a:t>’, </a:t>
            </a:r>
            <a:r>
              <a:rPr sz="3000" dirty="0" err="1"/>
              <a:t>ou</a:t>
            </a:r>
            <a:r>
              <a:rPr sz="3000" dirty="0"/>
              <a:t> </a:t>
            </a:r>
            <a:r>
              <a:rPr sz="3000" dirty="0" err="1"/>
              <a:t>seja</a:t>
            </a:r>
            <a:r>
              <a:rPr sz="3000" dirty="0"/>
              <a:t> à </a:t>
            </a:r>
            <a:r>
              <a:rPr sz="3000" i="1" dirty="0" err="1"/>
              <a:t>conformidade</a:t>
            </a:r>
            <a:r>
              <a:rPr sz="3000" i="1" dirty="0"/>
              <a:t> de </a:t>
            </a:r>
            <a:r>
              <a:rPr sz="3000" i="1" dirty="0" err="1"/>
              <a:t>sua</a:t>
            </a:r>
            <a:r>
              <a:rPr sz="3000" i="1" dirty="0"/>
              <a:t> </a:t>
            </a:r>
            <a:r>
              <a:rPr sz="3000" i="1" dirty="0" err="1"/>
              <a:t>disciplina</a:t>
            </a:r>
            <a:r>
              <a:rPr sz="3000" i="1" dirty="0"/>
              <a:t> </a:t>
            </a:r>
            <a:r>
              <a:rPr sz="3000" i="1" dirty="0" err="1"/>
              <a:t>positiva</a:t>
            </a:r>
            <a:r>
              <a:rPr sz="3000" i="1" dirty="0"/>
              <a:t> com as </a:t>
            </a:r>
            <a:r>
              <a:rPr sz="3000" i="1" dirty="0" err="1"/>
              <a:t>previsões</a:t>
            </a:r>
            <a:r>
              <a:rPr lang="en-US" sz="3000" i="1" dirty="0"/>
              <a:t> </a:t>
            </a:r>
            <a:r>
              <a:rPr sz="3000" i="1" dirty="0" err="1"/>
              <a:t>constitucionais</a:t>
            </a:r>
            <a:r>
              <a:rPr sz="3000" dirty="0"/>
              <a:t>” (</a:t>
            </a:r>
            <a:r>
              <a:rPr sz="3000" dirty="0" err="1"/>
              <a:t>Andolina</a:t>
            </a:r>
            <a:r>
              <a:rPr sz="3000" dirty="0"/>
              <a:t> e </a:t>
            </a:r>
            <a:r>
              <a:rPr sz="3000" dirty="0" err="1"/>
              <a:t>Vignera</a:t>
            </a:r>
            <a:r>
              <a:rPr sz="3000" dirty="0"/>
              <a:t>)</a:t>
            </a:r>
            <a:endParaRPr lang="en-US" sz="3000" dirty="0"/>
          </a:p>
          <a:p>
            <a:pPr marL="261937" lvl="1" indent="0">
              <a:spcBef>
                <a:spcPts val="200"/>
              </a:spcBef>
              <a:buClr>
                <a:srgbClr val="808080"/>
              </a:buClr>
              <a:buSzPct val="100000"/>
              <a:defRPr sz="3200"/>
            </a:pPr>
            <a:endParaRPr sz="3000" dirty="0"/>
          </a:p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/>
              <a:buChar char="o"/>
              <a:defRPr sz="3200"/>
            </a:pPr>
            <a:endParaRPr sz="3000" dirty="0"/>
          </a:p>
        </p:txBody>
      </p:sp>
      <p:sp>
        <p:nvSpPr>
          <p:cNvPr id="144" name="Retângulo 6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45" name="Retângulo 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sign padrão">
  <a:themeElements>
    <a:clrScheme name="Design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0000FF"/>
      </a:hlink>
      <a:folHlink>
        <a:srgbClr val="FF00FF"/>
      </a:folHlink>
    </a:clrScheme>
    <a:fontScheme name="Design padrão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sign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sign padrão">
  <a:themeElements>
    <a:clrScheme name="Design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0000FF"/>
      </a:hlink>
      <a:folHlink>
        <a:srgbClr val="FF00FF"/>
      </a:folHlink>
    </a:clrScheme>
    <a:fontScheme name="Design padrão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sign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507</Words>
  <Application>Microsoft Office PowerPoint</Application>
  <PresentationFormat>Apresentação na tela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Design padrão</vt:lpstr>
      <vt:lpstr>MODELO CONSTITUCIONAL  DO DIREITO PROCESSUAL CIVIL desafios teóricos e aplicações práticas</vt:lpstr>
      <vt:lpstr>Considerações iniciais</vt:lpstr>
      <vt:lpstr>Modelo constitucional</vt:lpstr>
      <vt:lpstr>Aplicações: princípios constitucionais</vt:lpstr>
      <vt:lpstr>Aplicações: organização judiciária</vt:lpstr>
      <vt:lpstr>Aplicações: funções essenciais à Administração da Justiça</vt:lpstr>
      <vt:lpstr>Aplicações: procedimentos jurisdicionais constitucionalmente diferenciados</vt:lpstr>
      <vt:lpstr>Aplicações: normas de concretização do direito processual civil</vt:lpstr>
      <vt:lpstr>Reflexões finais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MODELO CONSTITUCIONAL  DO DIREITO PROCESSUAL CIVIL aplicações e possibilidades </dc:title>
  <cp:lastModifiedBy>Cassio</cp:lastModifiedBy>
  <cp:revision>26</cp:revision>
  <dcterms:modified xsi:type="dcterms:W3CDTF">2019-08-01T11:16:38Z</dcterms:modified>
</cp:coreProperties>
</file>