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90" r:id="rId2"/>
    <p:sldId id="328" r:id="rId3"/>
    <p:sldId id="329" r:id="rId4"/>
    <p:sldId id="339" r:id="rId5"/>
    <p:sldId id="351" r:id="rId6"/>
    <p:sldId id="327" r:id="rId7"/>
    <p:sldId id="321" r:id="rId8"/>
    <p:sldId id="294" r:id="rId9"/>
    <p:sldId id="348" r:id="rId10"/>
  </p:sldIdLst>
  <p:sldSz cx="9144000" cy="6858000" type="screen4x3"/>
  <p:notesSz cx="6865938" cy="9540875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5234"/>
    <a:srgbClr val="FE3000"/>
    <a:srgbClr val="3A2C00"/>
    <a:srgbClr val="D02800"/>
    <a:srgbClr val="463500"/>
    <a:srgbClr val="663300"/>
    <a:srgbClr val="FF0000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4923" cy="477044"/>
          </a:xfrm>
          <a:prstGeom prst="rect">
            <a:avLst/>
          </a:prstGeom>
        </p:spPr>
        <p:txBody>
          <a:bodyPr vert="horz" lIns="90607" tIns="45303" rIns="90607" bIns="45303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9431" y="0"/>
            <a:ext cx="2974923" cy="477044"/>
          </a:xfrm>
          <a:prstGeom prst="rect">
            <a:avLst/>
          </a:prstGeom>
        </p:spPr>
        <p:txBody>
          <a:bodyPr vert="horz" lIns="90607" tIns="45303" rIns="90607" bIns="45303" rtlCol="0"/>
          <a:lstStyle>
            <a:lvl1pPr algn="r">
              <a:defRPr sz="1200"/>
            </a:lvl1pPr>
          </a:lstStyle>
          <a:p>
            <a:fld id="{1CA60BC7-EA36-49C2-99DA-91F6FCF67A06}" type="datetimeFigureOut">
              <a:rPr lang="pt-BR" smtClean="0"/>
              <a:t>11/03/2019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062317"/>
            <a:ext cx="2974923" cy="477044"/>
          </a:xfrm>
          <a:prstGeom prst="rect">
            <a:avLst/>
          </a:prstGeom>
        </p:spPr>
        <p:txBody>
          <a:bodyPr vert="horz" lIns="90607" tIns="45303" rIns="90607" bIns="45303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9431" y="9062317"/>
            <a:ext cx="2974923" cy="477044"/>
          </a:xfrm>
          <a:prstGeom prst="rect">
            <a:avLst/>
          </a:prstGeom>
        </p:spPr>
        <p:txBody>
          <a:bodyPr vert="horz" lIns="90607" tIns="45303" rIns="90607" bIns="45303" rtlCol="0" anchor="b"/>
          <a:lstStyle>
            <a:lvl1pPr algn="r">
              <a:defRPr sz="1200"/>
            </a:lvl1pPr>
          </a:lstStyle>
          <a:p>
            <a:fld id="{DB185F30-E168-4037-9A7D-F7DF881A0264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225842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4923" cy="477044"/>
          </a:xfrm>
          <a:prstGeom prst="rect">
            <a:avLst/>
          </a:prstGeom>
        </p:spPr>
        <p:txBody>
          <a:bodyPr vert="horz" lIns="90607" tIns="45303" rIns="90607" bIns="45303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9431" y="0"/>
            <a:ext cx="2974923" cy="477044"/>
          </a:xfrm>
          <a:prstGeom prst="rect">
            <a:avLst/>
          </a:prstGeom>
        </p:spPr>
        <p:txBody>
          <a:bodyPr vert="horz" lIns="90607" tIns="45303" rIns="90607" bIns="45303" rtlCol="0"/>
          <a:lstStyle>
            <a:lvl1pPr algn="r">
              <a:defRPr sz="1200"/>
            </a:lvl1pPr>
          </a:lstStyle>
          <a:p>
            <a:fld id="{F47A31FC-5FAA-4BA6-A104-22C6EF93FD36}" type="datetimeFigureOut">
              <a:rPr lang="pt-BR" smtClean="0"/>
              <a:t>11/03/2019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049338" y="717550"/>
            <a:ext cx="4767262" cy="3575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07" tIns="45303" rIns="90607" bIns="45303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6279" y="4532674"/>
            <a:ext cx="5493384" cy="4293394"/>
          </a:xfrm>
          <a:prstGeom prst="rect">
            <a:avLst/>
          </a:prstGeom>
        </p:spPr>
        <p:txBody>
          <a:bodyPr vert="horz" lIns="90607" tIns="45303" rIns="90607" bIns="45303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062317"/>
            <a:ext cx="2974923" cy="477044"/>
          </a:xfrm>
          <a:prstGeom prst="rect">
            <a:avLst/>
          </a:prstGeom>
        </p:spPr>
        <p:txBody>
          <a:bodyPr vert="horz" lIns="90607" tIns="45303" rIns="90607" bIns="45303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9431" y="9062317"/>
            <a:ext cx="2974923" cy="477044"/>
          </a:xfrm>
          <a:prstGeom prst="rect">
            <a:avLst/>
          </a:prstGeom>
        </p:spPr>
        <p:txBody>
          <a:bodyPr vert="horz" lIns="90607" tIns="45303" rIns="90607" bIns="45303" rtlCol="0" anchor="b"/>
          <a:lstStyle>
            <a:lvl1pPr algn="r">
              <a:defRPr sz="1200"/>
            </a:lvl1pPr>
          </a:lstStyle>
          <a:p>
            <a:fld id="{DBFB4160-003B-44D4-A306-3E8058613C37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080914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AF7562-9F8B-4E18-A59C-F4746134AF87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576585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78B294-D640-4161-9C15-6D613B158C9D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1312178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AF5303-A126-4ED9-A160-4761DDE3D856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1122221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395A82-FD4A-4178-A50E-CDBBCB644ED0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703987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DBF62C-E0FF-4A7D-991B-FCBCB3B903C0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348518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CF93B4-086F-4533-914F-01956722E5F3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051605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47BF7E-7321-484C-89B3-3E5E3EE414FA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121691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925D92-756F-4866-95E2-848CF862967F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75079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77E0F3-98E3-47E5-9545-44F90C2BBBC9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698562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714DC-82EA-4987-B374-54FDCB1B9DC2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78646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4D5D5D-D045-4B32-A03E-A4BE2B0D7743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869436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119B8AB-FD0F-4476-85B6-843375BF270E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carpinellabueno.com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458" y="0"/>
            <a:ext cx="9144000" cy="1916832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br>
              <a:rPr lang="pt-BR" sz="3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MODELO CONSTITUCIONAL </a:t>
            </a:r>
            <a:br>
              <a:rPr lang="pt-BR" sz="3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 DIREITO PROCESSUAL CIVIL</a:t>
            </a:r>
            <a:br>
              <a:rPr lang="pt-BR" sz="3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aplicações e possibilidades</a:t>
            </a:r>
            <a:br>
              <a:rPr lang="pt-BR" sz="3600" b="1" dirty="0">
                <a:solidFill>
                  <a:srgbClr val="C00000"/>
                </a:solidFill>
              </a:rPr>
            </a:br>
            <a:endParaRPr lang="pt-BR" sz="2700" b="1" dirty="0">
              <a:solidFill>
                <a:srgbClr val="C00000"/>
              </a:solidFill>
            </a:endParaRP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251520" y="1715738"/>
            <a:ext cx="8784976" cy="4647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endParaRPr lang="en-US" altLang="pt-BR" sz="2000" b="1" dirty="0">
              <a:solidFill>
                <a:schemeClr val="accent2">
                  <a:lumMod val="75000"/>
                </a:schemeClr>
              </a:solidFill>
            </a:endParaRPr>
          </a:p>
          <a:p>
            <a:pPr algn="r" eaLnBrk="1" hangingPunct="1"/>
            <a:endParaRPr lang="en-US" altLang="pt-BR" sz="2000" b="1" dirty="0">
              <a:solidFill>
                <a:schemeClr val="accent2">
                  <a:lumMod val="75000"/>
                </a:schemeClr>
              </a:solidFill>
            </a:endParaRPr>
          </a:p>
          <a:p>
            <a:pPr algn="ctr" eaLnBrk="1" hangingPunct="1"/>
            <a:endParaRPr lang="pt-BR" altLang="pt-BR" sz="3200" b="1" dirty="0">
              <a:solidFill>
                <a:schemeClr val="bg1">
                  <a:lumMod val="50000"/>
                </a:schemeClr>
              </a:solidFill>
            </a:endParaRPr>
          </a:p>
          <a:p>
            <a:pPr algn="ctr" eaLnBrk="1" hangingPunct="1"/>
            <a:r>
              <a:rPr lang="pt-BR" altLang="pt-BR" sz="3200" b="1" dirty="0">
                <a:solidFill>
                  <a:schemeClr val="bg1">
                    <a:lumMod val="50000"/>
                  </a:schemeClr>
                </a:solidFill>
              </a:rPr>
              <a:t>Universidade de Blumenau – FURB</a:t>
            </a:r>
          </a:p>
          <a:p>
            <a:pPr algn="ctr" eaLnBrk="1" hangingPunct="1"/>
            <a:endParaRPr lang="en-US" altLang="pt-BR" sz="2400" b="1" dirty="0">
              <a:solidFill>
                <a:schemeClr val="accent2">
                  <a:lumMod val="75000"/>
                </a:schemeClr>
              </a:solidFill>
            </a:endParaRPr>
          </a:p>
          <a:p>
            <a:pPr algn="ctr" eaLnBrk="1" hangingPunct="1"/>
            <a:r>
              <a:rPr lang="en-US" altLang="pt-BR" sz="2400" b="1" dirty="0">
                <a:solidFill>
                  <a:srgbClr val="0070C0"/>
                </a:solidFill>
              </a:rPr>
              <a:t>Blumenau, SC, 15 de março de 2019</a:t>
            </a:r>
            <a:endParaRPr lang="pt-BR" altLang="pt-BR" sz="2400" b="1" dirty="0">
              <a:solidFill>
                <a:srgbClr val="0070C0"/>
              </a:solidFill>
            </a:endParaRPr>
          </a:p>
          <a:p>
            <a:pPr algn="ctr" eaLnBrk="1" hangingPunct="1"/>
            <a:endParaRPr lang="pt-BR" altLang="pt-BR" sz="2800" b="1" dirty="0">
              <a:solidFill>
                <a:schemeClr val="accent2">
                  <a:lumMod val="75000"/>
                </a:schemeClr>
              </a:solidFill>
            </a:endParaRPr>
          </a:p>
          <a:p>
            <a:pPr algn="ctr" eaLnBrk="1" hangingPunct="1"/>
            <a:endParaRPr lang="pt-BR" altLang="pt-BR" sz="2800" b="1" dirty="0">
              <a:solidFill>
                <a:schemeClr val="accent2">
                  <a:lumMod val="75000"/>
                </a:schemeClr>
              </a:solidFill>
            </a:endParaRPr>
          </a:p>
          <a:p>
            <a:pPr algn="ctr" eaLnBrk="1" hangingPunct="1"/>
            <a:r>
              <a:rPr lang="pt-BR" altLang="pt-BR" sz="2800" b="1" dirty="0">
                <a:solidFill>
                  <a:schemeClr val="bg1">
                    <a:lumMod val="50000"/>
                  </a:schemeClr>
                </a:solidFill>
              </a:rPr>
              <a:t>Cassio Scarpinella Bueno</a:t>
            </a:r>
            <a:endParaRPr lang="en-US" altLang="pt-BR" sz="2000" b="1" dirty="0">
              <a:solidFill>
                <a:schemeClr val="bg1">
                  <a:lumMod val="50000"/>
                </a:schemeClr>
              </a:solidFill>
              <a:hlinkClick r:id="rId2"/>
            </a:endParaRPr>
          </a:p>
          <a:p>
            <a:pPr algn="ctr" eaLnBrk="1" hangingPunct="1"/>
            <a:r>
              <a:rPr lang="en-US" altLang="pt-BR" sz="2000" b="1" dirty="0">
                <a:solidFill>
                  <a:srgbClr val="FF0000"/>
                </a:solidFill>
              </a:rPr>
              <a:t>www.scarpinellabueno.com</a:t>
            </a:r>
          </a:p>
          <a:p>
            <a:pPr algn="ctr" eaLnBrk="1" hangingPunct="1"/>
            <a:r>
              <a:rPr lang="en-US" altLang="pt-BR" sz="2000" b="1" dirty="0">
                <a:solidFill>
                  <a:srgbClr val="C00000"/>
                </a:solidFill>
              </a:rPr>
              <a:t>www.facebook.com/cassioscarpinellabueno</a:t>
            </a:r>
            <a:endParaRPr lang="pt-BR" altLang="pt-BR" sz="2000" b="1" dirty="0">
              <a:solidFill>
                <a:srgbClr val="C00000"/>
              </a:solidFill>
            </a:endParaRPr>
          </a:p>
          <a:p>
            <a:pPr algn="ctr" eaLnBrk="1" hangingPunct="1"/>
            <a:endParaRPr lang="pt-BR" altLang="pt-BR" sz="2000" b="1" dirty="0">
              <a:solidFill>
                <a:srgbClr val="C00000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678760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7429" y="-21363"/>
            <a:ext cx="9136571" cy="78606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Considerações iniciais</a:t>
            </a:r>
            <a:endParaRPr lang="pt-BR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1" y="908720"/>
            <a:ext cx="9136571" cy="5488560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300"/>
              </a:spcAft>
              <a:buClr>
                <a:schemeClr val="tx1">
                  <a:lumMod val="50000"/>
                  <a:lumOff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pt-BR" altLang="pt-BR" dirty="0"/>
              <a:t>O que é “direito processual civil”?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chemeClr val="tx1">
                  <a:lumMod val="50000"/>
                  <a:lumOff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pt-BR" altLang="pt-BR" dirty="0"/>
              <a:t>Tutela jurisdicional </a:t>
            </a:r>
            <a:r>
              <a:rPr lang="pt-BR" altLang="pt-BR" b="1" i="1" dirty="0"/>
              <a:t>x</a:t>
            </a:r>
            <a:r>
              <a:rPr lang="pt-BR" altLang="pt-BR" dirty="0"/>
              <a:t> Meios alternativos de solução de conflitos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chemeClr val="tx1">
                  <a:lumMod val="50000"/>
                  <a:lumOff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pt-BR" altLang="pt-BR" dirty="0"/>
              <a:t>Evolução histórica do estudo</a:t>
            </a:r>
          </a:p>
          <a:p>
            <a:pPr lvl="1" eaLnBrk="1" hangingPunct="1"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pt-BR" altLang="pt-BR" dirty="0"/>
              <a:t>Fase sincrética</a:t>
            </a:r>
          </a:p>
          <a:p>
            <a:pPr lvl="1" eaLnBrk="1" hangingPunct="1"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pt-BR" altLang="pt-BR" dirty="0"/>
              <a:t>Fase autonomista/científica</a:t>
            </a:r>
          </a:p>
          <a:p>
            <a:pPr lvl="1" eaLnBrk="1" hangingPunct="1"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pt-BR" altLang="pt-BR" dirty="0"/>
              <a:t>Fase instrumentalista</a:t>
            </a:r>
          </a:p>
          <a:p>
            <a:pPr lvl="1" eaLnBrk="1" hangingPunct="1"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altLang="pt-BR" dirty="0"/>
              <a:t>Fase </a:t>
            </a:r>
            <a:r>
              <a:rPr lang="en-US" altLang="pt-BR" i="1" dirty="0">
                <a:solidFill>
                  <a:srgbClr val="FF0000"/>
                </a:solidFill>
              </a:rPr>
              <a:t>neoconcretista</a:t>
            </a:r>
            <a:endParaRPr lang="pt-BR" altLang="pt-BR" dirty="0">
              <a:solidFill>
                <a:srgbClr val="FF0000"/>
              </a:solidFill>
            </a:endParaRPr>
          </a:p>
          <a:p>
            <a:pPr>
              <a:spcBef>
                <a:spcPts val="300"/>
              </a:spcBef>
              <a:spcAft>
                <a:spcPts val="300"/>
              </a:spcAft>
              <a:buClr>
                <a:schemeClr val="tx1">
                  <a:lumMod val="50000"/>
                  <a:lumOff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pt-BR" altLang="pt-BR" dirty="0"/>
              <a:t>Direito processual </a:t>
            </a:r>
            <a:r>
              <a:rPr lang="pt-BR" altLang="pt-BR" i="1" dirty="0"/>
              <a:t>x</a:t>
            </a:r>
            <a:r>
              <a:rPr lang="pt-BR" altLang="pt-BR" dirty="0"/>
              <a:t> direito material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altLang="pt-BR" dirty="0"/>
              <a:t>Ênfase na tutela jurisdicional</a:t>
            </a:r>
            <a:endParaRPr lang="pt-BR" altLang="pt-BR" dirty="0"/>
          </a:p>
          <a:p>
            <a:pPr marL="342900" lvl="1" indent="-342900">
              <a:spcBef>
                <a:spcPts val="300"/>
              </a:spcBef>
              <a:spcAft>
                <a:spcPts val="300"/>
              </a:spcAft>
              <a:buClr>
                <a:srgbClr val="BA977C"/>
              </a:buClr>
              <a:buFont typeface="Wingdings" panose="05000000000000000000" pitchFamily="2" charset="2"/>
              <a:buChar char="q"/>
            </a:pPr>
            <a:endParaRPr lang="en-US" dirty="0"/>
          </a:p>
          <a:p>
            <a:pPr marL="0" indent="0">
              <a:spcBef>
                <a:spcPts val="300"/>
              </a:spcBef>
              <a:spcAft>
                <a:spcPts val="300"/>
              </a:spcAft>
              <a:buClr>
                <a:srgbClr val="BA977C"/>
              </a:buClr>
              <a:buNone/>
            </a:pPr>
            <a:endParaRPr lang="en-US" sz="2800" dirty="0"/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en-US" sz="2400" dirty="0"/>
          </a:p>
        </p:txBody>
      </p:sp>
      <p:sp>
        <p:nvSpPr>
          <p:cNvPr id="9" name="Retângulo 8"/>
          <p:cNvSpPr/>
          <p:nvPr/>
        </p:nvSpPr>
        <p:spPr>
          <a:xfrm>
            <a:off x="-7429" y="6397280"/>
            <a:ext cx="9151429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79708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7429" y="-21363"/>
            <a:ext cx="9136571" cy="78606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Modelo constitucional: grupos</a:t>
            </a:r>
            <a:endParaRPr lang="pt-BR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1" y="908720"/>
            <a:ext cx="8964489" cy="5488560"/>
          </a:xfrm>
        </p:spPr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  <a:buClr>
                <a:schemeClr val="tx1">
                  <a:lumMod val="50000"/>
                  <a:lumOff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en-US" dirty="0"/>
              <a:t>Princípios </a:t>
            </a:r>
            <a:r>
              <a:rPr lang="en-US" i="1" dirty="0"/>
              <a:t>constitucionais</a:t>
            </a:r>
            <a:r>
              <a:rPr lang="en-US" dirty="0"/>
              <a:t> do direito processual civil</a:t>
            </a:r>
          </a:p>
          <a:p>
            <a:pPr lvl="1">
              <a:spcBef>
                <a:spcPts val="500"/>
              </a:spcBef>
              <a:spcAft>
                <a:spcPts val="5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sz="2900" dirty="0"/>
              <a:t>Os “princípios-síntese”</a:t>
            </a:r>
          </a:p>
          <a:p>
            <a:pPr>
              <a:spcBef>
                <a:spcPts val="500"/>
              </a:spcBef>
              <a:spcAft>
                <a:spcPts val="500"/>
              </a:spcAft>
              <a:buClr>
                <a:schemeClr val="tx1">
                  <a:lumMod val="50000"/>
                  <a:lumOff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en-US" dirty="0"/>
              <a:t>Organização judiciária</a:t>
            </a:r>
          </a:p>
          <a:p>
            <a:pPr>
              <a:spcBef>
                <a:spcPts val="500"/>
              </a:spcBef>
              <a:spcAft>
                <a:spcPts val="500"/>
              </a:spcAft>
              <a:buClr>
                <a:schemeClr val="tx1">
                  <a:lumMod val="50000"/>
                  <a:lumOff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en-US" dirty="0"/>
              <a:t>Funções essenciais à Administração da Justiça</a:t>
            </a:r>
          </a:p>
          <a:p>
            <a:pPr>
              <a:spcBef>
                <a:spcPts val="500"/>
              </a:spcBef>
              <a:spcAft>
                <a:spcPts val="500"/>
              </a:spcAft>
              <a:buClr>
                <a:schemeClr val="tx1">
                  <a:lumMod val="50000"/>
                  <a:lumOff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en-US" dirty="0"/>
              <a:t>Procedimentos jurisdicionais constitucionalmente diferenciados</a:t>
            </a:r>
          </a:p>
          <a:p>
            <a:pPr>
              <a:spcBef>
                <a:spcPts val="500"/>
              </a:spcBef>
              <a:spcAft>
                <a:spcPts val="500"/>
              </a:spcAft>
              <a:buClr>
                <a:schemeClr val="tx1">
                  <a:lumMod val="50000"/>
                  <a:lumOff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en-US" dirty="0"/>
              <a:t>Normas de concretização do direito processual civil</a:t>
            </a:r>
          </a:p>
          <a:p>
            <a:pPr marL="342900" lvl="1" indent="-342900">
              <a:spcBef>
                <a:spcPts val="500"/>
              </a:spcBef>
              <a:spcAft>
                <a:spcPts val="500"/>
              </a:spcAft>
              <a:buClr>
                <a:srgbClr val="BA977C"/>
              </a:buClr>
              <a:buFont typeface="Wingdings" panose="05000000000000000000" pitchFamily="2" charset="2"/>
              <a:buChar char="q"/>
            </a:pPr>
            <a:endParaRPr lang="en-US" sz="3300" dirty="0"/>
          </a:p>
          <a:p>
            <a:pPr marL="0" indent="0">
              <a:spcBef>
                <a:spcPts val="300"/>
              </a:spcBef>
              <a:spcAft>
                <a:spcPts val="300"/>
              </a:spcAft>
              <a:buClr>
                <a:srgbClr val="BA977C"/>
              </a:buClr>
              <a:buNone/>
            </a:pPr>
            <a:endParaRPr lang="en-US" sz="2800" dirty="0"/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en-US" sz="2400" dirty="0"/>
          </a:p>
        </p:txBody>
      </p:sp>
      <p:sp>
        <p:nvSpPr>
          <p:cNvPr id="9" name="Retângulo 8"/>
          <p:cNvSpPr/>
          <p:nvPr/>
        </p:nvSpPr>
        <p:spPr>
          <a:xfrm>
            <a:off x="-7429" y="6397280"/>
            <a:ext cx="9151429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223026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7429" y="-21363"/>
            <a:ext cx="9136571" cy="1218115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Ainda o modelo constitucional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429" y="1196752"/>
            <a:ext cx="9129141" cy="5200528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300"/>
              </a:spcAft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pt-BR" sz="3000" dirty="0"/>
              <a:t>Uma (mera) proposta/opção metodológica </a:t>
            </a:r>
            <a:r>
              <a:rPr lang="pt-BR" sz="3000" b="1" dirty="0">
                <a:solidFill>
                  <a:srgbClr val="FF0000"/>
                </a:solidFill>
              </a:rPr>
              <a:t>(?)</a:t>
            </a:r>
          </a:p>
          <a:p>
            <a:pPr lvl="1" eaLnBrk="1" hangingPunct="1"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pt-BR" sz="3000" dirty="0"/>
              <a:t>O art. 1º do CPC (notas de processo legislativo)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en-US" sz="3000" dirty="0"/>
              <a:t>Couture (1946), Liebman (1952) Frederico Marques (1952), Grinover (1973), Andolina/Vignera (1990)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pt-BR" dirty="0"/>
              <a:t>Parafraseando Cappelletti: “O </a:t>
            </a:r>
            <a:r>
              <a:rPr lang="pt-BR" i="1" dirty="0"/>
              <a:t>modelo constitucional do direito processual civil </a:t>
            </a:r>
            <a:r>
              <a:rPr lang="pt-BR" dirty="0"/>
              <a:t>como </a:t>
            </a:r>
            <a:r>
              <a:rPr lang="pt-BR" b="1" dirty="0"/>
              <a:t>programa de reforma</a:t>
            </a:r>
            <a:r>
              <a:rPr lang="pt-BR" dirty="0"/>
              <a:t> e </a:t>
            </a:r>
            <a:r>
              <a:rPr lang="pt-BR" b="1" dirty="0"/>
              <a:t>como método de pensamento</a:t>
            </a:r>
            <a:r>
              <a:rPr lang="pt-BR" dirty="0"/>
              <a:t> do Direito Processual Civil vigente”</a:t>
            </a:r>
            <a:endParaRPr lang="pt-BR" sz="3000" dirty="0"/>
          </a:p>
        </p:txBody>
      </p:sp>
      <p:sp>
        <p:nvSpPr>
          <p:cNvPr id="9" name="Retângulo 8"/>
          <p:cNvSpPr/>
          <p:nvPr/>
        </p:nvSpPr>
        <p:spPr>
          <a:xfrm>
            <a:off x="-7429" y="6397280"/>
            <a:ext cx="9151429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10137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55419" y="-21363"/>
            <a:ext cx="8909070" cy="802019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b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Propostas</a:t>
            </a:r>
            <a:b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pt-BR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780656"/>
            <a:ext cx="9136570" cy="5616624"/>
          </a:xfrm>
        </p:spPr>
        <p:txBody>
          <a:bodyPr/>
          <a:lstStyle/>
          <a:p>
            <a:pPr>
              <a:spcBef>
                <a:spcPts val="100"/>
              </a:spcBef>
              <a:spcAft>
                <a:spcPts val="100"/>
              </a:spcAft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en-US" sz="2800" dirty="0"/>
              <a:t>Nova postura do processualista</a:t>
            </a:r>
          </a:p>
          <a:p>
            <a:pPr lvl="1">
              <a:spcBef>
                <a:spcPts val="100"/>
              </a:spcBef>
              <a:spcAft>
                <a:spcPts val="1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sz="2600" dirty="0"/>
              <a:t>“Filtragem constitucional” </a:t>
            </a:r>
          </a:p>
          <a:p>
            <a:pPr lvl="1">
              <a:spcBef>
                <a:spcPts val="100"/>
              </a:spcBef>
              <a:spcAft>
                <a:spcPts val="1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sz="2600" dirty="0"/>
              <a:t>Interpretação (art. 8º) e </a:t>
            </a:r>
            <a:r>
              <a:rPr lang="en-US" sz="2600" i="1" dirty="0"/>
              <a:t>motivação </a:t>
            </a:r>
            <a:r>
              <a:rPr lang="en-US" sz="2600" dirty="0"/>
              <a:t>(art. 489)</a:t>
            </a:r>
          </a:p>
          <a:p>
            <a:pPr>
              <a:spcBef>
                <a:spcPts val="100"/>
              </a:spcBef>
              <a:spcAft>
                <a:spcPts val="100"/>
              </a:spcAft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en-US" sz="2800" dirty="0"/>
              <a:t>Análise de inconstitucionalidades </a:t>
            </a:r>
            <a:r>
              <a:rPr lang="en-US" sz="2800" i="1" dirty="0"/>
              <a:t>formais</a:t>
            </a:r>
            <a:r>
              <a:rPr lang="en-US" sz="2800" dirty="0"/>
              <a:t> </a:t>
            </a:r>
          </a:p>
          <a:p>
            <a:pPr lvl="1">
              <a:spcBef>
                <a:spcPts val="100"/>
              </a:spcBef>
              <a:spcAft>
                <a:spcPts val="1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sz="2600" dirty="0"/>
              <a:t>Processo legislativo (art. 65 par ún CF)</a:t>
            </a:r>
          </a:p>
          <a:p>
            <a:pPr lvl="1">
              <a:spcBef>
                <a:spcPts val="100"/>
              </a:spcBef>
              <a:spcAft>
                <a:spcPts val="1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sz="2600" dirty="0"/>
              <a:t>Vícios de iniciativa</a:t>
            </a:r>
          </a:p>
          <a:p>
            <a:pPr>
              <a:spcBef>
                <a:spcPts val="100"/>
              </a:spcBef>
              <a:spcAft>
                <a:spcPts val="100"/>
              </a:spcAft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en-US" sz="2800" dirty="0"/>
              <a:t>Análise de inconstitucionalidades </a:t>
            </a:r>
            <a:r>
              <a:rPr lang="en-US" sz="2800" i="1" dirty="0"/>
              <a:t>substanciais</a:t>
            </a:r>
          </a:p>
          <a:p>
            <a:pPr lvl="1">
              <a:spcBef>
                <a:spcPts val="100"/>
              </a:spcBef>
              <a:spcAft>
                <a:spcPts val="1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sz="2600" dirty="0"/>
              <a:t>Efeitos “vinculantes” das decisões (947 § 3º)</a:t>
            </a:r>
          </a:p>
          <a:p>
            <a:pPr lvl="1">
              <a:spcBef>
                <a:spcPts val="100"/>
              </a:spcBef>
              <a:spcAft>
                <a:spcPts val="1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sz="2600" dirty="0"/>
              <a:t>Vedação da tutela provisória (1059)</a:t>
            </a:r>
          </a:p>
          <a:p>
            <a:pPr>
              <a:spcBef>
                <a:spcPts val="100"/>
              </a:spcBef>
              <a:spcAft>
                <a:spcPts val="100"/>
              </a:spcAft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en-US" sz="2800" dirty="0"/>
              <a:t>Revisitação dos “institutos fundamentais do direito processual civil”</a:t>
            </a:r>
          </a:p>
          <a:p>
            <a:pPr lvl="1">
              <a:spcBef>
                <a:spcPts val="100"/>
              </a:spcBef>
              <a:spcAft>
                <a:spcPts val="1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sz="2600" dirty="0"/>
              <a:t>A suficiência da abordagem tradicional</a:t>
            </a:r>
          </a:p>
          <a:p>
            <a:pPr lvl="1">
              <a:spcBef>
                <a:spcPts val="100"/>
              </a:spcBef>
              <a:spcAft>
                <a:spcPts val="1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sz="2600" dirty="0"/>
              <a:t>A ênfase na tutela jurisdicional: o </a:t>
            </a:r>
            <a:r>
              <a:rPr lang="en-US" sz="2600" i="1" dirty="0">
                <a:solidFill>
                  <a:srgbClr val="FF0000"/>
                </a:solidFill>
              </a:rPr>
              <a:t>neoconcretismo</a:t>
            </a:r>
          </a:p>
        </p:txBody>
      </p:sp>
      <p:sp>
        <p:nvSpPr>
          <p:cNvPr id="9" name="Retângulo 8"/>
          <p:cNvSpPr/>
          <p:nvPr/>
        </p:nvSpPr>
        <p:spPr>
          <a:xfrm>
            <a:off x="-7429" y="6397280"/>
            <a:ext cx="9151429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914824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7429" y="-21363"/>
            <a:ext cx="9136571" cy="78606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(Mais) Uma palavra sobre o neoconcretismo</a:t>
            </a:r>
            <a:endParaRPr lang="pt-BR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1" y="908720"/>
            <a:ext cx="9136571" cy="5488560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300"/>
              </a:spcAft>
              <a:buClr>
                <a:schemeClr val="tx1">
                  <a:lumMod val="50000"/>
                  <a:lumOff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en-US" sz="2800" dirty="0"/>
              <a:t>A necessária releitura dos institutos fundamentais do direito processual civil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Jurisdição, ação, processo, defesa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chemeClr val="tx1">
                  <a:lumMod val="50000"/>
                  <a:lumOff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en-US" sz="2800" dirty="0"/>
              <a:t>O CPC de 2015 e o “processo sincrético”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chemeClr val="tx1">
                  <a:lumMod val="50000"/>
                  <a:lumOff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en-US" sz="2800" dirty="0"/>
              <a:t>O </a:t>
            </a:r>
            <a:r>
              <a:rPr lang="en-US" sz="2800" b="1" dirty="0">
                <a:solidFill>
                  <a:srgbClr val="FF0000"/>
                </a:solidFill>
              </a:rPr>
              <a:t>neoconcretismo</a:t>
            </a:r>
            <a:r>
              <a:rPr lang="en-US" sz="2800" dirty="0"/>
              <a:t> e a ênfase na </a:t>
            </a:r>
            <a:r>
              <a:rPr lang="en-US" sz="2800" i="1" dirty="0"/>
              <a:t>tutela jurisdicional</a:t>
            </a:r>
          </a:p>
          <a:p>
            <a:pPr marL="800100" lvl="3" indent="-342900">
              <a:spcBef>
                <a:spcPts val="300"/>
              </a:spcBef>
              <a:spcAft>
                <a:spcPts val="3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sz="2600" dirty="0"/>
              <a:t>Tutela jurisdicional (classificações)</a:t>
            </a:r>
          </a:p>
          <a:p>
            <a:pPr marL="1257300" lvl="4" indent="-342900">
              <a:spcBef>
                <a:spcPts val="300"/>
              </a:spcBef>
              <a:spcAft>
                <a:spcPts val="300"/>
              </a:spcAft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Perspectiva de </a:t>
            </a:r>
            <a:r>
              <a:rPr lang="en-US" sz="2400" i="1" dirty="0"/>
              <a:t>dano</a:t>
            </a:r>
            <a:r>
              <a:rPr lang="en-US" sz="2400" dirty="0"/>
              <a:t> (preventiva </a:t>
            </a:r>
            <a:r>
              <a:rPr lang="en-US" sz="2400" i="1" dirty="0"/>
              <a:t>x</a:t>
            </a:r>
            <a:r>
              <a:rPr lang="en-US" sz="2400" dirty="0"/>
              <a:t> repressiva)</a:t>
            </a:r>
          </a:p>
          <a:p>
            <a:pPr marL="1257300" lvl="4" indent="-342900">
              <a:spcBef>
                <a:spcPts val="300"/>
              </a:spcBef>
              <a:spcAft>
                <a:spcPts val="300"/>
              </a:spcAft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Necessidade de </a:t>
            </a:r>
            <a:r>
              <a:rPr lang="en-US" sz="2400" i="1" dirty="0"/>
              <a:t>confirmação</a:t>
            </a:r>
            <a:r>
              <a:rPr lang="en-US" sz="2400" dirty="0"/>
              <a:t> (provisória </a:t>
            </a:r>
            <a:r>
              <a:rPr lang="en-US" sz="2400" i="1" dirty="0"/>
              <a:t>x</a:t>
            </a:r>
            <a:r>
              <a:rPr lang="en-US" sz="2400" dirty="0"/>
              <a:t> definitiva)</a:t>
            </a:r>
          </a:p>
          <a:p>
            <a:pPr marL="1257300" lvl="4" indent="-342900">
              <a:spcBef>
                <a:spcPts val="300"/>
              </a:spcBef>
              <a:spcAft>
                <a:spcPts val="300"/>
              </a:spcAft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en-US" sz="2400" i="1" dirty="0"/>
              <a:t>Momento</a:t>
            </a:r>
            <a:r>
              <a:rPr lang="en-US" sz="2400" dirty="0"/>
              <a:t> de </a:t>
            </a:r>
            <a:r>
              <a:rPr lang="en-US" sz="2400" i="1" dirty="0"/>
              <a:t>prestação</a:t>
            </a:r>
            <a:r>
              <a:rPr lang="en-US" sz="2400" dirty="0"/>
              <a:t> (antecipada </a:t>
            </a:r>
            <a:r>
              <a:rPr lang="en-US" sz="2400" i="1" dirty="0"/>
              <a:t>x</a:t>
            </a:r>
            <a:r>
              <a:rPr lang="en-US" sz="2400" dirty="0"/>
              <a:t> ulterior)</a:t>
            </a:r>
          </a:p>
          <a:p>
            <a:pPr marL="1257300" lvl="4" indent="-342900">
              <a:spcBef>
                <a:spcPts val="300"/>
              </a:spcBef>
              <a:spcAft>
                <a:spcPts val="300"/>
              </a:spcAft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en-US" sz="2400" i="1" dirty="0"/>
              <a:t>Modo</a:t>
            </a:r>
            <a:r>
              <a:rPr lang="en-US" sz="2400" dirty="0"/>
              <a:t> de </a:t>
            </a:r>
            <a:r>
              <a:rPr lang="en-US" sz="2400" i="1" dirty="0"/>
              <a:t>prestação</a:t>
            </a:r>
            <a:r>
              <a:rPr lang="en-US" sz="2400" dirty="0"/>
              <a:t> (satisfativa </a:t>
            </a:r>
            <a:r>
              <a:rPr lang="en-US" sz="2400" i="1" dirty="0"/>
              <a:t>x</a:t>
            </a:r>
            <a:r>
              <a:rPr lang="en-US" sz="2400" dirty="0"/>
              <a:t> assecuratória)</a:t>
            </a:r>
          </a:p>
          <a:p>
            <a:pPr marL="1257300" lvl="4" indent="-342900">
              <a:spcBef>
                <a:spcPts val="300"/>
              </a:spcBef>
              <a:spcAft>
                <a:spcPts val="300"/>
              </a:spcAft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Pela </a:t>
            </a:r>
            <a:r>
              <a:rPr lang="en-US" sz="2400" i="1" dirty="0"/>
              <a:t>eficácia</a:t>
            </a:r>
            <a:r>
              <a:rPr lang="en-US" sz="2400" dirty="0"/>
              <a:t> (não executiva </a:t>
            </a:r>
            <a:r>
              <a:rPr lang="en-US" sz="2400" i="1" dirty="0"/>
              <a:t>x</a:t>
            </a:r>
            <a:r>
              <a:rPr lang="en-US" sz="2400" dirty="0"/>
              <a:t> executiva)</a:t>
            </a:r>
          </a:p>
          <a:p>
            <a:pPr marL="1257300" lvl="4" indent="-342900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pt-BR" sz="2200" dirty="0"/>
          </a:p>
          <a:p>
            <a:pPr marL="800100" lvl="3" indent="-342900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en-US" sz="2400" dirty="0"/>
          </a:p>
          <a:p>
            <a:pPr>
              <a:spcBef>
                <a:spcPts val="300"/>
              </a:spcBef>
              <a:spcAft>
                <a:spcPts val="300"/>
              </a:spcAft>
              <a:buClr>
                <a:srgbClr val="BA977C"/>
              </a:buClr>
              <a:buFont typeface="Wingdings" panose="05000000000000000000" pitchFamily="2" charset="2"/>
              <a:buChar char="q"/>
            </a:pPr>
            <a:endParaRPr lang="en-US" sz="2800" dirty="0"/>
          </a:p>
        </p:txBody>
      </p:sp>
      <p:sp>
        <p:nvSpPr>
          <p:cNvPr id="9" name="Retângulo 8"/>
          <p:cNvSpPr/>
          <p:nvPr/>
        </p:nvSpPr>
        <p:spPr>
          <a:xfrm>
            <a:off x="-7429" y="6397280"/>
            <a:ext cx="9151429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076140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6006" y="2"/>
            <a:ext cx="9107994" cy="1011820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Reflexão final</a:t>
            </a: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-36257" y="984323"/>
            <a:ext cx="9252520" cy="54014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719138" lvl="1" indent="-457200" eaLnBrk="1" hangingPunct="1">
              <a:spcBef>
                <a:spcPts val="200"/>
              </a:spcBef>
              <a:spcAft>
                <a:spcPts val="200"/>
              </a:spcAft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pt-BR" altLang="pt-BR" sz="3200" dirty="0"/>
              <a:t> “A partir da nova perspectiva pós-constitucional, o problema do processo não se limita apenas ao seu ‘</a:t>
            </a:r>
            <a:r>
              <a:rPr lang="pt-BR" altLang="pt-BR" sz="3200" b="1" dirty="0"/>
              <a:t>ser</a:t>
            </a:r>
            <a:r>
              <a:rPr lang="pt-BR" altLang="pt-BR" sz="3200" dirty="0"/>
              <a:t>’, é dizer à sua </a:t>
            </a:r>
            <a:r>
              <a:rPr lang="pt-BR" altLang="pt-BR" sz="3200" i="1" dirty="0"/>
              <a:t>concreta organização de acordo com as leis processuais</a:t>
            </a:r>
            <a:r>
              <a:rPr lang="pt-BR" altLang="pt-BR" sz="3200" dirty="0"/>
              <a:t>, mas também ao seu ‘</a:t>
            </a:r>
            <a:r>
              <a:rPr lang="pt-BR" altLang="pt-BR" sz="3200" b="1" dirty="0"/>
              <a:t>dever-ser</a:t>
            </a:r>
            <a:r>
              <a:rPr lang="pt-BR" altLang="pt-BR" sz="3200" dirty="0"/>
              <a:t>’, ou seja à </a:t>
            </a:r>
            <a:r>
              <a:rPr lang="pt-BR" altLang="pt-BR" sz="3200" i="1" dirty="0"/>
              <a:t>conformidade de sua disciplina positiva com as previsões constitucionais</a:t>
            </a:r>
            <a:r>
              <a:rPr lang="pt-BR" altLang="pt-BR" sz="3200" dirty="0"/>
              <a:t>” (Andolina e Vignera)</a:t>
            </a:r>
          </a:p>
          <a:p>
            <a:pPr marL="719138" lvl="1" indent="-457200" eaLnBrk="1" hangingPunct="1">
              <a:spcBef>
                <a:spcPts val="200"/>
              </a:spcBef>
              <a:spcAft>
                <a:spcPts val="200"/>
              </a:spcAft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pt-BR" altLang="pt-BR" sz="3200" dirty="0"/>
              <a:t>Um </a:t>
            </a:r>
            <a:r>
              <a:rPr lang="pt-BR" altLang="pt-BR" sz="3200" i="1" dirty="0"/>
              <a:t>novo</a:t>
            </a:r>
            <a:r>
              <a:rPr lang="pt-BR" altLang="pt-BR" sz="3200" dirty="0"/>
              <a:t> CPC </a:t>
            </a:r>
            <a:r>
              <a:rPr lang="pt-BR" altLang="pt-BR" sz="3200" i="1" dirty="0"/>
              <a:t>ou</a:t>
            </a:r>
            <a:r>
              <a:rPr lang="pt-BR" altLang="pt-BR" sz="3200" dirty="0"/>
              <a:t> uma nova forma de </a:t>
            </a:r>
            <a:r>
              <a:rPr lang="pt-BR" altLang="pt-BR" sz="3200" i="1" dirty="0"/>
              <a:t>pensar</a:t>
            </a:r>
            <a:r>
              <a:rPr lang="pt-BR" altLang="pt-BR" sz="3200" dirty="0"/>
              <a:t> o direito processual civil </a:t>
            </a:r>
            <a:r>
              <a:rPr lang="pt-BR" altLang="pt-BR" sz="3200" b="1" dirty="0">
                <a:solidFill>
                  <a:srgbClr val="FF0000"/>
                </a:solidFill>
              </a:rPr>
              <a:t>(?)</a:t>
            </a:r>
            <a:endParaRPr lang="pt-BR" altLang="pt-BR" sz="3200" dirty="0"/>
          </a:p>
          <a:p>
            <a:pPr marL="342900" indent="-342900" algn="ctr" eaLnBrk="1" hangingPunct="1">
              <a:buClr>
                <a:srgbClr val="C00000"/>
              </a:buClr>
              <a:buFont typeface="Wingdings" panose="05000000000000000000" pitchFamily="2" charset="2"/>
              <a:buChar char="q"/>
            </a:pPr>
            <a:endParaRPr lang="pt-BR" altLang="pt-BR" sz="2000" b="1" dirty="0">
              <a:solidFill>
                <a:srgbClr val="C00000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777714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1115616" y="5661248"/>
            <a:ext cx="684076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b="1" dirty="0">
                <a:solidFill>
                  <a:srgbClr val="FF0000"/>
                </a:solidFill>
              </a:rPr>
              <a:t>www.scarpinellabueno.com</a:t>
            </a:r>
          </a:p>
          <a:p>
            <a:pPr algn="ctr"/>
            <a:r>
              <a:rPr lang="en-US" altLang="pt-BR" sz="2000" b="1" dirty="0">
                <a:solidFill>
                  <a:srgbClr val="C00000"/>
                </a:solidFill>
              </a:rPr>
              <a:t>www.facebook.com/cassioscarpinellabueno</a:t>
            </a:r>
            <a:endParaRPr lang="pt-BR" altLang="pt-BR" sz="2000" b="1" dirty="0">
              <a:solidFill>
                <a:srgbClr val="C00000"/>
              </a:solidFill>
            </a:endParaRPr>
          </a:p>
          <a:p>
            <a:endParaRPr lang="pt-BR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-1" y="0"/>
            <a:ext cx="9136571" cy="7647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t-BR" sz="3600" b="1" kern="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Muito obrigado !!!!</a:t>
            </a:r>
            <a:endParaRPr lang="pt-BR" sz="4000" b="1" kern="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Retângulo 14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8" name="Retângulo 1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1028" name="Picture 4" descr="Manual-de-Direito-Processual-Civil---Volume-Unico---5Âª-Edicao">
            <a:extLst>
              <a:ext uri="{FF2B5EF4-FFF2-40B4-BE49-F238E27FC236}">
                <a16:creationId xmlns:a16="http://schemas.microsoft.com/office/drawing/2014/main" id="{7A1565EC-8853-48E0-AAEA-40A5A28362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2267" y="2707494"/>
            <a:ext cx="2248218" cy="2752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urso-Sistematizado-de-Direito-Processual-Civil-Volume-2---8Âª-Edicao">
            <a:extLst>
              <a:ext uri="{FF2B5EF4-FFF2-40B4-BE49-F238E27FC236}">
                <a16:creationId xmlns:a16="http://schemas.microsoft.com/office/drawing/2014/main" id="{C3150C4E-A097-477F-94FA-8E2E9EB1C0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7861" y="2733746"/>
            <a:ext cx="2100058" cy="2787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Curso-Sistematizado-de-Direto-Processual-Civil-Volume-1">
            <a:extLst>
              <a:ext uri="{FF2B5EF4-FFF2-40B4-BE49-F238E27FC236}">
                <a16:creationId xmlns:a16="http://schemas.microsoft.com/office/drawing/2014/main" id="{85D888E0-01FC-4C42-A950-D6408FBFB1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776" y="918592"/>
            <a:ext cx="2147417" cy="2787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Curso-Sistematizado-de-Direito-Processual-Civil-Volume-3---8Âª-Edicao">
            <a:extLst>
              <a:ext uri="{FF2B5EF4-FFF2-40B4-BE49-F238E27FC236}">
                <a16:creationId xmlns:a16="http://schemas.microsoft.com/office/drawing/2014/main" id="{8E1E3CCC-6EDC-4069-A8E2-CB2FB610EE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4588" y="936440"/>
            <a:ext cx="2248219" cy="2752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17564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36257" y="1"/>
            <a:ext cx="9107994" cy="764703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b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Um convite ...</a:t>
            </a:r>
            <a:br>
              <a:rPr lang="pt-BR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pt-BR" sz="3600" b="1" dirty="0">
              <a:solidFill>
                <a:srgbClr val="C00000"/>
              </a:solidFill>
            </a:endParaRP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0" y="1052737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endParaRPr lang="pt-BR" sz="4000" dirty="0"/>
          </a:p>
          <a:p>
            <a:pPr>
              <a:buClr>
                <a:schemeClr val="bg1">
                  <a:lumMod val="50000"/>
                </a:schemeClr>
              </a:buClr>
            </a:pPr>
            <a:endParaRPr lang="pt-BR" sz="3600" dirty="0"/>
          </a:p>
          <a:p>
            <a:pPr marL="457200" indent="-457200"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endParaRPr lang="pt-BR" altLang="pt-BR" sz="2000" b="1" dirty="0">
              <a:solidFill>
                <a:srgbClr val="C00000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46E90E95-D752-4A8C-9010-6F15515824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764704"/>
            <a:ext cx="7632849" cy="5788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9725094"/>
      </p:ext>
    </p:extLst>
  </p:cSld>
  <p:clrMapOvr>
    <a:masterClrMapping/>
  </p:clrMapOvr>
</p:sld>
</file>

<file path=ppt/theme/theme1.xml><?xml version="1.0" encoding="utf-8"?>
<a:theme xmlns:a="http://schemas.openxmlformats.org/drawingml/2006/main" name="Design padrão">
  <a:themeElements>
    <a:clrScheme name="Viagem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1015</TotalTime>
  <Words>440</Words>
  <Application>Microsoft Office PowerPoint</Application>
  <PresentationFormat>Apresentação na tela (4:3)</PresentationFormat>
  <Paragraphs>69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4" baseType="lpstr">
      <vt:lpstr>Arial</vt:lpstr>
      <vt:lpstr>Calibri</vt:lpstr>
      <vt:lpstr>Courier New</vt:lpstr>
      <vt:lpstr>Wingdings</vt:lpstr>
      <vt:lpstr>Design padrão</vt:lpstr>
      <vt:lpstr> MODELO CONSTITUCIONAL  DO DIREITO PROCESSUAL CIVIL aplicações e possibilidades </vt:lpstr>
      <vt:lpstr>Considerações iniciais</vt:lpstr>
      <vt:lpstr>Modelo constitucional: grupos</vt:lpstr>
      <vt:lpstr>Ainda o modelo constitucional</vt:lpstr>
      <vt:lpstr> Propostas </vt:lpstr>
      <vt:lpstr>(Mais) Uma palavra sobre o neoconcretismo</vt:lpstr>
      <vt:lpstr>Reflexão final</vt:lpstr>
      <vt:lpstr>Apresentação do PowerPoint</vt:lpstr>
      <vt:lpstr> Um convite ...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.</dc:creator>
  <cp:lastModifiedBy>Cassio</cp:lastModifiedBy>
  <cp:revision>291</cp:revision>
  <cp:lastPrinted>2017-06-30T09:41:53Z</cp:lastPrinted>
  <dcterms:created xsi:type="dcterms:W3CDTF">2007-03-23T14:32:10Z</dcterms:created>
  <dcterms:modified xsi:type="dcterms:W3CDTF">2019-03-11T19:18:54Z</dcterms:modified>
</cp:coreProperties>
</file>