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0" r:id="rId2"/>
    <p:sldId id="328" r:id="rId3"/>
    <p:sldId id="329" r:id="rId4"/>
    <p:sldId id="339" r:id="rId5"/>
    <p:sldId id="351" r:id="rId6"/>
    <p:sldId id="327" r:id="rId7"/>
    <p:sldId id="321" r:id="rId8"/>
    <p:sldId id="294" r:id="rId9"/>
    <p:sldId id="348" r:id="rId10"/>
  </p:sldIdLst>
  <p:sldSz cx="9144000" cy="6858000" type="screen4x3"/>
  <p:notesSz cx="6865938" cy="95408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234"/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9431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11/03/2019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9431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9431" y="0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11/03/2019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49338" y="717550"/>
            <a:ext cx="4767262" cy="357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279" y="4532674"/>
            <a:ext cx="5493384" cy="4293394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9431" y="9062317"/>
            <a:ext cx="2974923" cy="477044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58" y="0"/>
            <a:ext cx="9144000" cy="191683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CONSTITUCIONAL </a:t>
            </a:r>
            <a:br>
              <a:rPr lang="pt-BR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DIREITO PROCESSUAL CIVIL</a:t>
            </a:r>
            <a:br>
              <a:rPr lang="pt-BR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aplicações e possibilidades</a:t>
            </a:r>
            <a:br>
              <a:rPr lang="pt-BR" sz="3600" b="1" dirty="0">
                <a:solidFill>
                  <a:srgbClr val="C00000"/>
                </a:solidFill>
              </a:rPr>
            </a:br>
            <a:endParaRPr lang="pt-BR" sz="27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51520" y="1715738"/>
            <a:ext cx="8784976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 eaLnBrk="1" hangingPunct="1"/>
            <a:r>
              <a:rPr lang="pt-BR" altLang="pt-BR" sz="3200" b="1" dirty="0">
                <a:solidFill>
                  <a:schemeClr val="bg1">
                    <a:lumMod val="50000"/>
                  </a:schemeClr>
                </a:solidFill>
              </a:rPr>
              <a:t>Universidade de Blumenau – FURB</a:t>
            </a:r>
          </a:p>
          <a:p>
            <a:pPr algn="ctr" eaLnBrk="1" hangingPunct="1"/>
            <a:endParaRPr lang="en-US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2400" b="1" dirty="0">
                <a:solidFill>
                  <a:srgbClr val="0070C0"/>
                </a:solidFill>
              </a:rPr>
              <a:t>Blumenau, SC, 15 de março de 2019</a:t>
            </a:r>
            <a:endParaRPr lang="pt-BR" altLang="pt-BR" sz="2400" b="1" dirty="0">
              <a:solidFill>
                <a:srgbClr val="0070C0"/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bg1">
                    <a:lumMod val="50000"/>
                  </a:schemeClr>
                </a:solidFill>
              </a:rPr>
              <a:t>Cassio Scarpinella Bueno</a:t>
            </a:r>
            <a:endParaRPr lang="en-US" altLang="pt-BR" sz="2000" b="1" dirty="0">
              <a:solidFill>
                <a:schemeClr val="bg1">
                  <a:lumMod val="50000"/>
                </a:schemeClr>
              </a:solidFill>
              <a:hlinkClick r:id="rId2"/>
            </a:endParaRP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iniciais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altLang="pt-BR" dirty="0"/>
              <a:t>O que é “direito processual civil”?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altLang="pt-BR" dirty="0"/>
              <a:t>Tutela jurisdicional </a:t>
            </a:r>
            <a:r>
              <a:rPr lang="pt-BR" altLang="pt-BR" b="1" i="1" dirty="0"/>
              <a:t>x</a:t>
            </a:r>
            <a:r>
              <a:rPr lang="pt-BR" altLang="pt-BR" dirty="0"/>
              <a:t> Meios alternativos de solução de conflitos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altLang="pt-BR" dirty="0"/>
              <a:t>Evolução histórica do estudo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altLang="pt-BR" dirty="0"/>
              <a:t>Fase sincrética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altLang="pt-BR" dirty="0"/>
              <a:t>Fase autonomista/científica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altLang="pt-BR" dirty="0"/>
              <a:t>Fase instrumentalista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pt-BR" dirty="0"/>
              <a:t>Fase </a:t>
            </a:r>
            <a:r>
              <a:rPr lang="en-US" altLang="pt-BR" i="1" dirty="0">
                <a:solidFill>
                  <a:srgbClr val="FF0000"/>
                </a:solidFill>
              </a:rPr>
              <a:t>neoconcretista</a:t>
            </a:r>
            <a:endParaRPr lang="pt-BR" altLang="pt-BR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altLang="pt-BR" dirty="0"/>
              <a:t>Direito processual </a:t>
            </a:r>
            <a:r>
              <a:rPr lang="pt-BR" altLang="pt-BR" i="1" dirty="0"/>
              <a:t>x</a:t>
            </a:r>
            <a:r>
              <a:rPr lang="pt-BR" altLang="pt-BR" dirty="0"/>
              <a:t> direito material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pt-BR" dirty="0"/>
              <a:t>Ênfase na tutela jurisdicional</a:t>
            </a:r>
            <a:endParaRPr lang="pt-BR" altLang="pt-BR" dirty="0"/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sz="28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970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constitucional: grupos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8964489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/>
              <a:t>Princípios </a:t>
            </a:r>
            <a:r>
              <a:rPr lang="en-US" i="1" dirty="0"/>
              <a:t>constitucionais</a:t>
            </a:r>
            <a:r>
              <a:rPr lang="en-US" dirty="0"/>
              <a:t> do direito processual civil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900" dirty="0"/>
              <a:t>Os “princípios-síntese”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/>
              <a:t>Organização judiciária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/>
              <a:t>Funções essenciais à Administração da Justiça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/>
              <a:t>Procedimentos jurisdicionais constitucionalmente diferenciados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/>
              <a:t>Normas de concretização do direito processual civil</a:t>
            </a:r>
          </a:p>
          <a:p>
            <a:pPr marL="342900" lvl="1" indent="-342900"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en-US" sz="3300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sz="28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230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1218115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Ainda o modelo constitucional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1196752"/>
            <a:ext cx="9129141" cy="520052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3000" dirty="0"/>
              <a:t>Uma (mera) proposta/opção metodológica </a:t>
            </a:r>
            <a:r>
              <a:rPr lang="pt-BR" sz="3000" b="1" dirty="0">
                <a:solidFill>
                  <a:srgbClr val="FF0000"/>
                </a:solidFill>
              </a:rPr>
              <a:t>(?)</a:t>
            </a:r>
          </a:p>
          <a:p>
            <a:pPr lvl="1" eaLnBrk="1" hangingPunct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3000" dirty="0"/>
              <a:t>O art. 1º do CPC (notas de processo legislativo)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3000" dirty="0"/>
              <a:t>Couture (1946), Liebman (1952) Frederico Marques (1952), Grinover (1973), Andolina/Vignera (1990)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/>
              <a:t>Parafraseando Cappelletti: “O </a:t>
            </a:r>
            <a:r>
              <a:rPr lang="pt-BR" i="1" dirty="0"/>
              <a:t>modelo constitucional do direito processual civil </a:t>
            </a:r>
            <a:r>
              <a:rPr lang="pt-BR" dirty="0"/>
              <a:t>como </a:t>
            </a:r>
            <a:r>
              <a:rPr lang="pt-BR" b="1" dirty="0"/>
              <a:t>programa de reforma</a:t>
            </a:r>
            <a:r>
              <a:rPr lang="pt-BR" dirty="0"/>
              <a:t> e </a:t>
            </a:r>
            <a:r>
              <a:rPr lang="pt-BR" b="1" dirty="0"/>
              <a:t>como método de pensamento</a:t>
            </a:r>
            <a:r>
              <a:rPr lang="pt-BR" dirty="0"/>
              <a:t> do Direito Processual Civil vigente”</a:t>
            </a:r>
            <a:endParaRPr lang="pt-BR" sz="30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1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5419" y="-21363"/>
            <a:ext cx="8909070" cy="802019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Propostas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80656"/>
            <a:ext cx="9136570" cy="5616624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Nova postura do processualista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“Filtragem constitucional” 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Interpretação (art. 8º) e </a:t>
            </a:r>
            <a:r>
              <a:rPr lang="en-US" sz="2600" i="1" dirty="0"/>
              <a:t>motivação </a:t>
            </a:r>
            <a:r>
              <a:rPr lang="en-US" sz="2600" dirty="0"/>
              <a:t>(art. 489)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Análise de inconstitucionalidades </a:t>
            </a:r>
            <a:r>
              <a:rPr lang="en-US" sz="2800" i="1" dirty="0"/>
              <a:t>formais</a:t>
            </a:r>
            <a:r>
              <a:rPr lang="en-US" sz="2800" dirty="0"/>
              <a:t> 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Processo legislativo (art. 65 par ún CF)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Vícios de iniciativa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Análise de inconstitucionalidades </a:t>
            </a:r>
            <a:r>
              <a:rPr lang="en-US" sz="2800" i="1" dirty="0"/>
              <a:t>substanciais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Efeitos “vinculantes” das decisões (947 § 3º)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Vedação da tutela provisória (1059)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Revisitação dos “institutos fundamentais do direito processual civil”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 suficiência da abordagem tradicional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 ênfase na tutela jurisdicional: o </a:t>
            </a:r>
            <a:r>
              <a:rPr lang="en-US" sz="2600" i="1" dirty="0">
                <a:solidFill>
                  <a:srgbClr val="FF0000"/>
                </a:solidFill>
              </a:rPr>
              <a:t>neoconcretismo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148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(Mais) Uma palavra sobre o neoconcretismo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A necessária releitura dos institutos fundamentais do direito processual civil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Jurisdição, ação, processo, defesa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O CPC de 2015 e o “processo sincrético”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O </a:t>
            </a:r>
            <a:r>
              <a:rPr lang="en-US" sz="2800" b="1" dirty="0">
                <a:solidFill>
                  <a:srgbClr val="FF0000"/>
                </a:solidFill>
              </a:rPr>
              <a:t>neoconcretismo</a:t>
            </a:r>
            <a:r>
              <a:rPr lang="en-US" sz="2800" dirty="0"/>
              <a:t> e a ênfase na </a:t>
            </a:r>
            <a:r>
              <a:rPr lang="en-US" sz="2800" i="1" dirty="0"/>
              <a:t>tutela jurisdicional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Tutela jurisdicional (classificações)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Perspectiva de </a:t>
            </a:r>
            <a:r>
              <a:rPr lang="en-US" sz="2400" i="1" dirty="0"/>
              <a:t>dano</a:t>
            </a:r>
            <a:r>
              <a:rPr lang="en-US" sz="2400" dirty="0"/>
              <a:t> (preventiva </a:t>
            </a:r>
            <a:r>
              <a:rPr lang="en-US" sz="2400" i="1" dirty="0"/>
              <a:t>x</a:t>
            </a:r>
            <a:r>
              <a:rPr lang="en-US" sz="2400" dirty="0"/>
              <a:t> repressiva)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Necessidade de </a:t>
            </a:r>
            <a:r>
              <a:rPr lang="en-US" sz="2400" i="1" dirty="0"/>
              <a:t>confirmação</a:t>
            </a:r>
            <a:r>
              <a:rPr lang="en-US" sz="2400" dirty="0"/>
              <a:t> (provisória </a:t>
            </a:r>
            <a:r>
              <a:rPr lang="en-US" sz="2400" i="1" dirty="0"/>
              <a:t>x</a:t>
            </a:r>
            <a:r>
              <a:rPr lang="en-US" sz="2400" dirty="0"/>
              <a:t> definitiva)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i="1" dirty="0"/>
              <a:t>Momento</a:t>
            </a:r>
            <a:r>
              <a:rPr lang="en-US" sz="2400" dirty="0"/>
              <a:t> de </a:t>
            </a:r>
            <a:r>
              <a:rPr lang="en-US" sz="2400" i="1" dirty="0"/>
              <a:t>prestação</a:t>
            </a:r>
            <a:r>
              <a:rPr lang="en-US" sz="2400" dirty="0"/>
              <a:t> (antecipada </a:t>
            </a:r>
            <a:r>
              <a:rPr lang="en-US" sz="2400" i="1" dirty="0"/>
              <a:t>x</a:t>
            </a:r>
            <a:r>
              <a:rPr lang="en-US" sz="2400" dirty="0"/>
              <a:t> ulterior)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i="1" dirty="0"/>
              <a:t>Modo</a:t>
            </a:r>
            <a:r>
              <a:rPr lang="en-US" sz="2400" dirty="0"/>
              <a:t> de </a:t>
            </a:r>
            <a:r>
              <a:rPr lang="en-US" sz="2400" i="1" dirty="0"/>
              <a:t>prestação</a:t>
            </a:r>
            <a:r>
              <a:rPr lang="en-US" sz="2400" dirty="0"/>
              <a:t> (satisfativa </a:t>
            </a:r>
            <a:r>
              <a:rPr lang="en-US" sz="2400" i="1" dirty="0"/>
              <a:t>x</a:t>
            </a:r>
            <a:r>
              <a:rPr lang="en-US" sz="2400" dirty="0"/>
              <a:t> assecuratória)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Pela </a:t>
            </a:r>
            <a:r>
              <a:rPr lang="en-US" sz="2400" i="1" dirty="0"/>
              <a:t>eficácia</a:t>
            </a:r>
            <a:r>
              <a:rPr lang="en-US" sz="2400" dirty="0"/>
              <a:t> (não executiva </a:t>
            </a:r>
            <a:r>
              <a:rPr lang="en-US" sz="2400" i="1" dirty="0"/>
              <a:t>x</a:t>
            </a:r>
            <a:r>
              <a:rPr lang="en-US" sz="2400" dirty="0"/>
              <a:t> executiva)</a:t>
            </a:r>
          </a:p>
          <a:p>
            <a:pPr marL="1257300" lvl="4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761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06" y="2"/>
            <a:ext cx="9107994" cy="10118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Reflexão final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36257" y="984323"/>
            <a:ext cx="925252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719138" lvl="1" indent="-457200" eaLnBrk="1" hangingPunct="1"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altLang="pt-BR" sz="3200" dirty="0"/>
              <a:t> “A partir da nova perspectiva pós-constitucional, o problema do processo não se limita apenas ao seu ‘</a:t>
            </a:r>
            <a:r>
              <a:rPr lang="pt-BR" altLang="pt-BR" sz="3200" b="1" dirty="0"/>
              <a:t>ser</a:t>
            </a:r>
            <a:r>
              <a:rPr lang="pt-BR" altLang="pt-BR" sz="3200" dirty="0"/>
              <a:t>’, é dizer à sua </a:t>
            </a:r>
            <a:r>
              <a:rPr lang="pt-BR" altLang="pt-BR" sz="3200" i="1" dirty="0"/>
              <a:t>concreta organização de acordo com as leis processuais</a:t>
            </a:r>
            <a:r>
              <a:rPr lang="pt-BR" altLang="pt-BR" sz="3200" dirty="0"/>
              <a:t>, mas também ao seu ‘</a:t>
            </a:r>
            <a:r>
              <a:rPr lang="pt-BR" altLang="pt-BR" sz="3200" b="1" dirty="0"/>
              <a:t>dever-ser</a:t>
            </a:r>
            <a:r>
              <a:rPr lang="pt-BR" altLang="pt-BR" sz="3200" dirty="0"/>
              <a:t>’, ou seja à </a:t>
            </a:r>
            <a:r>
              <a:rPr lang="pt-BR" altLang="pt-BR" sz="3200" i="1" dirty="0"/>
              <a:t>conformidade de sua disciplina positiva com as previsões constitucionais</a:t>
            </a:r>
            <a:r>
              <a:rPr lang="pt-BR" altLang="pt-BR" sz="3200" dirty="0"/>
              <a:t>” (Andolina e Vignera)</a:t>
            </a:r>
          </a:p>
          <a:p>
            <a:pPr marL="719138" lvl="1" indent="-457200" eaLnBrk="1" hangingPunct="1"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altLang="pt-BR" sz="3200" dirty="0"/>
              <a:t>Um </a:t>
            </a:r>
            <a:r>
              <a:rPr lang="pt-BR" altLang="pt-BR" sz="3200" i="1" dirty="0"/>
              <a:t>novo</a:t>
            </a:r>
            <a:r>
              <a:rPr lang="pt-BR" altLang="pt-BR" sz="3200" dirty="0"/>
              <a:t> CPC </a:t>
            </a:r>
            <a:r>
              <a:rPr lang="pt-BR" altLang="pt-BR" sz="3200" i="1" dirty="0"/>
              <a:t>ou</a:t>
            </a:r>
            <a:r>
              <a:rPr lang="pt-BR" altLang="pt-BR" sz="3200" dirty="0"/>
              <a:t> uma nova forma de </a:t>
            </a:r>
            <a:r>
              <a:rPr lang="pt-BR" altLang="pt-BR" sz="3200" i="1" dirty="0"/>
              <a:t>pensar</a:t>
            </a:r>
            <a:r>
              <a:rPr lang="pt-BR" altLang="pt-BR" sz="3200" dirty="0"/>
              <a:t> o direito processual civil </a:t>
            </a:r>
            <a:r>
              <a:rPr lang="pt-BR" altLang="pt-BR" sz="3200" b="1" dirty="0">
                <a:solidFill>
                  <a:srgbClr val="FF0000"/>
                </a:solidFill>
              </a:rPr>
              <a:t>(?)</a:t>
            </a:r>
            <a:endParaRPr lang="pt-BR" altLang="pt-BR" sz="3200" dirty="0"/>
          </a:p>
          <a:p>
            <a:pPr marL="342900" indent="-342900" algn="ctr" eaLnBrk="1" hangingPunct="1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77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257" y="1"/>
            <a:ext cx="9107994" cy="764703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convite ...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1052737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sz="4000" dirty="0"/>
          </a:p>
          <a:p>
            <a:pPr>
              <a:buClr>
                <a:schemeClr val="bg1">
                  <a:lumMod val="50000"/>
                </a:schemeClr>
              </a:buClr>
            </a:pPr>
            <a:endParaRPr lang="pt-BR" sz="3600" dirty="0"/>
          </a:p>
          <a:p>
            <a:pPr marL="457200" indent="-4572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6E90E95-D752-4A8C-9010-6F1551582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632849" cy="578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25094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</TotalTime>
  <Words>440</Words>
  <Application>Microsoft Office PowerPoint</Application>
  <PresentationFormat>Apresentação na tela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Design padrão</vt:lpstr>
      <vt:lpstr> MODELO CONSTITUCIONAL  DO DIREITO PROCESSUAL CIVIL aplicações e possibilidades </vt:lpstr>
      <vt:lpstr>Considerações iniciais</vt:lpstr>
      <vt:lpstr>Modelo constitucional: grupos</vt:lpstr>
      <vt:lpstr>Ainda o modelo constitucional</vt:lpstr>
      <vt:lpstr> Propostas </vt:lpstr>
      <vt:lpstr>(Mais) Uma palavra sobre o neoconcretismo</vt:lpstr>
      <vt:lpstr>Reflexão final</vt:lpstr>
      <vt:lpstr>Apresentação do PowerPoint</vt:lpstr>
      <vt:lpstr> Um convite ...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291</cp:revision>
  <cp:lastPrinted>2017-06-30T09:41:53Z</cp:lastPrinted>
  <dcterms:created xsi:type="dcterms:W3CDTF">2007-03-23T14:32:10Z</dcterms:created>
  <dcterms:modified xsi:type="dcterms:W3CDTF">2019-03-11T19:18:54Z</dcterms:modified>
</cp:coreProperties>
</file>