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379" r:id="rId3"/>
    <p:sldId id="380" r:id="rId4"/>
    <p:sldId id="381" r:id="rId5"/>
    <p:sldId id="382" r:id="rId6"/>
    <p:sldId id="385" r:id="rId7"/>
    <p:sldId id="383" r:id="rId8"/>
    <p:sldId id="384" r:id="rId9"/>
    <p:sldId id="386" r:id="rId10"/>
    <p:sldId id="378" r:id="rId11"/>
    <p:sldId id="387" r:id="rId12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08/01/2018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08/01/2018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6" y="4716696"/>
            <a:ext cx="5438767" cy="4467702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041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504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1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672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2"/>
            <a:ext cx="8971918" cy="126875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MANDADO DE SEGURANÇA 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JUSTIÇA DO TRABALHO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2348880"/>
            <a:ext cx="903649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BF9A2EF-CEAB-47DD-B01E-1E6D940817DD}"/>
              </a:ext>
            </a:extLst>
          </p:cNvPr>
          <p:cNvSpPr/>
          <p:nvPr/>
        </p:nvSpPr>
        <p:spPr>
          <a:xfrm>
            <a:off x="0" y="1628800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EJUD – TRT 2ª Região</a:t>
            </a:r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altLang="pt-BR" sz="2400" b="1" dirty="0">
                <a:solidFill>
                  <a:schemeClr val="accent2">
                    <a:lumMod val="75000"/>
                  </a:schemeClr>
                </a:solidFill>
              </a:rPr>
              <a:t>São Paulo, SP, 9 de janeiro de 2018</a:t>
            </a:r>
          </a:p>
          <a:p>
            <a:pPr algn="ctr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altLang="pt-BR" sz="2400" b="1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rof. Cassio Scarpinella Bueno</a:t>
            </a: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9144000" cy="95070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A4161730-1347-4D1D-AC47-FE579E4CF6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950707"/>
            <a:ext cx="285123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777C8AA3-40AF-48F2-A52B-93CC083C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98" y="1354507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838171A6-7143-4B0D-8E37-CE634DDD4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97111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EE797961-2987-45C8-AD6E-56942812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3006309"/>
            <a:ext cx="267659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2F56D499-0BBD-49B0-BDFA-9F27CFB26DA1}"/>
              </a:ext>
            </a:extLst>
          </p:cNvPr>
          <p:cNvSpPr/>
          <p:nvPr/>
        </p:nvSpPr>
        <p:spPr>
          <a:xfrm>
            <a:off x="-101995" y="5253495"/>
            <a:ext cx="6561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3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3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3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9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://images.livrariasaraiva.com.br/imagemnet/imagem.aspx/?pro_id=9416826&amp;qld=90&amp;l=430&amp;a=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4" y="1036784"/>
            <a:ext cx="345383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28F1D1-3037-4CE6-BB67-A0F2CCF9F3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36784"/>
            <a:ext cx="3168352" cy="448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6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MS: disposições gerais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" y="90872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Evolução histórica do MS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“modelo constitucional” do MS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Direito líquido e certo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Ilegalidade ou abuso de poder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Autoridade pública </a:t>
            </a:r>
            <a:r>
              <a:rPr lang="pt-BR" sz="2400" dirty="0"/>
              <a:t>ou agente de pessoa jurídica no exercício de atribuição do Poder Público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 MS preventivo (art. 5º XXXV)</a:t>
            </a:r>
            <a:endParaRPr lang="en-US" sz="2400" dirty="0"/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MS coletivo (art. 5º LXX + arts. 21 e 22 LMS)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Vedações ao MS: art. 5º LMS</a:t>
            </a:r>
          </a:p>
          <a:p>
            <a:pPr marL="742950" lvl="2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MS contra ato judicial (art. 5º II e III)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Prazo de 120 dias (art. 23)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Constitucionalidade (Súm 632 STF)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Fluência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Partes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" y="90872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Autor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Casos de substituição processual (arts. 1º § 3º + 3º)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Réu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Função da autoridade coatora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Há litisconsórcio entre autoridade coatora e pessoa de direito público: a</a:t>
            </a:r>
            <a:r>
              <a:rPr lang="pt-BR" altLang="pt-BR" sz="2400" dirty="0">
                <a:latin typeface="Times New Roman" pitchFamily="18" charset="0"/>
              </a:rPr>
              <a:t>rts. 6º </a:t>
            </a:r>
            <a:r>
              <a:rPr lang="pt-BR" altLang="pt-BR" sz="2400" i="1" dirty="0">
                <a:latin typeface="Times New Roman" pitchFamily="18" charset="0"/>
              </a:rPr>
              <a:t>caput</a:t>
            </a:r>
            <a:r>
              <a:rPr lang="pt-BR" altLang="pt-BR" sz="2400" dirty="0">
                <a:latin typeface="Times New Roman" pitchFamily="18" charset="0"/>
              </a:rPr>
              <a:t>; 7º, I e II, e 9º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Ministério Público (art. 12)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Intervenção de terceiros (art. 24)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“intervenção litisconsorcial facultativa” (art. 10 § 2º)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066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Liminar e sentença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" y="90872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Fundamentos para concessão da liminar (7º § 3º)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As vedações do art. 7º §§ 2º e 5º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“perempção ou caducidade” do art. 8º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 art. 1059 do CPC 2015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Sentença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Custas e honorários advocatícios (art. 25)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Coisa julgada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Arts. 6º § 6º + 19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Liminar e sentença (art. 7º § 3º)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efetivação da liminar e da sentença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Insuficiência dos arts. 13 e 26 (536 § 3º CPC)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Supletividade e subsidiariedade do CPC 2015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08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Recursos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" y="90872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Agravo de instrumento (art. 7º § 1º)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Agravo interno (art. 10 § 1º + art. 16 par ún)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Apelação (art. 14)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Remessa necessária: aplicação dos §§ 3º e 4º do art. 496 CPC 2015 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Efeito suspensivo </a:t>
            </a:r>
            <a:r>
              <a:rPr lang="en-US" sz="2400" b="1" dirty="0">
                <a:solidFill>
                  <a:srgbClr val="FF0000"/>
                </a:solidFill>
              </a:rPr>
              <a:t>(?) </a:t>
            </a:r>
            <a:r>
              <a:rPr lang="en-US" sz="2400" dirty="0"/>
              <a:t>– consequências 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Recurso ordinário, especial e extraordinário (art. 18)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Embargos de declaração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técnica de colegiamento do art. 942 do CPC 2015 (art. 25)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88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0"/>
            <a:ext cx="9107994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Distinções necessárias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340768"/>
            <a:ext cx="9071737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44A2361-16FC-4FF9-BE1E-893D33580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7" y="1196752"/>
            <a:ext cx="8820149" cy="393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800" kern="0" dirty="0"/>
              <a:t>MS contra ato judicial (sucedâneo recursal)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pt-BR" sz="2800" kern="0" dirty="0"/>
              <a:t>M</a:t>
            </a:r>
            <a:r>
              <a:rPr lang="pt-BR" altLang="pt-BR" sz="2800" kern="0" dirty="0"/>
              <a:t>S contra atos “administrativos” fora do ambiente judicial</a:t>
            </a:r>
          </a:p>
          <a:p>
            <a:pPr marL="914400" lvl="1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400" kern="0" dirty="0"/>
              <a:t>Os a</a:t>
            </a:r>
            <a:r>
              <a:rPr lang="pt-BR" altLang="pt-BR" sz="2400" kern="0" dirty="0"/>
              <a:t>tos judiciais de caráter administrativo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altLang="pt-BR" sz="2800" kern="0" dirty="0"/>
          </a:p>
        </p:txBody>
      </p:sp>
    </p:spTree>
    <p:extLst>
      <p:ext uri="{BB962C8B-B14F-4D97-AF65-F5344CB8AC3E}">
        <p14:creationId xmlns:p14="http://schemas.microsoft.com/office/powerpoint/2010/main" val="231411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0"/>
            <a:ext cx="9107994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Na Justiça do trabalho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340768"/>
            <a:ext cx="9071737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44A2361-16FC-4FF9-BE1E-893D33580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6" y="1221565"/>
            <a:ext cx="8820149" cy="520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Art. 114. Compete À Justiça do Trabalho processar e Julgar:  (redação dada pela EC 45/2004)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(...)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IV – os mandados de segurança, </a:t>
            </a:r>
            <a:r>
              <a:rPr lang="pt-BR" altLang="pt-BR" sz="2400" i="1" kern="0" dirty="0"/>
              <a:t>habeas corpus</a:t>
            </a:r>
            <a:r>
              <a:rPr lang="pt-BR" altLang="pt-BR" sz="2400" kern="0" dirty="0"/>
              <a:t> e </a:t>
            </a:r>
            <a:r>
              <a:rPr lang="pt-BR" altLang="pt-BR" sz="2400" i="1" kern="0" dirty="0"/>
              <a:t>habeas data</a:t>
            </a:r>
            <a:r>
              <a:rPr lang="pt-BR" altLang="pt-BR" sz="2400" kern="0" dirty="0"/>
              <a:t>, quando o ato questionado </a:t>
            </a:r>
            <a:r>
              <a:rPr lang="pt-BR" altLang="pt-BR" sz="2400" b="1" kern="0" dirty="0"/>
              <a:t>envolver matéria sujeita à sua jurisdição</a:t>
            </a:r>
            <a:r>
              <a:rPr lang="pt-BR" altLang="pt-BR" sz="2400" kern="0" dirty="0"/>
              <a:t>; (incluído pela Emenda Constitucional nº 45 de 2004) </a:t>
            </a:r>
          </a:p>
          <a:p>
            <a:pPr lvl="1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</a:pPr>
            <a:endParaRPr lang="pt-BR" altLang="pt-BR" sz="2400" kern="0" dirty="0"/>
          </a:p>
        </p:txBody>
      </p:sp>
    </p:spTree>
    <p:extLst>
      <p:ext uri="{BB962C8B-B14F-4D97-AF65-F5344CB8AC3E}">
        <p14:creationId xmlns:p14="http://schemas.microsoft.com/office/powerpoint/2010/main" val="228854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0"/>
            <a:ext cx="9107994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Lei n. 12.016/2009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340768"/>
            <a:ext cx="9071737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44A2361-16FC-4FF9-BE1E-893D33580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7" y="1196752"/>
            <a:ext cx="8820149" cy="393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Art. 5º. Não se concederá mandado de segurança quando se tratar: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I – de ato do qual caiba recurso administrativo com efeito suspensivo, independentemente de caução;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>
                <a:solidFill>
                  <a:srgbClr val="FF0000"/>
                </a:solidFill>
              </a:rPr>
              <a:t>II – de decisão judicial da qual caiba recurso com efeito suspensivo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>
                <a:solidFill>
                  <a:srgbClr val="FF0000"/>
                </a:solidFill>
              </a:rPr>
              <a:t>III – de decisão judicial transitada em julgado.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altLang="pt-BR" sz="2400" kern="0" dirty="0"/>
              <a:t>Parágrafo único. (VETADO)</a:t>
            </a:r>
          </a:p>
          <a:p>
            <a:pPr lvl="1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</a:pPr>
            <a:endParaRPr lang="pt-BR" altLang="pt-BR" sz="2400" kern="0" dirty="0"/>
          </a:p>
        </p:txBody>
      </p:sp>
    </p:spTree>
    <p:extLst>
      <p:ext uri="{BB962C8B-B14F-4D97-AF65-F5344CB8AC3E}">
        <p14:creationId xmlns:p14="http://schemas.microsoft.com/office/powerpoint/2010/main" val="852262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0"/>
            <a:ext cx="9107994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Aplicações e considerações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340768"/>
            <a:ext cx="9071737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44A2361-16FC-4FF9-BE1E-893D33580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7" y="1196752"/>
            <a:ext cx="8820149" cy="393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As peculiaridades do mandado de segurança no âmbito trabalhista</a:t>
            </a:r>
          </a:p>
          <a:p>
            <a:pPr marL="342900" lvl="0" indent="-34290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 ampliação da competência da Justiça Trabalhista pela EC 45/2004</a:t>
            </a:r>
          </a:p>
          <a:p>
            <a:pPr marL="342900" lvl="0" indent="-34290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As peculiaridades do mandado de segurança contra ato judicial no âmbito trabalhista</a:t>
            </a:r>
          </a:p>
          <a:p>
            <a:pPr marL="342900" lvl="0" indent="-34290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Especificamente o sistema recursal da CLT</a:t>
            </a:r>
          </a:p>
          <a:p>
            <a:pPr marL="342900" lvl="0" indent="-34290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Casuística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Regimento Interno do TST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Regimento Interno do TRT2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Súmulas e Enunciados do TST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Jurisprudência do TRT2</a:t>
            </a:r>
          </a:p>
          <a:p>
            <a:pPr lvl="1" algn="l" eaLnBrk="1" hangingPunct="1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</a:pPr>
            <a:endParaRPr lang="pt-BR" altLang="pt-BR" sz="2400" kern="0" dirty="0"/>
          </a:p>
        </p:txBody>
      </p:sp>
    </p:spTree>
    <p:extLst>
      <p:ext uri="{BB962C8B-B14F-4D97-AF65-F5344CB8AC3E}">
        <p14:creationId xmlns:p14="http://schemas.microsoft.com/office/powerpoint/2010/main" val="87848037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627</Words>
  <Application>Microsoft Office PowerPoint</Application>
  <PresentationFormat>Apresentação na tela (4:3)</PresentationFormat>
  <Paragraphs>105</Paragraphs>
  <Slides>11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Design padrão</vt:lpstr>
      <vt:lpstr>MANDADO DE SEGURANÇA  NA JUSTIÇA DO TRABALHO</vt:lpstr>
      <vt:lpstr>MS: disposições gerais</vt:lpstr>
      <vt:lpstr>Partes</vt:lpstr>
      <vt:lpstr>Liminar e sentença</vt:lpstr>
      <vt:lpstr>Recursos</vt:lpstr>
      <vt:lpstr>Distinções necessárias</vt:lpstr>
      <vt:lpstr>Na Justiça do trabalho</vt:lpstr>
      <vt:lpstr>Lei n. 12.016/2009</vt:lpstr>
      <vt:lpstr>Aplicações e considerações finais</vt:lpstr>
      <vt:lpstr>Muito obrigado !!!!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299</cp:revision>
  <cp:lastPrinted>2018-01-08T16:47:50Z</cp:lastPrinted>
  <dcterms:created xsi:type="dcterms:W3CDTF">2007-03-23T14:32:10Z</dcterms:created>
  <dcterms:modified xsi:type="dcterms:W3CDTF">2018-01-08T16:47:51Z</dcterms:modified>
</cp:coreProperties>
</file>