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360" r:id="rId3"/>
    <p:sldId id="368" r:id="rId4"/>
    <p:sldId id="369" r:id="rId5"/>
    <p:sldId id="361" r:id="rId6"/>
    <p:sldId id="370" r:id="rId7"/>
    <p:sldId id="367" r:id="rId8"/>
    <p:sldId id="294" r:id="rId9"/>
  </p:sldIdLst>
  <p:sldSz cx="9144000" cy="6858000" type="screen4x3"/>
  <p:notesSz cx="6797675" cy="9928225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A977C"/>
    <a:srgbClr val="AC978A"/>
    <a:srgbClr val="C19015"/>
    <a:srgbClr val="996600"/>
    <a:srgbClr val="E9B637"/>
    <a:srgbClr val="9F7611"/>
    <a:srgbClr val="FE3000"/>
    <a:srgbClr val="3A2C00"/>
    <a:srgbClr val="D02800"/>
    <a:srgbClr val="4635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72" y="1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346" cy="496412"/>
          </a:xfrm>
          <a:prstGeom prst="rect">
            <a:avLst/>
          </a:prstGeom>
        </p:spPr>
        <p:txBody>
          <a:bodyPr vert="horz" lIns="90608" tIns="45304" rIns="90608" bIns="45304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50760" y="0"/>
            <a:ext cx="2945346" cy="496412"/>
          </a:xfrm>
          <a:prstGeom prst="rect">
            <a:avLst/>
          </a:prstGeom>
        </p:spPr>
        <p:txBody>
          <a:bodyPr vert="horz" lIns="90608" tIns="45304" rIns="90608" bIns="45304" rtlCol="0"/>
          <a:lstStyle>
            <a:lvl1pPr algn="r">
              <a:defRPr sz="1200"/>
            </a:lvl1pPr>
          </a:lstStyle>
          <a:p>
            <a:fld id="{1CA60BC7-EA36-49C2-99DA-91F6FCF67A06}" type="datetimeFigureOut">
              <a:rPr lang="pt-BR" smtClean="0"/>
              <a:t>29/10/2019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430238"/>
            <a:ext cx="2945346" cy="496412"/>
          </a:xfrm>
          <a:prstGeom prst="rect">
            <a:avLst/>
          </a:prstGeom>
        </p:spPr>
        <p:txBody>
          <a:bodyPr vert="horz" lIns="90608" tIns="45304" rIns="90608" bIns="45304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50760" y="9430238"/>
            <a:ext cx="2945346" cy="496412"/>
          </a:xfrm>
          <a:prstGeom prst="rect">
            <a:avLst/>
          </a:prstGeom>
        </p:spPr>
        <p:txBody>
          <a:bodyPr vert="horz" lIns="90608" tIns="45304" rIns="90608" bIns="45304" rtlCol="0" anchor="b"/>
          <a:lstStyle>
            <a:lvl1pPr algn="r">
              <a:defRPr sz="1200"/>
            </a:lvl1pPr>
          </a:lstStyle>
          <a:p>
            <a:fld id="{DB185F30-E168-4037-9A7D-F7DF881A0264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225842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346" cy="496412"/>
          </a:xfrm>
          <a:prstGeom prst="rect">
            <a:avLst/>
          </a:prstGeom>
        </p:spPr>
        <p:txBody>
          <a:bodyPr vert="horz" lIns="90608" tIns="45304" rIns="90608" bIns="45304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50760" y="0"/>
            <a:ext cx="2945346" cy="496412"/>
          </a:xfrm>
          <a:prstGeom prst="rect">
            <a:avLst/>
          </a:prstGeom>
        </p:spPr>
        <p:txBody>
          <a:bodyPr vert="horz" lIns="90608" tIns="45304" rIns="90608" bIns="45304" rtlCol="0"/>
          <a:lstStyle>
            <a:lvl1pPr algn="r">
              <a:defRPr sz="1200"/>
            </a:lvl1pPr>
          </a:lstStyle>
          <a:p>
            <a:fld id="{6711E88D-1E45-48B0-A29D-91C098405C87}" type="datetimeFigureOut">
              <a:rPr lang="pt-BR" smtClean="0"/>
              <a:t>29/10/2019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59350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08" tIns="45304" rIns="90608" bIns="45304" rtlCol="0" anchor="ctr"/>
          <a:lstStyle/>
          <a:p>
            <a:endParaRPr lang="pt-BR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9454" y="4716695"/>
            <a:ext cx="5438768" cy="4467701"/>
          </a:xfrm>
          <a:prstGeom prst="rect">
            <a:avLst/>
          </a:prstGeom>
        </p:spPr>
        <p:txBody>
          <a:bodyPr vert="horz" lIns="90608" tIns="45304" rIns="90608" bIns="45304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30238"/>
            <a:ext cx="2945346" cy="496412"/>
          </a:xfrm>
          <a:prstGeom prst="rect">
            <a:avLst/>
          </a:prstGeom>
        </p:spPr>
        <p:txBody>
          <a:bodyPr vert="horz" lIns="90608" tIns="45304" rIns="90608" bIns="45304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50760" y="9430238"/>
            <a:ext cx="2945346" cy="496412"/>
          </a:xfrm>
          <a:prstGeom prst="rect">
            <a:avLst/>
          </a:prstGeom>
        </p:spPr>
        <p:txBody>
          <a:bodyPr vert="horz" lIns="90608" tIns="45304" rIns="90608" bIns="45304" rtlCol="0" anchor="b"/>
          <a:lstStyle>
            <a:lvl1pPr algn="r">
              <a:defRPr sz="1200"/>
            </a:lvl1pPr>
          </a:lstStyle>
          <a:p>
            <a:fld id="{14A8353C-1DA7-4723-ADE9-15749BF3BD02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378871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AF7562-9F8B-4E18-A59C-F4746134AF87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5765850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78B294-D640-4161-9C15-6D613B158C9D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13121789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AF5303-A126-4ED9-A160-4761DDE3D856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11222213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395A82-FD4A-4178-A50E-CDBBCB644ED0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37039873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DBF62C-E0FF-4A7D-991B-FCBCB3B903C0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23485184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CF93B4-086F-4533-914F-01956722E5F3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20516050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47BF7E-7321-484C-89B3-3E5E3EE414FA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31216915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925D92-756F-4866-95E2-848CF862967F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3750790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77E0F3-98E3-47E5-9545-44F90C2BBBC9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2698562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C714DC-82EA-4987-B374-54FDCB1B9DC2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786464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4D5D5D-D045-4B32-A03E-A4BE2B0D7743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38694366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os estilos do texto mestre</a:t>
            </a:r>
          </a:p>
          <a:p>
            <a:pPr lvl="1"/>
            <a:r>
              <a:rPr lang="pt-BR" altLang="pt-BR"/>
              <a:t>Segundo nível</a:t>
            </a:r>
          </a:p>
          <a:p>
            <a:pPr lvl="2"/>
            <a:r>
              <a:rPr lang="pt-BR" altLang="pt-BR"/>
              <a:t>Terceiro nível</a:t>
            </a:r>
          </a:p>
          <a:p>
            <a:pPr lvl="3"/>
            <a:r>
              <a:rPr lang="pt-BR" altLang="pt-BR"/>
              <a:t>Quarto nível</a:t>
            </a:r>
          </a:p>
          <a:p>
            <a:pPr lvl="4"/>
            <a:r>
              <a:rPr lang="pt-BR" altLang="pt-BR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4119B8AB-FD0F-4476-85B6-843375BF270E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-7429" y="1"/>
            <a:ext cx="9143999" cy="1340767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pt-BR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Mandado de segurança</a:t>
            </a:r>
            <a:br>
              <a:rPr lang="pt-BR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</a:br>
            <a:r>
              <a:rPr lang="pt-BR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contra ato judicial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2054" name="Retângulo 1"/>
          <p:cNvSpPr>
            <a:spLocks noChangeArrowheads="1"/>
          </p:cNvSpPr>
          <p:nvPr/>
        </p:nvSpPr>
        <p:spPr bwMode="auto">
          <a:xfrm>
            <a:off x="539552" y="1844824"/>
            <a:ext cx="8208912" cy="372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pt-BR" altLang="pt-BR" sz="3200" b="1" dirty="0">
                <a:solidFill>
                  <a:srgbClr val="C00000"/>
                </a:solidFill>
              </a:rPr>
              <a:t>PUCSP-COGEAE </a:t>
            </a:r>
          </a:p>
          <a:p>
            <a:pPr algn="ctr" eaLnBrk="1" hangingPunct="1"/>
            <a:r>
              <a:rPr lang="pt-BR" sz="2400" b="1" dirty="0">
                <a:solidFill>
                  <a:srgbClr val="0070C0"/>
                </a:solidFill>
              </a:rPr>
              <a:t>Curso de Especialização em Direito Processual Civil</a:t>
            </a:r>
            <a:endParaRPr lang="pt-BR" altLang="pt-BR" sz="2400" b="1" dirty="0">
              <a:solidFill>
                <a:srgbClr val="0070C0"/>
              </a:solidFill>
            </a:endParaRPr>
          </a:p>
          <a:p>
            <a:pPr algn="ctr" eaLnBrk="1" hangingPunct="1"/>
            <a:endParaRPr lang="pt-BR" altLang="pt-BR" sz="2400" b="1" dirty="0">
              <a:solidFill>
                <a:srgbClr val="FF0000"/>
              </a:solidFill>
            </a:endParaRPr>
          </a:p>
          <a:p>
            <a:pPr algn="ctr" eaLnBrk="1" hangingPunct="1"/>
            <a:endParaRPr lang="pt-BR" altLang="pt-BR" sz="2400" b="1" dirty="0">
              <a:solidFill>
                <a:srgbClr val="FF0000"/>
              </a:solidFill>
            </a:endParaRPr>
          </a:p>
          <a:p>
            <a:pPr algn="ctr" eaLnBrk="1" hangingPunct="1"/>
            <a:endParaRPr lang="pt-BR" altLang="pt-BR" sz="2400" b="1" dirty="0">
              <a:solidFill>
                <a:srgbClr val="FF0000"/>
              </a:solidFill>
            </a:endParaRPr>
          </a:p>
          <a:p>
            <a:pPr algn="ctr" eaLnBrk="1" hangingPunct="1"/>
            <a:r>
              <a:rPr lang="pt-BR" altLang="pt-BR" sz="2400" b="1" dirty="0">
                <a:solidFill>
                  <a:srgbClr val="FF0000"/>
                </a:solidFill>
              </a:rPr>
              <a:t>São Paulo, SP, 26 de outubro de 2019</a:t>
            </a:r>
          </a:p>
          <a:p>
            <a:pPr algn="ctr" eaLnBrk="1" hangingPunct="1"/>
            <a:endParaRPr lang="pt-BR" altLang="pt-BR" sz="2400" b="1" dirty="0">
              <a:solidFill>
                <a:srgbClr val="C00000"/>
              </a:solidFill>
            </a:endParaRPr>
          </a:p>
          <a:p>
            <a:pPr algn="ctr" eaLnBrk="1" hangingPunct="1"/>
            <a:r>
              <a:rPr lang="pt-BR" altLang="pt-BR" sz="2400" b="1" dirty="0">
                <a:solidFill>
                  <a:schemeClr val="bg1">
                    <a:lumMod val="50000"/>
                  </a:schemeClr>
                </a:solidFill>
              </a:rPr>
              <a:t>Cassio Scarpinella Bueno</a:t>
            </a:r>
          </a:p>
          <a:p>
            <a:pPr algn="ctr" eaLnBrk="1" hangingPunct="1"/>
            <a:r>
              <a:rPr lang="en-US" altLang="pt-BR" b="1" dirty="0">
                <a:solidFill>
                  <a:srgbClr val="C00000"/>
                </a:solidFill>
              </a:rPr>
              <a:t>www.scarpinellabueno.com</a:t>
            </a:r>
          </a:p>
          <a:p>
            <a:pPr algn="ctr" eaLnBrk="1" hangingPunct="1"/>
            <a:r>
              <a:rPr lang="en-US" altLang="pt-BR" b="1" dirty="0">
                <a:solidFill>
                  <a:srgbClr val="FF0000"/>
                </a:solidFill>
                <a:latin typeface="+mj-lt"/>
              </a:rPr>
              <a:t>www.facebook.com/cassioscarpinellabueno</a:t>
            </a:r>
            <a:endParaRPr lang="pt-BR" altLang="pt-BR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8" name="Retângulo 7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7429" y="-21363"/>
            <a:ext cx="9136571" cy="786067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br>
              <a:rPr lang="pt-BR" sz="36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Modelo constitucional e leis do MS</a:t>
            </a:r>
            <a:br>
              <a:rPr lang="pt-BR" sz="10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pt-BR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0473" y="764704"/>
            <a:ext cx="9106098" cy="5704584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  <a:buClr>
                <a:schemeClr val="bg1">
                  <a:lumMod val="50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Modelo constitucional do direito processual civil</a:t>
            </a:r>
          </a:p>
          <a:p>
            <a:pPr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  <a:buClr>
                <a:schemeClr val="bg1">
                  <a:lumMod val="50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Modelo constitucional do mandado de segurança</a:t>
            </a:r>
          </a:p>
          <a:p>
            <a:pPr lvl="1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100" dirty="0">
                <a:latin typeface="Arial" panose="020B0604020202020204" pitchFamily="34" charset="0"/>
                <a:cs typeface="Arial" panose="020B0604020202020204" pitchFamily="34" charset="0"/>
              </a:rPr>
              <a:t>MS individual</a:t>
            </a:r>
          </a:p>
          <a:p>
            <a:pPr lvl="1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100" dirty="0">
                <a:latin typeface="Arial" panose="020B0604020202020204" pitchFamily="34" charset="0"/>
                <a:cs typeface="Arial" panose="020B0604020202020204" pitchFamily="34" charset="0"/>
              </a:rPr>
              <a:t>MS coletivo</a:t>
            </a:r>
          </a:p>
          <a:p>
            <a:pPr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  <a:buClr>
                <a:schemeClr val="bg1">
                  <a:lumMod val="50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O mandado de segurança na perspectiva normativa</a:t>
            </a:r>
          </a:p>
          <a:p>
            <a:pPr lvl="1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Nas Constituições Federais (1934-1988)</a:t>
            </a:r>
          </a:p>
          <a:p>
            <a:pPr lvl="1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Nas Leis (191/1936-12.016/2009)</a:t>
            </a:r>
          </a:p>
          <a:p>
            <a:pPr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  <a:buClr>
                <a:schemeClr val="bg1">
                  <a:lumMod val="50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 Lei n. 12.016/2009 e o CPC de 2015: “diálogo das fontes” </a:t>
            </a:r>
            <a:r>
              <a:rPr lang="en-US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(?)</a:t>
            </a:r>
          </a:p>
        </p:txBody>
      </p:sp>
      <p:sp>
        <p:nvSpPr>
          <p:cNvPr id="9" name="Retângulo 8"/>
          <p:cNvSpPr/>
          <p:nvPr/>
        </p:nvSpPr>
        <p:spPr>
          <a:xfrm>
            <a:off x="-7429" y="6397280"/>
            <a:ext cx="9151429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0" name="Retângulo 9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661383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7429" y="-21363"/>
            <a:ext cx="9136571" cy="786067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pt-BR" sz="3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Panorama geral (1)</a:t>
            </a:r>
            <a:endParaRPr lang="pt-BR" sz="3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0473" y="764704"/>
            <a:ext cx="9158858" cy="5112568"/>
          </a:xfrm>
        </p:spPr>
        <p:txBody>
          <a:bodyPr/>
          <a:lstStyle/>
          <a:p>
            <a:pPr>
              <a:spcBef>
                <a:spcPts val="500"/>
              </a:spcBef>
              <a:spcAft>
                <a:spcPts val="500"/>
              </a:spcAft>
              <a:buClr>
                <a:schemeClr val="bg1">
                  <a:lumMod val="50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Objeto residual</a:t>
            </a:r>
          </a:p>
          <a:p>
            <a:pPr lvl="1">
              <a:spcBef>
                <a:spcPts val="500"/>
              </a:spcBef>
              <a:spcAft>
                <a:spcPts val="5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MS preventivo e repressivo</a:t>
            </a:r>
          </a:p>
          <a:p>
            <a:pPr lvl="1">
              <a:spcBef>
                <a:spcPts val="500"/>
              </a:spcBef>
              <a:spcAft>
                <a:spcPts val="5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MS contra ato judicial</a:t>
            </a:r>
          </a:p>
          <a:p>
            <a:pPr lvl="2">
              <a:spcBef>
                <a:spcPts val="500"/>
              </a:spcBef>
              <a:spcAft>
                <a:spcPts val="500"/>
              </a:spcAft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Distinções necessárias (art. 5º II e III LMS)</a:t>
            </a:r>
          </a:p>
          <a:p>
            <a:pPr>
              <a:spcBef>
                <a:spcPts val="500"/>
              </a:spcBef>
              <a:spcAft>
                <a:spcPts val="500"/>
              </a:spcAft>
              <a:buClr>
                <a:schemeClr val="bg1">
                  <a:lumMod val="50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Sujeitos processuais</a:t>
            </a:r>
          </a:p>
          <a:p>
            <a:pPr lvl="1">
              <a:spcBef>
                <a:spcPts val="500"/>
              </a:spcBef>
              <a:spcAft>
                <a:spcPts val="5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Legitimidade ativa</a:t>
            </a:r>
          </a:p>
          <a:p>
            <a:pPr lvl="2">
              <a:spcBef>
                <a:spcPts val="500"/>
              </a:spcBef>
              <a:spcAft>
                <a:spcPts val="500"/>
              </a:spcAft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Substituição processual (art. 1º § 3º + art. 3º)</a:t>
            </a:r>
          </a:p>
          <a:p>
            <a:pPr lvl="2">
              <a:spcBef>
                <a:spcPts val="500"/>
              </a:spcBef>
              <a:spcAft>
                <a:spcPts val="500"/>
              </a:spcAft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MS Coletivo (art. 5º LXX CF)</a:t>
            </a:r>
          </a:p>
          <a:p>
            <a:pPr lvl="1">
              <a:spcBef>
                <a:spcPts val="500"/>
              </a:spcBef>
              <a:spcAft>
                <a:spcPts val="5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Legitimidade passiva</a:t>
            </a:r>
          </a:p>
          <a:p>
            <a:pPr lvl="2">
              <a:spcBef>
                <a:spcPts val="500"/>
              </a:spcBef>
              <a:spcAft>
                <a:spcPts val="500"/>
              </a:spcAft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Litisconsórcio passivo </a:t>
            </a:r>
            <a: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necessário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derivado dos arts. 6º, 7º I e II e 9º</a:t>
            </a:r>
          </a:p>
          <a:p>
            <a:pPr lvl="2">
              <a:spcBef>
                <a:spcPts val="500"/>
              </a:spcBef>
              <a:spcAft>
                <a:spcPts val="500"/>
              </a:spcAft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 “teoria da encampação”: Súmula 628 STJ</a:t>
            </a:r>
          </a:p>
          <a:p>
            <a:pPr lvl="2">
              <a:spcBef>
                <a:spcPts val="500"/>
              </a:spcBef>
              <a:spcAft>
                <a:spcPts val="500"/>
              </a:spcAft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Definição da competência</a:t>
            </a:r>
          </a:p>
        </p:txBody>
      </p:sp>
      <p:sp>
        <p:nvSpPr>
          <p:cNvPr id="9" name="Retângulo 8"/>
          <p:cNvSpPr/>
          <p:nvPr/>
        </p:nvSpPr>
        <p:spPr>
          <a:xfrm>
            <a:off x="-7429" y="6397280"/>
            <a:ext cx="9151429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0" name="Retângulo 9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370865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7429" y="-21363"/>
            <a:ext cx="9136571" cy="786067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pt-BR" sz="3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Panorama geral (2)</a:t>
            </a:r>
            <a:endParaRPr lang="pt-BR" sz="3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0473" y="764704"/>
            <a:ext cx="9106098" cy="5112568"/>
          </a:xfrm>
        </p:spPr>
        <p:txBody>
          <a:bodyPr/>
          <a:lstStyle/>
          <a:p>
            <a:pPr>
              <a:spcBef>
                <a:spcPts val="400"/>
              </a:spcBef>
              <a:spcAft>
                <a:spcPts val="400"/>
              </a:spcAft>
              <a:buClr>
                <a:schemeClr val="bg1">
                  <a:lumMod val="50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Procedimento</a:t>
            </a:r>
          </a:p>
          <a:p>
            <a:pPr lvl="1">
              <a:spcBef>
                <a:spcPts val="400"/>
              </a:spcBef>
              <a:spcAft>
                <a:spcPts val="4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Petição inicial</a:t>
            </a:r>
          </a:p>
          <a:p>
            <a:pPr lvl="1">
              <a:spcBef>
                <a:spcPts val="400"/>
              </a:spcBef>
              <a:spcAft>
                <a:spcPts val="4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Liminar</a:t>
            </a:r>
          </a:p>
          <a:p>
            <a:pPr lvl="2">
              <a:spcBef>
                <a:spcPts val="400"/>
              </a:spcBef>
              <a:spcAft>
                <a:spcPts val="400"/>
              </a:spcAft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Urgência e/ou evidência </a:t>
            </a:r>
            <a:r>
              <a:rPr lang="en-US" sz="1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(?)</a:t>
            </a:r>
          </a:p>
          <a:p>
            <a:pPr lvl="1">
              <a:spcBef>
                <a:spcPts val="400"/>
              </a:spcBef>
              <a:spcAft>
                <a:spcPts val="4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Notificação da autoridade coatora/cientificação da Pessoa de direito público</a:t>
            </a:r>
          </a:p>
          <a:p>
            <a:pPr lvl="2">
              <a:spcBef>
                <a:spcPts val="400"/>
              </a:spcBef>
              <a:spcAft>
                <a:spcPts val="400"/>
              </a:spcAft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Citação de eventuais litisconsortes</a:t>
            </a:r>
          </a:p>
          <a:p>
            <a:pPr lvl="1">
              <a:spcBef>
                <a:spcPts val="400"/>
              </a:spcBef>
              <a:spcAft>
                <a:spcPts val="4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Atuação do Ministério Público</a:t>
            </a:r>
          </a:p>
          <a:p>
            <a:pPr lvl="1">
              <a:spcBef>
                <a:spcPts val="400"/>
              </a:spcBef>
              <a:spcAft>
                <a:spcPts val="4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Sentença</a:t>
            </a:r>
          </a:p>
          <a:p>
            <a:pPr lvl="2">
              <a:spcBef>
                <a:spcPts val="400"/>
              </a:spcBef>
              <a:spcAft>
                <a:spcPts val="400"/>
              </a:spcAft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Honorários advocatícios</a:t>
            </a:r>
          </a:p>
          <a:p>
            <a:pPr lvl="1">
              <a:spcBef>
                <a:spcPts val="400"/>
              </a:spcBef>
              <a:spcAft>
                <a:spcPts val="4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Recursos</a:t>
            </a:r>
          </a:p>
          <a:p>
            <a:pPr lvl="1">
              <a:spcBef>
                <a:spcPts val="400"/>
              </a:spcBef>
              <a:spcAft>
                <a:spcPts val="4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Coisa julgada</a:t>
            </a:r>
          </a:p>
          <a:p>
            <a:pPr lvl="1">
              <a:spcBef>
                <a:spcPts val="400"/>
              </a:spcBef>
              <a:spcAft>
                <a:spcPts val="4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(Necessária) aplicação subsidiária e supletiva do CPC</a:t>
            </a:r>
          </a:p>
        </p:txBody>
      </p:sp>
      <p:sp>
        <p:nvSpPr>
          <p:cNvPr id="9" name="Retângulo 8"/>
          <p:cNvSpPr/>
          <p:nvPr/>
        </p:nvSpPr>
        <p:spPr>
          <a:xfrm>
            <a:off x="-7429" y="6397280"/>
            <a:ext cx="9151429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0" name="Retângulo 9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254434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7429" y="-21363"/>
            <a:ext cx="9136571" cy="786067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pt-BR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Mandado de segurança contra ato judicial (1)</a:t>
            </a:r>
            <a:endParaRPr lang="pt-BR" sz="32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312" y="851567"/>
            <a:ext cx="9158858" cy="5704584"/>
          </a:xfrm>
        </p:spPr>
        <p:txBody>
          <a:bodyPr/>
          <a:lstStyle/>
          <a:p>
            <a:pPr>
              <a:spcBef>
                <a:spcPts val="100"/>
              </a:spcBef>
              <a:spcAft>
                <a:spcPts val="100"/>
              </a:spcAft>
              <a:buClr>
                <a:schemeClr val="bg1">
                  <a:lumMod val="50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Uma palavra sobre os “sucedâneos recursais”</a:t>
            </a:r>
          </a:p>
          <a:p>
            <a:pPr>
              <a:spcBef>
                <a:spcPts val="100"/>
              </a:spcBef>
              <a:spcAft>
                <a:spcPts val="100"/>
              </a:spcAft>
              <a:buClr>
                <a:schemeClr val="bg1">
                  <a:lumMod val="50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Histórico do MS contra ato judicial</a:t>
            </a:r>
          </a:p>
          <a:p>
            <a:pPr lvl="1">
              <a:spcBef>
                <a:spcPts val="100"/>
              </a:spcBef>
              <a:spcAft>
                <a:spcPts val="1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O ato judicial </a:t>
            </a:r>
            <a:r>
              <a:rPr lang="en-US" sz="1800" b="1" i="1" dirty="0">
                <a:latin typeface="Arial" panose="020B0604020202020204" pitchFamily="34" charset="0"/>
                <a:cs typeface="Arial" panose="020B0604020202020204" pitchFamily="34" charset="0"/>
              </a:rPr>
              <a:t>atípico</a:t>
            </a:r>
          </a:p>
          <a:p>
            <a:pPr lvl="1">
              <a:spcBef>
                <a:spcPts val="100"/>
              </a:spcBef>
              <a:spcAft>
                <a:spcPts val="1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O ato judicial </a:t>
            </a:r>
            <a:r>
              <a:rPr lang="en-US" sz="1800" b="1" i="1" dirty="0">
                <a:latin typeface="Arial" panose="020B0604020202020204" pitchFamily="34" charset="0"/>
                <a:cs typeface="Arial" panose="020B0604020202020204" pitchFamily="34" charset="0"/>
              </a:rPr>
              <a:t>típico</a:t>
            </a:r>
          </a:p>
          <a:p>
            <a:pPr lvl="2">
              <a:spcBef>
                <a:spcPts val="100"/>
              </a:spcBef>
              <a:spcAft>
                <a:spcPts val="1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Súm 268 STF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: Não cabe mandado de segurança contra decisão judicial com trânsito em julgada</a:t>
            </a:r>
          </a:p>
          <a:p>
            <a:pPr lvl="2">
              <a:spcBef>
                <a:spcPts val="100"/>
              </a:spcBef>
              <a:spcAft>
                <a:spcPts val="1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Súm 267 STF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: Não cabe mandado de segurança contra ato judicial passível de recurso ou correição</a:t>
            </a:r>
          </a:p>
          <a:p>
            <a:pPr lvl="2">
              <a:spcBef>
                <a:spcPts val="100"/>
              </a:spcBef>
              <a:spcAft>
                <a:spcPts val="1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Súm 604 STJ: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O mandado de segurança não se presta para atribuir efeito suspensivo a recurso criminal interposto pelo Ministério Público</a:t>
            </a:r>
          </a:p>
          <a:p>
            <a:pPr lvl="2">
              <a:spcBef>
                <a:spcPts val="100"/>
              </a:spcBef>
              <a:spcAft>
                <a:spcPts val="1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Súm 202 STJ: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A impetração de segurança por terceiro, contra ato judicial, não se condiciona à interposição de recurso.</a:t>
            </a:r>
          </a:p>
          <a:p>
            <a:pPr>
              <a:spcBef>
                <a:spcPts val="100"/>
              </a:spcBef>
              <a:spcAft>
                <a:spcPts val="100"/>
              </a:spcAft>
              <a:buClr>
                <a:schemeClr val="bg1">
                  <a:lumMod val="50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Art. 5º da Lei 12.016/2009</a:t>
            </a:r>
          </a:p>
          <a:p>
            <a:pPr lvl="1">
              <a:spcBef>
                <a:spcPts val="100"/>
              </a:spcBef>
              <a:spcAft>
                <a:spcPts val="1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1800" b="1" dirty="0"/>
              <a:t>Art. 5º.</a:t>
            </a:r>
            <a:r>
              <a:rPr lang="pt-BR" sz="1800" dirty="0"/>
              <a:t> Não se concederá mandado de segurança quando se tratar: </a:t>
            </a:r>
          </a:p>
          <a:p>
            <a:pPr lvl="1">
              <a:spcBef>
                <a:spcPts val="100"/>
              </a:spcBef>
              <a:spcAft>
                <a:spcPts val="1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1800" b="1" dirty="0"/>
              <a:t>I -</a:t>
            </a:r>
            <a:r>
              <a:rPr lang="pt-BR" sz="1800" dirty="0"/>
              <a:t> de ato do qual caiba recurso administrativo com efeito suspensivo, independentemente de caução; </a:t>
            </a:r>
          </a:p>
          <a:p>
            <a:pPr lvl="1">
              <a:spcBef>
                <a:spcPts val="100"/>
              </a:spcBef>
              <a:spcAft>
                <a:spcPts val="1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1800" b="1" dirty="0">
                <a:solidFill>
                  <a:srgbClr val="0070C0"/>
                </a:solidFill>
              </a:rPr>
              <a:t>II - de decisão judicial da qual caiba recurso com efeito suspensivo; </a:t>
            </a:r>
          </a:p>
          <a:p>
            <a:pPr lvl="1">
              <a:spcBef>
                <a:spcPts val="100"/>
              </a:spcBef>
              <a:spcAft>
                <a:spcPts val="1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1800" b="1" dirty="0">
                <a:solidFill>
                  <a:srgbClr val="0070C0"/>
                </a:solidFill>
              </a:rPr>
              <a:t>III - de decisão judicial transitada em julgado. </a:t>
            </a:r>
          </a:p>
          <a:p>
            <a:pPr lvl="1">
              <a:spcBef>
                <a:spcPts val="100"/>
              </a:spcBef>
              <a:spcAft>
                <a:spcPts val="1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pt-BR" sz="1800" dirty="0"/>
              <a:t>Parágrafo único. Vetado</a:t>
            </a:r>
          </a:p>
          <a:p>
            <a:pPr>
              <a:spcBef>
                <a:spcPts val="500"/>
              </a:spcBef>
              <a:spcAft>
                <a:spcPts val="500"/>
              </a:spcAft>
              <a:buClr>
                <a:schemeClr val="bg1">
                  <a:lumMod val="50000"/>
                </a:schemeClr>
              </a:buClr>
              <a:buFont typeface="Wingdings" panose="05000000000000000000" pitchFamily="2" charset="2"/>
              <a:buChar char="q"/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tângulo 8"/>
          <p:cNvSpPr/>
          <p:nvPr/>
        </p:nvSpPr>
        <p:spPr>
          <a:xfrm>
            <a:off x="-7429" y="6397280"/>
            <a:ext cx="9151429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0" name="Retângulo 9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33144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7429" y="-21363"/>
            <a:ext cx="9136571" cy="786067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pt-BR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Mandado de segurança contra ato judicial (2)</a:t>
            </a:r>
            <a:endParaRPr lang="pt-BR" sz="32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7504" y="849595"/>
            <a:ext cx="9158858" cy="5704584"/>
          </a:xfrm>
        </p:spPr>
        <p:txBody>
          <a:bodyPr/>
          <a:lstStyle/>
          <a:p>
            <a:pPr>
              <a:spcBef>
                <a:spcPts val="300"/>
              </a:spcBef>
              <a:spcAft>
                <a:spcPts val="300"/>
              </a:spcAft>
              <a:buClr>
                <a:schemeClr val="bg1">
                  <a:lumMod val="50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Um aceno ao sistema recursal do CPC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Especialmente o caso do Agravo de Instrumento (Tema 988 STJ)</a:t>
            </a:r>
            <a:endParaRPr lang="en-US" sz="2000" b="1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300"/>
              </a:spcBef>
              <a:spcAft>
                <a:spcPts val="300"/>
              </a:spcAft>
              <a:buClr>
                <a:schemeClr val="bg1">
                  <a:lumMod val="50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Aplicações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 (necessária) subsidiariedade do MS contra ato judicial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Não cabimento de recurso </a:t>
            </a:r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insucesso recursal</a:t>
            </a:r>
          </a:p>
          <a:p>
            <a:pPr>
              <a:spcBef>
                <a:spcPts val="300"/>
              </a:spcBef>
              <a:spcAft>
                <a:spcPts val="300"/>
              </a:spcAft>
              <a:buClr>
                <a:schemeClr val="bg1">
                  <a:lumMod val="50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Dinâmica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Autoridade coatora/Ré</a:t>
            </a:r>
          </a:p>
          <a:p>
            <a:pPr lvl="2">
              <a:spcBef>
                <a:spcPts val="300"/>
              </a:spcBef>
              <a:spcAft>
                <a:spcPts val="300"/>
              </a:spcAft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Fixação da competência (Súm 624, 623, 433 e 330 STF; Súm 376 e 41 STJ)</a:t>
            </a:r>
          </a:p>
          <a:p>
            <a:pPr lvl="2">
              <a:spcBef>
                <a:spcPts val="300"/>
              </a:spcBef>
              <a:spcAft>
                <a:spcPts val="300"/>
              </a:spcAft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Advogado</a:t>
            </a:r>
          </a:p>
          <a:p>
            <a:pPr lvl="2">
              <a:spcBef>
                <a:spcPts val="300"/>
              </a:spcBef>
              <a:spcAft>
                <a:spcPts val="300"/>
              </a:spcAft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Legitimidade da autoridade coatora para recursos (art. 14 § 2º LMS)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Beneficiado com a decisão (art. 24 LMS + Súm 701 e 631 STF)</a:t>
            </a:r>
          </a:p>
          <a:p>
            <a:pPr lvl="2">
              <a:spcBef>
                <a:spcPts val="300"/>
              </a:spcBef>
              <a:spcAft>
                <a:spcPts val="300"/>
              </a:spcAft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Outras intervenções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Prazo (art. 23 LMS)</a:t>
            </a:r>
          </a:p>
          <a:p>
            <a:pPr lvl="2">
              <a:spcBef>
                <a:spcPts val="300"/>
              </a:spcBef>
              <a:spcAft>
                <a:spcPts val="300"/>
              </a:spcAft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Interposição do “recurso cabível” </a:t>
            </a:r>
            <a:r>
              <a:rPr lang="en-US" sz="1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(?)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. Súm 202 STJ</a:t>
            </a:r>
            <a:endParaRPr lang="en-US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tângulo 8"/>
          <p:cNvSpPr/>
          <p:nvPr/>
        </p:nvSpPr>
        <p:spPr>
          <a:xfrm>
            <a:off x="-7429" y="6397280"/>
            <a:ext cx="9151429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0" name="Retângulo 9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134221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>
            <a:off x="0" y="5624907"/>
            <a:ext cx="6156176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elvetica Light"/>
                <a:ea typeface="+mn-ea"/>
                <a:cs typeface="+mn-cs"/>
              </a:rPr>
              <a:t>www.scarpinellabueno.com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pt-BR" sz="2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Helvetica Light"/>
                <a:ea typeface="+mn-ea"/>
                <a:cs typeface="+mn-cs"/>
              </a:rPr>
              <a:t>www.facebook.com/cassioscarpinellabueno</a:t>
            </a:r>
            <a:endParaRPr kumimoji="0" lang="pt-BR" altLang="pt-BR" sz="22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Helvetica Light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sz="2400" b="1" i="0" u="none" strike="noStrike" kern="1200" cap="none" spc="0" normalizeH="0" baseline="0" noProof="0" dirty="0">
              <a:ln>
                <a:noFill/>
              </a:ln>
              <a:solidFill>
                <a:srgbClr val="A5644E">
                  <a:lumMod val="75000"/>
                </a:srgbClr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-1" y="0"/>
            <a:ext cx="9136571" cy="7647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4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Muito obrigado !!!!</a:t>
            </a:r>
          </a:p>
        </p:txBody>
      </p:sp>
      <p:sp>
        <p:nvSpPr>
          <p:cNvPr id="15" name="Retângulo 14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8" name="Retângulo 17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1026" name="Picture 2" descr="https://images.livrariasaraiva.com.br/imagemnet/imagem.aspx/?pro_id=2620817&amp;qld=90&amp;l=430&amp;a=-1">
            <a:extLst>
              <a:ext uri="{FF2B5EF4-FFF2-40B4-BE49-F238E27FC236}">
                <a16:creationId xmlns:a16="http://schemas.microsoft.com/office/drawing/2014/main" id="{4EC67DDD-8357-476B-8DD3-C8F571D8C4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072628"/>
            <a:ext cx="3169984" cy="42443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images.livrariasaraiva.com.br/imagemnet/imagem.aspx/?pro_id=3047129&amp;qld=90&amp;l=430&amp;a=-1">
            <a:extLst>
              <a:ext uri="{FF2B5EF4-FFF2-40B4-BE49-F238E27FC236}">
                <a16:creationId xmlns:a16="http://schemas.microsoft.com/office/drawing/2014/main" id="{1C7E76EB-2B64-43F5-8BBF-5D234234F9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1628800"/>
            <a:ext cx="3046682" cy="42443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840649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>
            <a:off x="1115616" y="5661248"/>
            <a:ext cx="684076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400" b="1" dirty="0">
                <a:solidFill>
                  <a:srgbClr val="FF0000"/>
                </a:solidFill>
                <a:latin typeface="Calibri" panose="020F0502020204030204" pitchFamily="34" charset="0"/>
              </a:rPr>
              <a:t>www.scarpinellabueno.com</a:t>
            </a:r>
          </a:p>
          <a:p>
            <a:pPr algn="ctr"/>
            <a:r>
              <a:rPr lang="en-US" altLang="pt-BR" sz="2400" b="1" dirty="0">
                <a:solidFill>
                  <a:srgbClr val="C00000"/>
                </a:solidFill>
                <a:latin typeface="Calibri" panose="020F0502020204030204" pitchFamily="34" charset="0"/>
              </a:rPr>
              <a:t>www.facebook.com/cassioscarpinellabueno</a:t>
            </a:r>
            <a:endParaRPr lang="pt-BR" altLang="pt-BR" sz="2400" b="1" dirty="0">
              <a:solidFill>
                <a:srgbClr val="C00000"/>
              </a:solidFill>
              <a:latin typeface="Calibri" panose="020F0502020204030204" pitchFamily="34" charset="0"/>
            </a:endParaRPr>
          </a:p>
          <a:p>
            <a:endParaRPr lang="pt-BR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-1" y="0"/>
            <a:ext cx="9136571" cy="7647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pt-BR" sz="3600" b="1" kern="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Muito obrigado !!!!</a:t>
            </a:r>
            <a:endParaRPr lang="pt-BR" sz="4000" b="1" kern="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Retângulo 14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8" name="Retângulo 17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pic>
        <p:nvPicPr>
          <p:cNvPr id="1028" name="Picture 4" descr="Manual-de-Direito-Processual-Civil---Volume-Unico---5Âª-Edicao">
            <a:extLst>
              <a:ext uri="{FF2B5EF4-FFF2-40B4-BE49-F238E27FC236}">
                <a16:creationId xmlns:a16="http://schemas.microsoft.com/office/drawing/2014/main" id="{7A1565EC-8853-48E0-AAEA-40A5A28362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2267" y="2707494"/>
            <a:ext cx="2248218" cy="27520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Curso-Sistematizado-de-Direito-Processual-Civil-Volume-2---8Âª-Edicao">
            <a:extLst>
              <a:ext uri="{FF2B5EF4-FFF2-40B4-BE49-F238E27FC236}">
                <a16:creationId xmlns:a16="http://schemas.microsoft.com/office/drawing/2014/main" id="{C3150C4E-A097-477F-94FA-8E2E9EB1C0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7861" y="2733746"/>
            <a:ext cx="2100058" cy="27877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Curso-Sistematizado-de-Direto-Processual-Civil-Volume-1">
            <a:extLst>
              <a:ext uri="{FF2B5EF4-FFF2-40B4-BE49-F238E27FC236}">
                <a16:creationId xmlns:a16="http://schemas.microsoft.com/office/drawing/2014/main" id="{85D888E0-01FC-4C42-A950-D6408FBFB1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776" y="918592"/>
            <a:ext cx="2147417" cy="27877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Curso-Sistematizado-de-Direito-Processual-Civil-Volume-3---8Âª-Edicao">
            <a:extLst>
              <a:ext uri="{FF2B5EF4-FFF2-40B4-BE49-F238E27FC236}">
                <a16:creationId xmlns:a16="http://schemas.microsoft.com/office/drawing/2014/main" id="{8E1E3CCC-6EDC-4069-A8E2-CB2FB610EE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4588" y="936440"/>
            <a:ext cx="2248219" cy="27520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71756428"/>
      </p:ext>
    </p:extLst>
  </p:cSld>
  <p:clrMapOvr>
    <a:masterClrMapping/>
  </p:clrMapOvr>
</p:sld>
</file>

<file path=ppt/theme/theme1.xml><?xml version="1.0" encoding="utf-8"?>
<a:theme xmlns:a="http://schemas.openxmlformats.org/drawingml/2006/main" name="Design padrão">
  <a:themeElements>
    <a:clrScheme name="Viagem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Design padrã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sign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1405</TotalTime>
  <Words>500</Words>
  <Application>Microsoft Office PowerPoint</Application>
  <PresentationFormat>Apresentação na tela (4:3)</PresentationFormat>
  <Paragraphs>82</Paragraphs>
  <Slides>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3" baseType="lpstr">
      <vt:lpstr>Arial</vt:lpstr>
      <vt:lpstr>Calibri</vt:lpstr>
      <vt:lpstr>Helvetica Light</vt:lpstr>
      <vt:lpstr>Wingdings</vt:lpstr>
      <vt:lpstr>Design padrão</vt:lpstr>
      <vt:lpstr>Mandado de segurança contra ato judicial</vt:lpstr>
      <vt:lpstr> Modelo constitucional e leis do MS </vt:lpstr>
      <vt:lpstr>Panorama geral (1)</vt:lpstr>
      <vt:lpstr>Panorama geral (2)</vt:lpstr>
      <vt:lpstr>Mandado de segurança contra ato judicial (1)</vt:lpstr>
      <vt:lpstr>Mandado de segurança contra ato judicial (2)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.</dc:creator>
  <cp:lastModifiedBy>Thiago Bahia</cp:lastModifiedBy>
  <cp:revision>420</cp:revision>
  <cp:lastPrinted>2018-09-04T17:04:15Z</cp:lastPrinted>
  <dcterms:created xsi:type="dcterms:W3CDTF">2007-03-23T14:32:10Z</dcterms:created>
  <dcterms:modified xsi:type="dcterms:W3CDTF">2019-10-30T01:08:16Z</dcterms:modified>
</cp:coreProperties>
</file>