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0" r:id="rId3"/>
    <p:sldId id="368" r:id="rId4"/>
    <p:sldId id="369" r:id="rId5"/>
    <p:sldId id="361" r:id="rId6"/>
    <p:sldId id="370" r:id="rId7"/>
    <p:sldId id="367" r:id="rId8"/>
    <p:sldId id="294" r:id="rId9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29/10/2019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29/10/2019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3407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Mandado de segurança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contra ato judicial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39552" y="1844824"/>
            <a:ext cx="8208912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200" b="1" dirty="0">
                <a:solidFill>
                  <a:srgbClr val="C00000"/>
                </a:solidFill>
              </a:rPr>
              <a:t>PUCSP-COGEAE </a:t>
            </a:r>
          </a:p>
          <a:p>
            <a:pPr algn="ctr" eaLnBrk="1" hangingPunct="1"/>
            <a:r>
              <a:rPr lang="pt-BR" sz="2400" b="1" dirty="0">
                <a:solidFill>
                  <a:srgbClr val="0070C0"/>
                </a:solidFill>
              </a:rPr>
              <a:t>Curso de Especialização em Direito Processual Civil</a:t>
            </a:r>
            <a:endParaRPr lang="pt-BR" altLang="pt-BR" sz="24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FF0000"/>
                </a:solidFill>
              </a:rPr>
              <a:t>São Paulo, SP, 26 de outubro de 2019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bg1">
                    <a:lumMod val="50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Modelo constitucional e leis do MS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06098" cy="570458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Modelo constitucional do direito processual civil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Modelo constitucional do mandado de segurança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MS individual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MS coletivo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 mandado de segurança na perspectiva normativa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Nas Constituições Federais (1934-1988)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Nas Leis (191/1936-12.016/2009)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Lei n. 12.016/2009 e o CPC de 2015: “diálogo das fontes”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613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Panorama geral (1)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112568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Objeto residual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MS preventivo e repressivo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MS contra ato judicial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Distinções necessárias (art. 5º II e III LMS)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Sujeitos processuais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Legitimidade ativa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Substituição processual (art. 1º § 3º + art. 3º)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MS Coletivo (art. 5º LXX CF)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Legitimidade passiva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Litisconsórcio passivo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necessário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derivado dos arts. 6º, 7º I e II e 9º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“teoria da encampação”: Súmula 628 STJ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Definição da competência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708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Panorama geral (2)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06098" cy="511256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Procedimento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Petição inicial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Liminar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Urgência e/ou evidência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Notificação da autoridade coatora/cientificação da Pessoa de direito público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Citação de eventuais litisconsortes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Atuação do Ministério Público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Sentença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Honorários advocatícios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Coisa julgada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(Necessária) aplicação subsidiária e supletiva do CPC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544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Mandado de segurança contra ato judicial (1)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12" y="851567"/>
            <a:ext cx="9158858" cy="5704584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Uma palavra sobre os “sucedâneos recursais”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Histórico do MS contra ato judicial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 ato judicial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atípico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 ato judicial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típico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Súm 268 STF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Não cabe mandado de segurança contra decisão judicial com trânsito em julgada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Súm 267 STF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Não cabe mandado de segurança contra ato judicial passível de recurso ou correição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Súm 604 STJ: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 mandado de segurança não se presta para atribuir efeito suspensivo a recurso criminal interposto pelo Ministério Público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Súm 202 STJ: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 impetração de segurança por terceiro, contra ato judicial, não se condiciona à interposição de recurso.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Art. 5º da Lei 12.016/2009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b="1" dirty="0"/>
              <a:t>Art. 5º.</a:t>
            </a:r>
            <a:r>
              <a:rPr lang="pt-BR" sz="1800" dirty="0"/>
              <a:t> Não se concederá mandado de segurança quando se tratar: 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b="1" dirty="0"/>
              <a:t>I -</a:t>
            </a:r>
            <a:r>
              <a:rPr lang="pt-BR" sz="1800" dirty="0"/>
              <a:t> de ato do qual caiba recurso administrativo com efeito suspensivo, independentemente de caução; 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0070C0"/>
                </a:solidFill>
              </a:rPr>
              <a:t>II - de decisão judicial da qual caiba recurso com efeito suspensivo; 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0070C0"/>
                </a:solidFill>
              </a:rPr>
              <a:t>III - de decisão judicial transitada em julgado. 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1800" dirty="0"/>
              <a:t>Parágrafo único. Vetado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31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Mandado de segurança contra ato judicial (2)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49595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Um aceno ao sistema recursal do CPC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Especialmente o caso do Agravo de Instrumento (Tema 988 STJ)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Aplicações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(necessária) subsidiariedade do MS contra ato judicial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Não cabimento de recurso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insucesso recursal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Dinâmica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Autoridade coatora/Ré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Fixação da competência (Súm 624, 623, 433 e 330 STF; Súm 376 e 41 STJ)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Advogado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Legitimidade da autoridade coatora para recursos (art. 14 § 2º LMS)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Beneficiado com a decisão (art. 24 LMS + Súm 701 e 631 STF)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Outras intervenções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Prazo (art. 23 LMS)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Interposição do “recurso cabível”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Súm 202 STJ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342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2620817&amp;qld=90&amp;l=430&amp;a=-1">
            <a:extLst>
              <a:ext uri="{FF2B5EF4-FFF2-40B4-BE49-F238E27FC236}">
                <a16:creationId xmlns:a16="http://schemas.microsoft.com/office/drawing/2014/main" id="{4EC67DDD-8357-476B-8DD3-C8F571D8C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72628"/>
            <a:ext cx="3169984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.livrariasaraiva.com.br/imagemnet/imagem.aspx/?pro_id=3047129&amp;qld=90&amp;l=430&amp;a=-1">
            <a:extLst>
              <a:ext uri="{FF2B5EF4-FFF2-40B4-BE49-F238E27FC236}">
                <a16:creationId xmlns:a16="http://schemas.microsoft.com/office/drawing/2014/main" id="{1C7E76EB-2B64-43F5-8BBF-5D234234F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046682" cy="42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06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500</Words>
  <Application>Microsoft Office PowerPoint</Application>
  <PresentationFormat>Apresentação na tela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Light</vt:lpstr>
      <vt:lpstr>Wingdings</vt:lpstr>
      <vt:lpstr>Design padrão</vt:lpstr>
      <vt:lpstr>Mandado de segurança contra ato judicial</vt:lpstr>
      <vt:lpstr> Modelo constitucional e leis do MS </vt:lpstr>
      <vt:lpstr>Panorama geral (1)</vt:lpstr>
      <vt:lpstr>Panorama geral (2)</vt:lpstr>
      <vt:lpstr>Mandado de segurança contra ato judicial (1)</vt:lpstr>
      <vt:lpstr>Mandado de segurança contra ato judicial (2)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Thiago Bahia</cp:lastModifiedBy>
  <cp:revision>420</cp:revision>
  <cp:lastPrinted>2018-09-04T17:04:15Z</cp:lastPrinted>
  <dcterms:created xsi:type="dcterms:W3CDTF">2007-03-23T14:32:10Z</dcterms:created>
  <dcterms:modified xsi:type="dcterms:W3CDTF">2019-10-30T01:08:16Z</dcterms:modified>
</cp:coreProperties>
</file>