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295" r:id="rId4"/>
    <p:sldId id="291" r:id="rId5"/>
    <p:sldId id="309" r:id="rId6"/>
    <p:sldId id="341" r:id="rId7"/>
    <p:sldId id="346" r:id="rId8"/>
    <p:sldId id="348" r:id="rId9"/>
    <p:sldId id="343" r:id="rId10"/>
    <p:sldId id="345" r:id="rId11"/>
    <p:sldId id="347" r:id="rId12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08/04/2020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08/04/2020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2132855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MANDADO DE SEGURANÇA COLETIVO</a:t>
            </a:r>
            <a:endParaRPr lang="pt-BR" sz="2800" b="1" i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19790" y="2404936"/>
            <a:ext cx="9151429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800" b="1" dirty="0">
              <a:solidFill>
                <a:srgbClr val="BA977C"/>
              </a:solidFill>
            </a:endParaRPr>
          </a:p>
          <a:p>
            <a:pPr algn="ctr" eaLnBrk="1" hangingPunct="1"/>
            <a:r>
              <a:rPr lang="en-US" altLang="pt-BR" sz="2700" b="1" dirty="0">
                <a:solidFill>
                  <a:srgbClr val="00B0F0"/>
                </a:solidFill>
              </a:rPr>
              <a:t>Escola Superior do Ministério Público de São Paulo</a:t>
            </a:r>
          </a:p>
          <a:p>
            <a:pPr algn="ctr" eaLnBrk="1" hangingPunct="1"/>
            <a:r>
              <a:rPr lang="pt-BR" altLang="pt-B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Curso de Especialização em Direito Processual Civil</a:t>
            </a: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FF0000"/>
                </a:solidFill>
              </a:rPr>
              <a:t>São Paulo, SP, 8 de abril de 2020</a:t>
            </a:r>
          </a:p>
          <a:p>
            <a:pPr eaLnBrk="1" hangingPunct="1"/>
            <a:endParaRPr lang="pt-BR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rgbClr val="00B0F0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266246" y="574145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" name="Picture 2" descr="https://images.livrariasaraiva.com.br/imagemnet/imagem.aspx/?pro_id=2620817&amp;qld=90&amp;l=430&amp;a=-1">
            <a:extLst>
              <a:ext uri="{FF2B5EF4-FFF2-40B4-BE49-F238E27FC236}">
                <a16:creationId xmlns:a16="http://schemas.microsoft.com/office/drawing/2014/main" id="{462F847C-EB88-4492-B7DC-D4BCBDF4C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9191"/>
            <a:ext cx="3169984" cy="42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3047129&amp;qld=90&amp;l=430&amp;a=-1">
            <a:extLst>
              <a:ext uri="{FF2B5EF4-FFF2-40B4-BE49-F238E27FC236}">
                <a16:creationId xmlns:a16="http://schemas.microsoft.com/office/drawing/2014/main" id="{AB9D57A5-62FA-43E6-9746-83D0A2B18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69192"/>
            <a:ext cx="3103926" cy="42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57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266246" y="574145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Curso-Sistematizado-de-Direito-Processual-Civil-Volume-1---10ª-Edicao">
            <a:extLst>
              <a:ext uri="{FF2B5EF4-FFF2-40B4-BE49-F238E27FC236}">
                <a16:creationId xmlns:a16="http://schemas.microsoft.com/office/drawing/2014/main" id="{BA201772-4E1D-4850-B104-04ADCE42B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21" y="939545"/>
            <a:ext cx="20002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urso-Sistematizado-de-Direito-Processual-Civil-Volume-2---9ª-Edicao">
            <a:extLst>
              <a:ext uri="{FF2B5EF4-FFF2-40B4-BE49-F238E27FC236}">
                <a16:creationId xmlns:a16="http://schemas.microsoft.com/office/drawing/2014/main" id="{27BBB962-053C-4A8E-A2E3-D892F108E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035" y="2924944"/>
            <a:ext cx="20002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urso-Sistematizado-de-Direito-Processual-Civil-Volume-3---9ª-Edicao">
            <a:extLst>
              <a:ext uri="{FF2B5EF4-FFF2-40B4-BE49-F238E27FC236}">
                <a16:creationId xmlns:a16="http://schemas.microsoft.com/office/drawing/2014/main" id="{678783D8-AB1E-4555-BC6E-17A1DE479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76" y="925797"/>
            <a:ext cx="2000250" cy="24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0" descr="Manual-de-Direito-Processual-Civil---6ª-Edicao">
            <a:extLst>
              <a:ext uri="{FF2B5EF4-FFF2-40B4-BE49-F238E27FC236}">
                <a16:creationId xmlns:a16="http://schemas.microsoft.com/office/drawing/2014/main" id="{13522537-B9C9-4B5B-9173-1BFE28163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266" y="3068960"/>
            <a:ext cx="2000250" cy="249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28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34076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constitucional do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processual civil</a:t>
            </a:r>
            <a:endParaRPr lang="pt-BR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8643" y="1305120"/>
            <a:ext cx="9107994" cy="4975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Princípios constitucionais</a:t>
            </a:r>
          </a:p>
          <a:p>
            <a:pPr lvl="1" indent="-457200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Princípios-síntese: 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Acesso à Justiça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Devido processo </a:t>
            </a:r>
            <a:r>
              <a:rPr lang="en-US" sz="2400" i="1" u="sng" dirty="0">
                <a:latin typeface="Calibri" panose="020F0502020204030204" pitchFamily="34" charset="0"/>
                <a:cs typeface="Calibri" panose="020F0502020204030204" pitchFamily="34" charset="0"/>
              </a:rPr>
              <a:t>constitucional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Efetividade do direito material pelo e no processo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Organização judiciária</a:t>
            </a: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Funções essenciais à Justiça</a:t>
            </a: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Procedimentos jurisdicionais constitucionalmente diferenciados</a:t>
            </a:r>
          </a:p>
          <a:p>
            <a:pPr indent="-457200">
              <a:spcBef>
                <a:spcPts val="400"/>
              </a:spcBef>
              <a:spcAft>
                <a:spcPts val="400"/>
              </a:spcAft>
              <a:buClr>
                <a:schemeClr val="accent5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Normas de concretização do direito processual civil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 marL="457200" lvl="1" indent="-457200"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dirty="0"/>
              <a:t>As “ondas de acesso à Justiça” (Mauro Cappelletti)</a:t>
            </a:r>
          </a:p>
          <a:p>
            <a:pPr marL="457200" lvl="1" indent="-457200"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dirty="0"/>
              <a:t>Processo individual </a:t>
            </a:r>
            <a:r>
              <a:rPr lang="pt-BR" i="1" dirty="0"/>
              <a:t>x</a:t>
            </a:r>
            <a:r>
              <a:rPr lang="pt-BR" dirty="0"/>
              <a:t> processo coletivo</a:t>
            </a:r>
            <a:endParaRPr lang="pt-BR" b="1" dirty="0"/>
          </a:p>
          <a:p>
            <a:pPr marL="800100" lvl="2" indent="-3429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Uma nova disciplina? </a:t>
            </a:r>
          </a:p>
          <a:p>
            <a:pPr marL="800100" lvl="2" indent="-3429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Autonomia científica? </a:t>
            </a:r>
          </a:p>
          <a:p>
            <a:pPr marL="800100" lvl="2" indent="-3429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Autonomia didática?</a:t>
            </a:r>
          </a:p>
          <a:p>
            <a:pPr marL="457200" lvl="1" indent="-457200"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dirty="0"/>
              <a:t>As opções do CPC de 2015</a:t>
            </a:r>
          </a:p>
          <a:p>
            <a:pPr marL="857250" lvl="2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Art. 139 X</a:t>
            </a:r>
          </a:p>
          <a:p>
            <a:pPr marL="857250" lvl="2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Art. 333 (vetado)</a:t>
            </a:r>
          </a:p>
          <a:p>
            <a:pPr marL="857250" lvl="2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O “sistema de precedentes” (art. 927)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30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coletivo na CF de1988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Ação popular  (art. 5º LXIII)</a:t>
            </a:r>
          </a:p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HC coletivo (art. 5º LXVIII)</a:t>
            </a:r>
          </a:p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MS coletivo (art. 5º LXX)</a:t>
            </a:r>
          </a:p>
          <a:p>
            <a:pPr marL="800100" lvl="3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Art. 5º XXI </a:t>
            </a:r>
            <a:r>
              <a:rPr lang="pt-BR" sz="2400" i="1" dirty="0">
                <a:solidFill>
                  <a:srgbClr val="FF0000"/>
                </a:solidFill>
              </a:rPr>
              <a:t>x</a:t>
            </a:r>
            <a:r>
              <a:rPr lang="pt-BR" sz="2400" dirty="0"/>
              <a:t> art. 5º LXX </a:t>
            </a:r>
          </a:p>
          <a:p>
            <a:pPr marL="1257300" lvl="4" indent="-342900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Súm 629 STF: A impetração de MS coletivo por entidade de classe em favor dos associados independe da autorização destes</a:t>
            </a:r>
          </a:p>
          <a:p>
            <a:pPr marL="1257300" lvl="4" indent="-342900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Tema 499 da RG STF</a:t>
            </a:r>
          </a:p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MI coletivo (art. 5º LXXI)</a:t>
            </a:r>
          </a:p>
          <a:p>
            <a:pPr marL="800100" lvl="3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Lei 13.300 de 23.6.2016 (arts. 1º, 12 e 13)</a:t>
            </a:r>
          </a:p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Ação de improbidade administrativa (art. 37 § 4º)</a:t>
            </a:r>
          </a:p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ACP nas mão do MP (art. 129 III)</a:t>
            </a:r>
          </a:p>
          <a:p>
            <a:pPr marL="342900" lvl="2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ADI/ADC/ADPF/ADO (art. 102 I </a:t>
            </a:r>
            <a:r>
              <a:rPr lang="pt-BR" sz="2600" i="1" dirty="0"/>
              <a:t>a</a:t>
            </a:r>
            <a:r>
              <a:rPr lang="pt-BR" sz="2600" dirty="0"/>
              <a:t> e § 1º)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2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sistemática infraconstitucional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3"/>
            <a:ext cx="9136571" cy="5804733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000" dirty="0"/>
              <a:t>Parte III do CDC + LACP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dirty="0"/>
              <a:t>A tricotomia de direitos DIFUSOS, COLETIVOS E INDIVIDUAIS HOMOGÊNEOS 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dirty="0"/>
              <a:t>Aplicação supletiva e subsidiária do CPC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000" dirty="0"/>
              <a:t>Tendências restritivas para o Poder Público (MP 2180-35/2001)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b="1" dirty="0"/>
              <a:t>Lei n. 7.347/1985, art. 1º par ún: </a:t>
            </a:r>
            <a:r>
              <a:rPr lang="pt-BR" sz="1800" dirty="0"/>
              <a:t>Não será cabível ação civil pública para veicular pretensões que envolvam tributos, contribuições previdenciárias, o Fundo de Garantia do Tempo de Serviço - FGTS ou outros fundos de natureza institucional cujos beneficiários podem ser individualmente determinados.</a:t>
            </a:r>
            <a:endParaRPr lang="pt-BR" sz="1800" b="1" dirty="0"/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b="1" dirty="0"/>
              <a:t>Lei n. 9.494/1997, Art. 2º-A:</a:t>
            </a:r>
            <a:r>
              <a:rPr lang="pt-BR" sz="1800" dirty="0"/>
              <a:t>  A sentença civil prolatada em ação de caráter coletivo proposta por entidade associativa, na defesa dos interesses e direitos dos seus associados, abrangerá apenas os substituídos que tenham, na data da propositura da ação, domicílio no âmbito da competência territorial do órgão prolator. </a:t>
            </a:r>
            <a:r>
              <a:rPr lang="pt-BR" sz="1800" b="1" dirty="0"/>
              <a:t>Parágrafo único. </a:t>
            </a:r>
            <a:r>
              <a:rPr lang="pt-BR" sz="1800" dirty="0"/>
              <a:t>Nas ações coletivas propostas contra a União, os Estados, o Distrito Federal, os Municípios e suas autarquias e fundações, a petição inicial deverá obrigatoriamente estar instruída com a ata da assembléia da entidade associativa que a autorizou, acompanhada da relação nominal dos seus associados e indicação dos respectivos endereços. 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pt-BR" sz="1800" b="1" dirty="0"/>
          </a:p>
          <a:p>
            <a:pPr>
              <a:spcBef>
                <a:spcPts val="100"/>
              </a:spcBef>
              <a:spcAft>
                <a:spcPts val="1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1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268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coletivo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dirty="0"/>
              <a:t>Considerações iniciais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O “modelo </a:t>
            </a:r>
            <a:r>
              <a:rPr lang="pt-BR" sz="2400" i="1" dirty="0"/>
              <a:t>constitucional</a:t>
            </a:r>
            <a:r>
              <a:rPr lang="pt-BR" sz="2400" dirty="0"/>
              <a:t> do mandado de segurança” (art. 5º LXIX + art. 5º LXX)</a:t>
            </a:r>
          </a:p>
          <a:p>
            <a:pPr lvl="0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O mandado de segurança coletivo</a:t>
            </a:r>
            <a:endParaRPr lang="pt-BR" sz="20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Aplicação do CDC antes da Lei 12.016/2009</a:t>
            </a:r>
          </a:p>
          <a:p>
            <a:pPr lvl="0" fontAlgn="ctr"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Legitimidade ativa</a:t>
            </a:r>
            <a:endParaRPr lang="pt-BR" sz="2000" dirty="0"/>
          </a:p>
          <a:p>
            <a:pPr lvl="1" fontAlgn="ctr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Partidos políticos (diferentes níveis federados)</a:t>
            </a:r>
          </a:p>
          <a:p>
            <a:pPr lvl="1" fontAlgn="ctr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Organizações sindicais, entidades de classe e associações </a:t>
            </a:r>
          </a:p>
          <a:p>
            <a:pPr lvl="2" font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pt-BR" sz="2000" dirty="0"/>
              <a:t>Súm 630 STF: A entidade de classe tem legitimação para o mandado de segurança ainda quando a pretensão veiculada interesse apenas a uma parte da respectiva categoria.</a:t>
            </a:r>
          </a:p>
          <a:p>
            <a:pPr lvl="1" fontAlgn="ctr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Outros legitimados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 lvl="2" font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Ex.: Ministério Público, Defensoria Pública e OAB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556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coletivo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Os “direitos/interesses” tuteláveis pelo mandado de segurança coletivo (art. 21 par ún LMS)</a:t>
            </a:r>
            <a:endParaRPr lang="pt-BR" sz="2000" dirty="0"/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Liminar no mandado de segurança coletivo (art. 22 § 2º LMS)</a:t>
            </a:r>
            <a:endParaRPr lang="pt-BR" sz="2000" dirty="0"/>
          </a:p>
          <a:p>
            <a:pPr lvl="1" fontAlgn="ctr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Restrições à concessão de liminar (art. 7º § 2º LMS)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pt-BR" sz="1800" b="1" dirty="0">
              <a:solidFill>
                <a:srgbClr val="FF0000"/>
              </a:solidFill>
            </a:endParaRP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Ministério Público como </a:t>
            </a:r>
            <a:r>
              <a:rPr lang="pt-BR" sz="2800" i="1" dirty="0"/>
              <a:t>custos iuris</a:t>
            </a:r>
            <a:endParaRPr lang="pt-BR" sz="2000" dirty="0"/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Coisa julgada no mandado de segurança coletivo</a:t>
            </a:r>
            <a:endParaRPr lang="pt-BR" sz="2000" dirty="0"/>
          </a:p>
          <a:p>
            <a:pPr lvl="1" fontAlgn="ctr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Aplicação das restrições (territoriais) do art. 2º-A da Lei n. 9.494/1997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pt-BR" sz="1800" b="1" dirty="0">
              <a:solidFill>
                <a:srgbClr val="FF0000"/>
              </a:solidFill>
            </a:endParaRP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Relação com ações individuais (art. 22 § 1º LMS)</a:t>
            </a:r>
            <a:endParaRPr lang="pt-BR" sz="2000" dirty="0"/>
          </a:p>
          <a:p>
            <a:pPr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pt-BR" sz="2400" b="1" dirty="0">
              <a:solidFill>
                <a:schemeClr val="accent1"/>
              </a:solidFill>
            </a:endParaRPr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422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Aplicação do CPC à LMS (?)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Liminar com base na urgência OU evidência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Contagem de prazos </a:t>
            </a:r>
            <a:r>
              <a:rPr lang="pt-BR" sz="2600" i="1" dirty="0"/>
              <a:t>processuais</a:t>
            </a:r>
            <a:r>
              <a:rPr lang="pt-BR" sz="2600" dirty="0"/>
              <a:t> em dias úteis</a:t>
            </a:r>
          </a:p>
          <a:p>
            <a:pPr lvl="1" fontAlgn="ctr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200" dirty="0"/>
              <a:t>Prazo para a impetração do MS (art. 23 LMS)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Técnicas </a:t>
            </a:r>
            <a:r>
              <a:rPr lang="pt-BR" sz="2600" i="1" dirty="0"/>
              <a:t>atípicas</a:t>
            </a:r>
            <a:r>
              <a:rPr lang="pt-BR" sz="2600" dirty="0"/>
              <a:t> de concretização da tutela jurisdicional (art. 139 IV)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Dispensa de remessa necessária (art. 496 §§ 3º e 4º) 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Extensão dos limites </a:t>
            </a:r>
            <a:r>
              <a:rPr lang="pt-BR" sz="2600" i="1" dirty="0"/>
              <a:t>objetivos</a:t>
            </a:r>
            <a:r>
              <a:rPr lang="pt-BR" sz="2600" dirty="0"/>
              <a:t> da coisa julgada (art. 503 §§ 1º e 2º)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Julgamento ampliado do art. 942 (art. 25 LMS)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Que decisões interlocutórias são agraváveis de instrumento ?</a:t>
            </a:r>
          </a:p>
          <a:p>
            <a:pPr lvl="0" fontAlgn="ctr"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Honorários advocatícios do art. 85 §§ 3º a 5º (art. 25 LMS)</a:t>
            </a:r>
          </a:p>
          <a:p>
            <a:pPr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pt-BR" sz="2600" b="1" dirty="0">
              <a:solidFill>
                <a:schemeClr val="accent1"/>
              </a:solidFill>
            </a:endParaRPr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600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604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Reflexões finais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Problema de acúmulo de processos (inclusive repetitivos)    no Brasil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Oportunidade perdida de se desenvolver a aprimorar o sistema do “verdadeiro” processo coletivo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Maior exemplo: veto do art. 333 do CPC de 2015 (“conversão da ação individual em coletiva”)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O novo “padrão” do processo coletivo no CPC de 2015: os “precedentes”.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Ausência de um “Código de Processo Coletivo”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MS (coletivo) como </a:t>
            </a:r>
            <a:r>
              <a:rPr lang="pt-BR" sz="2600" i="1" dirty="0"/>
              <a:t>direito fundamental</a:t>
            </a:r>
            <a:r>
              <a:rPr lang="pt-BR" sz="2600" dirty="0"/>
              <a:t>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Críticas à LMS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Interpretação e concretização desse “procedimento jurisdicional constitucionalmente diferenciado”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3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2745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889</Words>
  <Application>Microsoft Office PowerPoint</Application>
  <PresentationFormat>Apresentação na tela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Design padrão</vt:lpstr>
      <vt:lpstr>MANDADO DE SEGURANÇA COLETIVO</vt:lpstr>
      <vt:lpstr>Modelo constitucional do direito processual civil</vt:lpstr>
      <vt:lpstr>Introdução</vt:lpstr>
      <vt:lpstr>Processo coletivo na CF de1988</vt:lpstr>
      <vt:lpstr>A sistemática infraconstitucional</vt:lpstr>
      <vt:lpstr>MS coletivo (1)</vt:lpstr>
      <vt:lpstr>MS coletivo (2)</vt:lpstr>
      <vt:lpstr>Aplicação do CPC à LMS (?)</vt:lpstr>
      <vt:lpstr>Reflexões finais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289</cp:revision>
  <cp:lastPrinted>2016-08-08T16:46:08Z</cp:lastPrinted>
  <dcterms:created xsi:type="dcterms:W3CDTF">2007-03-23T14:32:10Z</dcterms:created>
  <dcterms:modified xsi:type="dcterms:W3CDTF">2020-04-08T20:53:33Z</dcterms:modified>
</cp:coreProperties>
</file>