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0" r:id="rId3"/>
    <p:sldId id="365" r:id="rId4"/>
    <p:sldId id="361" r:id="rId5"/>
    <p:sldId id="362" r:id="rId6"/>
    <p:sldId id="363" r:id="rId7"/>
    <p:sldId id="364" r:id="rId8"/>
    <p:sldId id="366" r:id="rId9"/>
    <p:sldId id="367" r:id="rId10"/>
    <p:sldId id="349" r:id="rId11"/>
    <p:sldId id="350" r:id="rId12"/>
    <p:sldId id="351" r:id="rId13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3407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Mandado de segurança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791580" y="2006976"/>
            <a:ext cx="7560840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3200" b="1" dirty="0">
                <a:solidFill>
                  <a:srgbClr val="C00000"/>
                </a:solidFill>
              </a:rPr>
              <a:t>Machado Meyer</a:t>
            </a:r>
          </a:p>
          <a:p>
            <a:pPr algn="ctr" eaLnBrk="1" hangingPunct="1"/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rgbClr val="FF0000"/>
                </a:solidFill>
              </a:rPr>
              <a:t>São Paulo, SP, 12 de setembro de 2018</a:t>
            </a:r>
          </a:p>
          <a:p>
            <a:pPr algn="ctr" eaLnBrk="1" hangingPunct="1"/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chemeClr val="bg1">
                    <a:lumMod val="50000"/>
                  </a:schemeClr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b="1" dirty="0">
                <a:solidFill>
                  <a:srgbClr val="C0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b="1" dirty="0">
                <a:solidFill>
                  <a:srgbClr val="FF0000"/>
                </a:solidFill>
                <a:latin typeface="+mj-lt"/>
              </a:rPr>
              <a:t>www.facebook.com/cassioscarpinellabueno</a:t>
            </a:r>
            <a:endParaRPr lang="pt-BR" altLang="pt-BR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573306"/>
            <a:ext cx="64250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200" b="1" kern="0" dirty="0">
                <a:solidFill>
                  <a:srgbClr val="FF0000"/>
                </a:solidFill>
                <a:latin typeface="Helvetica Ligh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200" b="1" kern="0" dirty="0">
                <a:solidFill>
                  <a:srgbClr val="C00000"/>
                </a:solidFill>
                <a:latin typeface="Helvetica Light"/>
                <a:sym typeface="Helvetica Light"/>
              </a:rPr>
              <a:t>www.facebook.com/cassioscarpinellabueno</a:t>
            </a:r>
            <a:endParaRPr lang="pt-BR" altLang="pt-BR" sz="2200" b="1" kern="0" dirty="0">
              <a:solidFill>
                <a:srgbClr val="C00000"/>
              </a:solidFill>
              <a:latin typeface="Helvetica Ligh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3622937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7431" y="5629660"/>
            <a:ext cx="609159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 Light"/>
                <a:ea typeface="+mn-ea"/>
                <a:cs typeface="+mn-cs"/>
              </a:rPr>
              <a:t>www.scarpinellabueno.com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pt-BR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Light"/>
                <a:ea typeface="+mn-ea"/>
                <a:cs typeface="+mn-cs"/>
              </a:rPr>
              <a:t>www.facebook.com/cassioscarpinellabueno</a:t>
            </a:r>
            <a:endParaRPr kumimoji="0" lang="pt-BR" altLang="pt-BR" sz="2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elvetica Ligh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A5644E">
                  <a:lumMod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26" name="Picture 2" descr="https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id="{9FB73D60-32E7-431D-914D-93260DF5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61147"/>
            <a:ext cx="3248243" cy="427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4" descr="https://images.livrariasaraiva.com.br/imagemnet/imagem.aspx/?pro_id=10133970&amp;qld=90&amp;l=430&amp;a=-1">
            <a:extLst>
              <a:ext uri="{FF2B5EF4-FFF2-40B4-BE49-F238E27FC236}">
                <a16:creationId xmlns:a16="http://schemas.microsoft.com/office/drawing/2014/main" id="{E5AA1A47-8843-4B45-9CE7-C9B1505A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031" y="1700808"/>
            <a:ext cx="2812028" cy="423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339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5624907"/>
            <a:ext cx="61561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 Light"/>
                <a:ea typeface="+mn-ea"/>
                <a:cs typeface="+mn-cs"/>
              </a:rPr>
              <a:t>www.scarpinellabueno.com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pt-BR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Light"/>
                <a:ea typeface="+mn-ea"/>
                <a:cs typeface="+mn-cs"/>
              </a:rPr>
              <a:t>www.facebook.com/cassioscarpinellabueno</a:t>
            </a:r>
            <a:endParaRPr kumimoji="0" lang="pt-BR" altLang="pt-BR" sz="2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elvetica Ligh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A5644E">
                  <a:lumMod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" name="Picture 2" descr="https://images.livrariasaraiva.com.br/imagemnet/imagem.aspx/?pro_id=10281852&amp;qld=90&amp;l=430&amp;a=-1">
            <a:extLst>
              <a:ext uri="{FF2B5EF4-FFF2-40B4-BE49-F238E27FC236}">
                <a16:creationId xmlns:a16="http://schemas.microsoft.com/office/drawing/2014/main" id="{7EE22507-D13D-445B-879D-26441C0C5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192" y="1700808"/>
            <a:ext cx="3046682" cy="424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8C942F0B-1FCE-4509-BFBB-898B3A86F0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85" y="1072628"/>
            <a:ext cx="3169984" cy="424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781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Modelo constitucional e leis do MS</a:t>
            </a:r>
            <a:br>
              <a:rPr lang="pt-BR" sz="1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3" y="764704"/>
            <a:ext cx="9158858" cy="570458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Modelo constitucional do direito processual civil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Modelo constitucional do mandado de segurança</a:t>
            </a:r>
          </a:p>
          <a:p>
            <a:pPr lv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MS individual</a:t>
            </a:r>
          </a:p>
          <a:p>
            <a:pPr lv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MS coletivo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O mandado de segurança na perspectiva normativa</a:t>
            </a:r>
          </a:p>
          <a:p>
            <a:pPr lv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Nas Constituições</a:t>
            </a:r>
          </a:p>
          <a:p>
            <a:pPr lv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Nas Leis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Lei n. 12.016/2009 e o novo CPC: diálogo das fontes (?)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6138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 indexadores jurisprudenciais e o MS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3" y="764704"/>
            <a:ext cx="9158858" cy="570458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Os indexadores jurisprudencias</a:t>
            </a:r>
          </a:p>
          <a:p>
            <a:pPr lv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 sistema de “precedents” do CPC: verdadeiros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indexadores jurisprudenciais (926 e 927)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Admissibilidade da petição inicial (332)</a:t>
            </a:r>
          </a:p>
          <a:p>
            <a:pPr lv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Tutela da evidência inclusive liminarmente (311 II e parágrafo único)</a:t>
            </a:r>
          </a:p>
          <a:p>
            <a:pPr lv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Dispensa da remessa necessária (496 § 4º)</a:t>
            </a:r>
          </a:p>
          <a:p>
            <a:pPr lv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Atuação monocrática no âmbito dos Tribunais (932 IV e V)</a:t>
            </a:r>
          </a:p>
          <a:p>
            <a:pPr lv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Dispensa de caução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5170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Tutela provisória (liminar) e MS</a:t>
            </a:r>
            <a:br>
              <a:rPr lang="pt-BR" sz="1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3" y="764704"/>
            <a:ext cx="9158858" cy="5704584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Lei n. 12.016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/2009: art. 7º III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Tutela Provisória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Urgência (300)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Tutela antecedente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Evidência (311)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Recorribilidade (1.015 e 1.021)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 restrições (1.059)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suspensão de segurança (1.059)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Direito processual tributário (151 IV e V)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314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Efetivação das decisões</a:t>
            </a:r>
            <a:br>
              <a:rPr lang="pt-BR" sz="1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3" y="764704"/>
            <a:ext cx="9158858" cy="5704584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Mecanismos de efetivação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Considerações sobre 139 IV: Os limites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Redirecionamento aos administradores/procuradores? 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IDPJ para esta finalidade (?)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Regime de multa do 537 (§ 5º. Deveres de fazer e de não fazer de “natureza não obrigacional”)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Independe de pedido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Modificação do valor ou da periodicidade ou exclusão se insuficiente ou excessiva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 cumprindo parte há justa causa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Valor devido ao exequente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Cumprimento provisório, mas levantamento com trânsito em julgado da sentença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favorável</a:t>
            </a:r>
          </a:p>
          <a:p>
            <a:pPr lvl="3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 for desfavorável (?)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Devida desde o dia em que houver o descumprimento e incidirá enquanto não cumprida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827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Coisa julgada e sistema recursal</a:t>
            </a:r>
            <a:br>
              <a:rPr lang="pt-BR" sz="1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3" y="764704"/>
            <a:ext cx="9158858" cy="5704584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Coisa julgada e ampliação dos limites objetivos (503 §§ 1º e 2º)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Restrições probatórias e “limites à cognição” (?)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Sistema recursal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Apelação sem efeito suspensivo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Revogação imediata da tutela provisória quando denegatória a ordem (1.012, § 1º, V) – Súm. 405 STF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pedido de efeito suspensivo (1.012 §§ 3º e 4º)</a:t>
            </a:r>
          </a:p>
          <a:p>
            <a:pPr lvl="3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Fundamento na urgência e na evidência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Agravo de Instrumento (1.015 XIII)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Que interlocutórias são agraváveis (?)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Amplicação do colegiado (942)?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1139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Aspectos processuais</a:t>
            </a:r>
            <a:br>
              <a:rPr lang="pt-BR" sz="1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3" y="764704"/>
            <a:ext cx="9158858" cy="570458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Valores pretéritos e MS (14 § 4º da Lei 12.016/2009)</a:t>
            </a:r>
          </a:p>
          <a:p>
            <a:pPr lvl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Súm 269 e 271 do STF</a:t>
            </a:r>
          </a:p>
          <a:p>
            <a:pPr lvl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Mas: Lei n. 5.021/1966</a:t>
            </a:r>
          </a:p>
          <a:p>
            <a:pPr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Honorários advocatícios (85 §§ 3º a 5º) </a:t>
            </a:r>
          </a:p>
          <a:p>
            <a:pPr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Contagem de prazos em dias úteis (219) </a:t>
            </a:r>
          </a:p>
          <a:p>
            <a:pPr lvl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Prazos processuais</a:t>
            </a:r>
          </a:p>
          <a:p>
            <a:pPr lvl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Prazos materiais </a:t>
            </a:r>
          </a:p>
          <a:p>
            <a:pPr lvl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 o prazo para impetração?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9747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Suspensão de segurança</a:t>
            </a:r>
            <a:br>
              <a:rPr lang="pt-BR" sz="1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3" y="764704"/>
            <a:ext cx="9158858" cy="570458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Origens e desenvolvimento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Art. 15 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: legitimados, pressupostos e agravo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§ 1º: Novo pedido 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indeferido 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provido o agravo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§ 2º: SS derivada de AI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§ 3º: SS não prejudicada pelo AI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§ 4º: Efeito suspensivo limina: impactos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§ 5º: SS coletiva “mediante simples aditamento do pedido original”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4366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5624907"/>
            <a:ext cx="61561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 Light"/>
                <a:ea typeface="+mn-ea"/>
                <a:cs typeface="+mn-cs"/>
              </a:rPr>
              <a:t>www.scarpinellabueno.com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pt-BR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Light"/>
                <a:ea typeface="+mn-ea"/>
                <a:cs typeface="+mn-cs"/>
              </a:rPr>
              <a:t>www.facebook.com/cassioscarpinellabueno</a:t>
            </a:r>
            <a:endParaRPr kumimoji="0" lang="pt-BR" altLang="pt-BR" sz="2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elvetica Ligh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A5644E">
                  <a:lumMod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26" name="Picture 2" descr="https://images.livrariasaraiva.com.br/imagemnet/imagem.aspx/?pro_id=2620817&amp;qld=90&amp;l=430&amp;a=-1">
            <a:extLst>
              <a:ext uri="{FF2B5EF4-FFF2-40B4-BE49-F238E27FC236}">
                <a16:creationId xmlns:a16="http://schemas.microsoft.com/office/drawing/2014/main" id="{4EC67DDD-8357-476B-8DD3-C8F571D8C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72628"/>
            <a:ext cx="3169984" cy="424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mages.livrariasaraiva.com.br/imagemnet/imagem.aspx/?pro_id=3047129&amp;qld=90&amp;l=430&amp;a=-1">
            <a:extLst>
              <a:ext uri="{FF2B5EF4-FFF2-40B4-BE49-F238E27FC236}">
                <a16:creationId xmlns:a16="http://schemas.microsoft.com/office/drawing/2014/main" id="{1C7E76EB-2B64-43F5-8BBF-5D234234F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28800"/>
            <a:ext cx="3046682" cy="424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06495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1325</TotalTime>
  <Words>547</Words>
  <Application>Microsoft Office PowerPoint</Application>
  <PresentationFormat>Apresentação na tela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 Light</vt:lpstr>
      <vt:lpstr>Wingdings</vt:lpstr>
      <vt:lpstr>Design padrão</vt:lpstr>
      <vt:lpstr>Mandado de segurança</vt:lpstr>
      <vt:lpstr> Modelo constitucional e leis do MS </vt:lpstr>
      <vt:lpstr>Os indexadores jurisprudenciais e o MS</vt:lpstr>
      <vt:lpstr> Tutela provisória (liminar) e MS </vt:lpstr>
      <vt:lpstr> Efetivação das decisões </vt:lpstr>
      <vt:lpstr> Coisa julgada e sistema recursal </vt:lpstr>
      <vt:lpstr> Aspectos processuais </vt:lpstr>
      <vt:lpstr> Suspensão de segurança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351</cp:revision>
  <cp:lastPrinted>2018-09-04T17:04:15Z</cp:lastPrinted>
  <dcterms:created xsi:type="dcterms:W3CDTF">2007-03-23T14:32:10Z</dcterms:created>
  <dcterms:modified xsi:type="dcterms:W3CDTF">2018-09-11T17:41:23Z</dcterms:modified>
</cp:coreProperties>
</file>