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3" r:id="rId2"/>
    <p:sldId id="326" r:id="rId3"/>
    <p:sldId id="327" r:id="rId4"/>
    <p:sldId id="295" r:id="rId5"/>
    <p:sldId id="296" r:id="rId6"/>
    <p:sldId id="311" r:id="rId7"/>
    <p:sldId id="312" r:id="rId8"/>
    <p:sldId id="313" r:id="rId9"/>
    <p:sldId id="314" r:id="rId10"/>
    <p:sldId id="315" r:id="rId11"/>
    <p:sldId id="317" r:id="rId12"/>
    <p:sldId id="322" r:id="rId13"/>
    <p:sldId id="318" r:id="rId14"/>
    <p:sldId id="319" r:id="rId15"/>
    <p:sldId id="300" r:id="rId16"/>
    <p:sldId id="320" r:id="rId17"/>
    <p:sldId id="301" r:id="rId18"/>
    <p:sldId id="321" r:id="rId19"/>
    <p:sldId id="302" r:id="rId20"/>
    <p:sldId id="323" r:id="rId21"/>
    <p:sldId id="324" r:id="rId22"/>
    <p:sldId id="325" r:id="rId2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27/09/2018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27/09/2018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Liquidação e 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de sentença</a:t>
            </a:r>
            <a:br>
              <a:rPr lang="pt-B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1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3528" y="2996952"/>
            <a:ext cx="8568952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Tribunal de Justiça do Estado de Sergipe</a:t>
            </a:r>
            <a:endParaRPr lang="pt-BR" altLang="pt-BR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C00000"/>
                </a:solidFill>
              </a:rPr>
              <a:t>Aracaju, SE, 28 e 29 de setembro de 2018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eaLnBrk="1" hangingPunct="1"/>
            <a:endParaRPr lang="pt-BR" altLang="pt-BR" sz="2800" b="1" dirty="0"/>
          </a:p>
          <a:p>
            <a:pPr algn="ctr" eaLnBrk="1" hangingPunct="1"/>
            <a:endParaRPr lang="pt-BR" altLang="pt-BR" sz="2800" b="1" dirty="0"/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3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provisória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Liquidação na pendência do recurso (art. 512)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Independe do efeito suspensivo da apelação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Processamento em autos apartados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Em se tratando de autos eletrônicos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“Carta de liquidação”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Instrução do pedido com cópias das peças processuais pertinentes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Possibilidade de apresentação ou complementação dos elementos faltantes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278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de sentença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dirty="0"/>
              <a:t>Considerações iniciais: cumprimento de sentença </a:t>
            </a:r>
            <a:r>
              <a:rPr lang="pt-BR" i="1" dirty="0"/>
              <a:t>x</a:t>
            </a:r>
            <a:r>
              <a:rPr lang="pt-BR" dirty="0"/>
              <a:t> processo de execução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Art. 513, </a:t>
            </a:r>
            <a:r>
              <a:rPr lang="pt-BR" sz="2400" i="1" dirty="0"/>
              <a:t>caput</a:t>
            </a:r>
            <a:r>
              <a:rPr lang="pt-BR" sz="2400" dirty="0"/>
              <a:t> + art. 771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dirty="0"/>
              <a:t>Necessidade de pedido para início</a:t>
            </a:r>
            <a:endParaRPr lang="pt-BR" dirty="0"/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i="1" dirty="0"/>
              <a:t>Intimação</a:t>
            </a:r>
            <a:r>
              <a:rPr lang="pt-BR" dirty="0"/>
              <a:t> para início (art. 513, § 1</a:t>
            </a:r>
            <a:r>
              <a:rPr lang="pt-BR" strike="sngStrike" dirty="0"/>
              <a:t>º</a:t>
            </a:r>
            <a:r>
              <a:rPr lang="pt-BR" dirty="0"/>
              <a:t>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Somente para o pagamento de quantia?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Modalidades de intimação (art. 513, § 2</a:t>
            </a:r>
            <a:r>
              <a:rPr lang="pt-BR" sz="2400" strike="sngStrike" dirty="0"/>
              <a:t>º</a:t>
            </a:r>
            <a:r>
              <a:rPr lang="pt-BR" sz="2400" dirty="0"/>
              <a:t>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Competência (art. 516)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Protesto da decisão judicial (art. 517)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Inclusão do nome em cadastro de inadimplentes (art. 782, § 5</a:t>
            </a:r>
            <a:r>
              <a:rPr lang="pt-BR" sz="2400" strike="sngStrike" dirty="0"/>
              <a:t>º</a:t>
            </a:r>
            <a:r>
              <a:rPr lang="pt-BR" sz="2400" dirty="0"/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149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Títulos executivos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Considerações iniciais: art. 786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 Art. 514 + arts. 787 e 788</a:t>
            </a:r>
            <a:endParaRPr lang="pt-BR" sz="22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Títulos executivos judiciais</a:t>
            </a:r>
            <a:endParaRPr lang="pt-BR" sz="2800" i="1" dirty="0"/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i="1" dirty="0"/>
              <a:t>Decisão que reconhece a exigibilidade</a:t>
            </a:r>
            <a:r>
              <a:rPr lang="pt-BR" sz="2200" dirty="0"/>
              <a:t> da obrigação (art. 515, I + 514)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Decisão homologatória de autocomposição judicial ou extrajudicial (art. 515, II e III + § 2</a:t>
            </a:r>
            <a:r>
              <a:rPr lang="pt-BR" sz="2200" strike="sngStrike" dirty="0"/>
              <a:t>º</a:t>
            </a:r>
            <a:r>
              <a:rPr lang="pt-BR" sz="2200" dirty="0"/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Formal e certidão de partilha (art. 515, IV)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Crédito de auxiliares da Justiça (art. 515, V)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Sentença penal condenatória transitada em julgado (art. 515, VI)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Sentença arbitral (art. 515, VII)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Sentença e decisão interlocutória estrangeiras (art. 515, VIII e IX)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i="1" u="sng" dirty="0"/>
              <a:t>Citação</a:t>
            </a:r>
            <a:r>
              <a:rPr lang="pt-BR" sz="2200" dirty="0"/>
              <a:t> para a liquidação ou cumprimento de sentença nos casos dos incisos VI a IX (art. 515, § 1º)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120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provisório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354" y="764704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Regras do cumprimento </a:t>
            </a:r>
            <a:r>
              <a:rPr lang="pt-BR" sz="2400" i="1" dirty="0"/>
              <a:t>provisório</a:t>
            </a:r>
            <a:r>
              <a:rPr lang="pt-BR" sz="2400" dirty="0"/>
              <a:t> (arts. 520 a 522)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Cumprimento </a:t>
            </a:r>
            <a:r>
              <a:rPr lang="en-US" sz="2000" i="1" dirty="0"/>
              <a:t>ope judicis</a:t>
            </a:r>
            <a:r>
              <a:rPr lang="en-US" sz="2000" dirty="0"/>
              <a:t> e cumprimento </a:t>
            </a:r>
            <a:r>
              <a:rPr lang="en-US" sz="2000" i="1" dirty="0"/>
              <a:t>ope legis</a:t>
            </a:r>
            <a:endParaRPr lang="pt-BR" sz="20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Iniciativa e responsabilização do exequente (art. 520, I a III, e § 4º)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Possibilidade de satisfação mediante a prestação de caução como regra (art. 520, IV)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Possibilidade de impugnação (art. 520, § 1º)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Previsão expressa da incidência da multa e dos honorários (art. 520, §§ 2º e 3º)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Alcance das regras (arts. 519 + 297 [TP], art. 520, § 5º, e art. 527)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Dispensa de caução (art. 521)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000" dirty="0"/>
              <a:t>Hipóteses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Documentação e dinâmica (art. 522)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3641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Cumprimento de sentença (pagamento)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Cumprimento </a:t>
            </a:r>
            <a:r>
              <a:rPr lang="pt-BR" sz="2800" i="1" dirty="0"/>
              <a:t>definitivo</a:t>
            </a:r>
            <a:r>
              <a:rPr lang="pt-BR" sz="2800" dirty="0"/>
              <a:t> para pagar (arts. 523 a 527)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Pagamento em 15 dias sob pena de multa de 10% </a:t>
            </a:r>
            <a:r>
              <a:rPr lang="pt-BR" sz="2800" b="1" dirty="0"/>
              <a:t>e</a:t>
            </a:r>
            <a:r>
              <a:rPr lang="pt-BR" sz="2800" dirty="0"/>
              <a:t> </a:t>
            </a:r>
            <a:r>
              <a:rPr lang="pt-BR" sz="2800" i="1" dirty="0"/>
              <a:t>honorários</a:t>
            </a:r>
            <a:r>
              <a:rPr lang="pt-BR" sz="2800" dirty="0"/>
              <a:t> de 10% (sobre o débito)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Contagem do prazo: dias úteis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“Demonstrativo discriminado e atualizado do crédito” (art. 524) </a:t>
            </a:r>
            <a:r>
              <a:rPr lang="pt-BR" sz="2800" i="1" dirty="0"/>
              <a:t>x</a:t>
            </a:r>
            <a:r>
              <a:rPr lang="pt-BR" sz="2800" dirty="0"/>
              <a:t> liquidação (por arbitramento ou pelo procedimento comum)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Cumprimento de sentença por iniciativa do executado (art. 526)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Alimentos (arts. 528 a 533) 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Fazenda Pública (arts. 534 e 535)</a:t>
            </a:r>
          </a:p>
          <a:p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7328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</a:rPr>
              <a:t>Cumprimento de sentença (fazer e não fazer)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Cumprimento de sentença de fazer e não-fazer (536-537)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Conjugação com 497 (e 499 e 500)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Tutela específica – resultado prático equivalente – perdas e danos</a:t>
            </a:r>
            <a:endParaRPr lang="pt-BR" dirty="0"/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Busca e apreensão (536 §§ 1º e 2º)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Crime de desobediência (536 § 3º)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Possibilidade de impugnação (536 § 4º)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Regime da multa (537)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Valor devido ao exequente (537 § 2º)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Cumprimento provisório </a:t>
            </a:r>
            <a:r>
              <a:rPr lang="pt-BR" sz="2400" i="1" dirty="0"/>
              <a:t>mas</a:t>
            </a:r>
            <a:r>
              <a:rPr lang="pt-BR" sz="2400" dirty="0"/>
              <a:t> o levantamento após o trânsito em julgado ou ARE/ARESP (537 § 3º)</a:t>
            </a:r>
            <a:endParaRPr lang="pt-BR" dirty="0"/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Outras medidas executivas (art. 139, IV) </a:t>
            </a:r>
            <a:r>
              <a:rPr lang="en-US" b="1" dirty="0">
                <a:solidFill>
                  <a:srgbClr val="FE3000"/>
                </a:solidFill>
              </a:rPr>
              <a:t>?</a:t>
            </a:r>
            <a:endParaRPr lang="pt-BR" b="1" dirty="0">
              <a:solidFill>
                <a:srgbClr val="FE3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331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Cumprimento de sentença (coisa)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Cumprimento de sentença de entrega de coisa (538)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Conjugação com 498 (e 499 e 500)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Busca e apreensão (538 </a:t>
            </a:r>
            <a:r>
              <a:rPr lang="pt-BR" i="1" dirty="0"/>
              <a:t>caput</a:t>
            </a:r>
            <a:r>
              <a:rPr lang="pt-BR" dirty="0"/>
              <a:t> + 806 § 2º)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Direito de retenção em contestação (538 § 2º)</a:t>
            </a:r>
          </a:p>
          <a:p>
            <a:pPr marL="1200150" lvl="3" indent="-342900">
              <a:spcBef>
                <a:spcPts val="150"/>
              </a:spcBef>
              <a:spcAft>
                <a:spcPts val="15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 se tratar de tutela provisória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742950" lvl="2" indent="-342900">
              <a:spcBef>
                <a:spcPts val="150"/>
              </a:spcBef>
              <a:spcAft>
                <a:spcPts val="15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No mais: procedimento de fazer/não fazer</a:t>
            </a: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sz="32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8152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Impugnação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15 dias após os 15 dias para pagamento voluntário “independentemente de nova intimação”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Prazo </a:t>
            </a:r>
            <a:r>
              <a:rPr lang="pt-BR" dirty="0">
                <a:solidFill>
                  <a:srgbClr val="FF0000"/>
                </a:solidFill>
              </a:rPr>
              <a:t>processual</a:t>
            </a:r>
            <a:r>
              <a:rPr lang="pt-BR" dirty="0"/>
              <a:t> ou </a:t>
            </a:r>
            <a:r>
              <a:rPr lang="pt-BR" dirty="0">
                <a:solidFill>
                  <a:srgbClr val="FF0000"/>
                </a:solidFill>
              </a:rPr>
              <a:t>material</a:t>
            </a:r>
            <a:r>
              <a:rPr lang="pt-BR" dirty="0"/>
              <a:t> </a:t>
            </a:r>
            <a:r>
              <a:rPr lang="pt-BR" b="1" dirty="0">
                <a:solidFill>
                  <a:srgbClr val="FF0000"/>
                </a:solidFill>
              </a:rPr>
              <a:t>?</a:t>
            </a:r>
            <a:r>
              <a:rPr lang="pt-BR" dirty="0"/>
              <a:t> (art. 219 par.ún.)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Aplicação do art. 229 (525 § 3º)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Prazo em se tratando de obrigações de </a:t>
            </a:r>
            <a:r>
              <a:rPr lang="pt-BR" u="sng" dirty="0"/>
              <a:t>fazer</a:t>
            </a:r>
            <a:r>
              <a:rPr lang="pt-BR" dirty="0"/>
              <a:t> ou de </a:t>
            </a:r>
            <a:r>
              <a:rPr lang="pt-BR" u="sng" dirty="0"/>
              <a:t>não</a:t>
            </a:r>
            <a:r>
              <a:rPr lang="pt-BR" dirty="0"/>
              <a:t> </a:t>
            </a:r>
            <a:r>
              <a:rPr lang="pt-BR" u="sng" dirty="0"/>
              <a:t>fazer</a:t>
            </a:r>
            <a:r>
              <a:rPr lang="pt-BR" dirty="0"/>
              <a:t> e </a:t>
            </a:r>
            <a:r>
              <a:rPr lang="pt-BR" u="sng" dirty="0"/>
              <a:t>entrega de coisa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Não depende de prévia garantia de juízo (525 </a:t>
            </a:r>
            <a:r>
              <a:rPr lang="pt-BR" i="1" dirty="0"/>
              <a:t>caput</a:t>
            </a:r>
            <a:r>
              <a:rPr lang="pt-BR" dirty="0"/>
              <a:t>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Efeito suspensivo (525 §§ 6º a 10)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P</a:t>
            </a:r>
            <a:r>
              <a:rPr lang="pt-BR" dirty="0"/>
              <a:t>rocedimento e recursos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Fungibilidade recursal </a:t>
            </a:r>
            <a:r>
              <a:rPr lang="en-US" b="1" dirty="0"/>
              <a:t>(?)</a:t>
            </a:r>
            <a:endParaRPr lang="pt-BR" b="1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dirty="0"/>
              <a:t>Manifestações do executado após a impugnação</a:t>
            </a:r>
            <a:endParaRPr lang="pt-BR" b="1" dirty="0">
              <a:solidFill>
                <a:srgbClr val="FF0000"/>
              </a:solidFill>
            </a:endParaRP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0566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Impugnação (fundamentos)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Falta ou nulidade da citação (I)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Ilegitimidade de parte (II)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Inexequibilidade do título ou inexigibilidade da obrigação (III)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Inexigibilidade e decisão do STF em controle concentrado </a:t>
            </a:r>
            <a:r>
              <a:rPr lang="pt-BR" sz="2200" i="1" dirty="0"/>
              <a:t>ou</a:t>
            </a:r>
            <a:r>
              <a:rPr lang="pt-BR" sz="2200" dirty="0"/>
              <a:t> difuso da constitucionalidade (§§ 12 a 15)</a:t>
            </a:r>
          </a:p>
          <a:p>
            <a:pPr marL="1200150" lvl="3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Direito intertemporal (art. 1.057)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Penhora incorreta ou avaliação errônea (IV)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Excesso de execução ou cumulação indevida de execuções (V e §§ 4º e 5º)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Incompetência absoluta ou relativa do juízo da execução (VI)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Causas modificativas ou extintivas da obrigações supervenientes à sentença (VII)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Suspeição e impedimento (§ 2º)</a:t>
            </a: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sz="26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0662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Outras defesas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 art. 518 e a discussão sobre a validade da etapa executiva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Fatos supervenientes e o art. 525 § 11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Os antigos “embargos de segunda fase” (903)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Subsistem as exceções/objeções de pré/pós executividade </a:t>
            </a:r>
            <a:r>
              <a:rPr lang="pt-BR" sz="2600" b="1" dirty="0">
                <a:solidFill>
                  <a:srgbClr val="FF0000"/>
                </a:solidFill>
              </a:rPr>
              <a:t>(?)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N</a:t>
            </a:r>
            <a:r>
              <a:rPr lang="pt-BR" sz="2600" dirty="0"/>
              <a:t>ulidade da senten</a:t>
            </a:r>
            <a:r>
              <a:rPr lang="en-US" sz="2600" dirty="0"/>
              <a:t>ça arbitral </a:t>
            </a:r>
            <a:r>
              <a:rPr lang="en-US" sz="2600" i="1" dirty="0">
                <a:solidFill>
                  <a:srgbClr val="FF0000"/>
                </a:solidFill>
              </a:rPr>
              <a:t>x</a:t>
            </a:r>
            <a:r>
              <a:rPr lang="en-US" sz="2600" dirty="0"/>
              <a:t> impugnação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Art. 1.061 (art. 33, § 3º, da Lei n. 9.307/1996)</a:t>
            </a:r>
            <a:endParaRPr lang="pt-BR" sz="2200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0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endParaRPr lang="pt-BR" sz="26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740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iniciais (1)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As reformas de 1994 e seu impacto no CPC 1973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Reconstrução da dogmática do direito processual civil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“modelo constitucional do direito processual civil”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Princípios constitucionais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Organização judiciária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Funções essenciais à Administração da Justiça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Procedimentos jurisdicionais constitucionalmente diferenciados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Normas de concretização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Aplicações e alcance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None/>
            </a:pPr>
            <a:endParaRPr lang="en-US" sz="28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8014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9144000" cy="950706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Muito obrigado !!!!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id="{A4161730-1347-4D1D-AC47-FE579E4CF6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" y="950707"/>
            <a:ext cx="285123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id="{777C8AA3-40AF-48F2-A52B-93CC083C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98" y="1354507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id="{838171A6-7143-4B0D-8E37-CE634DDD4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97111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id="{EE797961-2987-45C8-AD6E-56942812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3006309"/>
            <a:ext cx="267659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2F56D499-0BBD-49B0-BDFA-9F27CFB26DA1}"/>
              </a:ext>
            </a:extLst>
          </p:cNvPr>
          <p:cNvSpPr/>
          <p:nvPr/>
        </p:nvSpPr>
        <p:spPr>
          <a:xfrm>
            <a:off x="-101995" y="5253495"/>
            <a:ext cx="6561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3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3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3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019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932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4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Considerações iniciais (2)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 necessária releitura dos institutos fundamentais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Jurisdição, ação, processo, defesa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CPC de 2015 e o “processo sincrético”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 </a:t>
            </a:r>
            <a:r>
              <a:rPr lang="en-US" sz="2800" b="1" dirty="0">
                <a:solidFill>
                  <a:srgbClr val="FF0000"/>
                </a:solidFill>
              </a:rPr>
              <a:t>neoconcretismo</a:t>
            </a:r>
            <a:r>
              <a:rPr lang="en-US" sz="2800" dirty="0"/>
              <a:t> e a ênfase na </a:t>
            </a:r>
            <a:r>
              <a:rPr lang="en-US" sz="2800" i="1" dirty="0"/>
              <a:t>tutela jurisdicional</a:t>
            </a:r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Tutela jurisdicional (classificações)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Perspectiva de </a:t>
            </a:r>
            <a:r>
              <a:rPr lang="en-US" sz="2400" i="1" dirty="0"/>
              <a:t>dano</a:t>
            </a:r>
            <a:r>
              <a:rPr lang="en-US" sz="2400" dirty="0"/>
              <a:t> (preventiva </a:t>
            </a:r>
            <a:r>
              <a:rPr lang="en-US" sz="2400" i="1" dirty="0"/>
              <a:t>x</a:t>
            </a:r>
            <a:r>
              <a:rPr lang="en-US" sz="2400" dirty="0"/>
              <a:t> repressiva)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Necessidade de </a:t>
            </a:r>
            <a:r>
              <a:rPr lang="en-US" sz="2400" i="1" dirty="0"/>
              <a:t>confirmação</a:t>
            </a:r>
            <a:r>
              <a:rPr lang="en-US" sz="2400" dirty="0"/>
              <a:t> (provisória </a:t>
            </a:r>
            <a:r>
              <a:rPr lang="en-US" sz="2400" i="1" dirty="0"/>
              <a:t>x</a:t>
            </a:r>
            <a:r>
              <a:rPr lang="en-US" sz="2400" dirty="0"/>
              <a:t> definitiva)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Momento</a:t>
            </a:r>
            <a:r>
              <a:rPr lang="en-US" sz="2400" dirty="0"/>
              <a:t> de </a:t>
            </a:r>
            <a:r>
              <a:rPr lang="en-US" sz="2400" i="1" dirty="0"/>
              <a:t>prestação</a:t>
            </a:r>
            <a:r>
              <a:rPr lang="en-US" sz="2400" dirty="0"/>
              <a:t> (antecipada </a:t>
            </a:r>
            <a:r>
              <a:rPr lang="en-US" sz="2400" i="1" dirty="0"/>
              <a:t>x</a:t>
            </a:r>
            <a:r>
              <a:rPr lang="en-US" sz="2400" dirty="0"/>
              <a:t> ulterior)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i="1" dirty="0"/>
              <a:t>Modo</a:t>
            </a:r>
            <a:r>
              <a:rPr lang="en-US" sz="2400" dirty="0"/>
              <a:t> de </a:t>
            </a:r>
            <a:r>
              <a:rPr lang="en-US" sz="2400" i="1" dirty="0"/>
              <a:t>prestação</a:t>
            </a:r>
            <a:r>
              <a:rPr lang="en-US" sz="2400" dirty="0"/>
              <a:t> (satisfativa </a:t>
            </a:r>
            <a:r>
              <a:rPr lang="en-US" sz="2400" i="1" dirty="0"/>
              <a:t>x</a:t>
            </a:r>
            <a:r>
              <a:rPr lang="en-US" sz="2400" dirty="0"/>
              <a:t> assecuratória)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Pela </a:t>
            </a:r>
            <a:r>
              <a:rPr lang="en-US" sz="2400" i="1" u="sng" dirty="0"/>
              <a:t>eficácia</a:t>
            </a:r>
            <a:r>
              <a:rPr lang="en-US" sz="2400" dirty="0"/>
              <a:t> (não executiva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u="sng" dirty="0"/>
              <a:t>executiva</a:t>
            </a:r>
            <a:r>
              <a:rPr lang="en-US" sz="2400" dirty="0"/>
              <a:t>)</a:t>
            </a:r>
          </a:p>
          <a:p>
            <a:pPr marL="1257300" lvl="4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200" dirty="0"/>
          </a:p>
          <a:p>
            <a:pPr marL="800100" lvl="3" indent="-3429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821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Comparação com o CPC 1973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Livros I a V 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</a:t>
            </a:r>
            <a:endParaRPr lang="en-US" sz="2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Geral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</a:t>
            </a:r>
            <a:r>
              <a:rPr lang="en-US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IV:</a:t>
            </a:r>
            <a:r>
              <a:rPr lang="en-US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V:</a:t>
            </a:r>
            <a:r>
              <a:rPr lang="en-US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VI:</a:t>
            </a:r>
            <a:r>
              <a:rPr lang="en-US" sz="2400" dirty="0"/>
              <a:t> Formação, suspensão e extinção do processo.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 para cima e para baixo 1"/>
          <p:cNvSpPr/>
          <p:nvPr/>
        </p:nvSpPr>
        <p:spPr>
          <a:xfrm>
            <a:off x="1541303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54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Parte Especial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I:</a:t>
            </a:r>
            <a:r>
              <a:rPr lang="en-US" sz="2400" dirty="0"/>
              <a:t> processo de conhecimento e do cumprimento de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procedimento comum</a:t>
            </a:r>
          </a:p>
          <a:p>
            <a:pPr lvl="3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</a:rPr>
              <a:t>Liquidação (Capítulo XIV)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Título II: cumprimento da sentença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III: procedimentos especiais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II:</a:t>
            </a:r>
            <a:r>
              <a:rPr lang="en-US" sz="2400" dirty="0"/>
              <a:t> processo de execução (título </a:t>
            </a:r>
            <a:r>
              <a:rPr lang="en-US" sz="2400" i="1" dirty="0"/>
              <a:t>extrajudicial</a:t>
            </a:r>
            <a:r>
              <a:rPr lang="en-US" sz="2400" dirty="0"/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Livro III: </a:t>
            </a:r>
            <a:r>
              <a:rPr lang="en-US" sz="2400" dirty="0"/>
              <a:t>processos nos Tribunais e meios de impugnação</a:t>
            </a:r>
            <a:r>
              <a:rPr lang="pt-BR" sz="2400" dirty="0"/>
              <a:t> das decisões judiciais</a:t>
            </a:r>
            <a:endParaRPr lang="en-US" sz="2400" dirty="0"/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I: ordem dos processos nos Tribunais e processos de competência originária</a:t>
            </a: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Título II: recursos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Livro Complementar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526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Compreensão prévia – tendência à excepcionalidade (art. 491)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509: espécies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Liquidação-</a:t>
            </a:r>
            <a:r>
              <a:rPr lang="pt-BR" sz="2200" i="1" dirty="0"/>
              <a:t>procedimento</a:t>
            </a:r>
            <a:r>
              <a:rPr lang="pt-BR" sz="2200" dirty="0"/>
              <a:t> </a:t>
            </a:r>
            <a:r>
              <a:rPr lang="pt-BR" sz="2200" i="1" dirty="0"/>
              <a:t>x</a:t>
            </a:r>
            <a:r>
              <a:rPr lang="pt-BR" sz="2200" dirty="0"/>
              <a:t> liquidação-</a:t>
            </a:r>
            <a:r>
              <a:rPr lang="pt-BR" sz="2200" i="1" dirty="0"/>
              <a:t>ato</a:t>
            </a:r>
            <a:endParaRPr lang="pt-BR" sz="2200" dirty="0"/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 por arbitramento (art. 509, I + art. 510)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Liquidação pelo procedimento comum (art. 509, II + art. 511)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Cálculos </a:t>
            </a:r>
            <a:r>
              <a:rPr lang="pt-BR" sz="2200" b="1" dirty="0">
                <a:solidFill>
                  <a:srgbClr val="FF0000"/>
                </a:solidFill>
              </a:rPr>
              <a:t>?</a:t>
            </a:r>
            <a:r>
              <a:rPr lang="pt-BR" sz="2200" dirty="0"/>
              <a:t> (art. 509, § 2</a:t>
            </a:r>
            <a:r>
              <a:rPr lang="pt-BR" sz="2200" strike="sngStrike" dirty="0"/>
              <a:t>º</a:t>
            </a:r>
            <a:r>
              <a:rPr lang="pt-BR" sz="2200" dirty="0"/>
              <a:t> + art. 524 + art. 786 par ún)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CNJ e “programa de atualização financeira” (art. 509, § 3</a:t>
            </a:r>
            <a:r>
              <a:rPr lang="pt-BR" sz="2200" strike="sngStrike" dirty="0"/>
              <a:t>º</a:t>
            </a:r>
            <a:r>
              <a:rPr lang="pt-BR" sz="2200" dirty="0"/>
              <a:t>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509, § 1</a:t>
            </a:r>
            <a:r>
              <a:rPr lang="pt-BR" sz="2400" strike="sngStrike" dirty="0"/>
              <a:t>º</a:t>
            </a:r>
            <a:r>
              <a:rPr lang="pt-BR" sz="2400" dirty="0"/>
              <a:t>: parte líquida e parte ilíquida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Art. 509, § 4</a:t>
            </a:r>
            <a:r>
              <a:rPr lang="pt-BR" sz="2400" strike="sngStrike" dirty="0"/>
              <a:t>º</a:t>
            </a:r>
            <a:r>
              <a:rPr lang="pt-BR" sz="2400" dirty="0"/>
              <a:t>: vedação da rediscussão da “lide” ou modificar a </a:t>
            </a:r>
            <a:r>
              <a:rPr lang="pt-BR" sz="2400" i="1" dirty="0"/>
              <a:t>sentença</a:t>
            </a:r>
            <a:r>
              <a:rPr lang="pt-BR" sz="2400" dirty="0"/>
              <a:t> que a julgou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/>
              <a:t>Coisa julgada na liquidação </a:t>
            </a:r>
            <a:r>
              <a:rPr lang="en-US" sz="2200" b="1" dirty="0">
                <a:solidFill>
                  <a:srgbClr val="FF0000"/>
                </a:solidFill>
              </a:rPr>
              <a:t>(?)</a:t>
            </a:r>
            <a:endParaRPr lang="pt-BR" sz="2200" b="1" dirty="0">
              <a:solidFill>
                <a:srgbClr val="FF0000"/>
              </a:solidFill>
            </a:endParaRP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Decisões agraváveis por AI (art. 1.015, par. único)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Custas e honorários advocatícios</a:t>
            </a:r>
            <a:endParaRPr lang="en-US" sz="20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194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por arbitramento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 (art. 509, I): determinado pela sentença, convencionado pelas partes ou exigido pela natureza da obrigação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Procedimento (art. 510)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das partes para apresentação de pareceres ou documentos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Nomeação de perito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Disciplina da prova pericial no que couber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92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Liquidação pelo procedimento comum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 (art. 509, II): alegar e provar fato novo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Procedimento (art. 511)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Intimação</a:t>
            </a:r>
            <a:r>
              <a:rPr lang="pt-BR" sz="2800" dirty="0"/>
              <a:t> do requerido na pessoa de seu advogado ou da sociedade de advogados para apresentar contestação em 15 dias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Segue o procedimento comum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14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Cálculos aritméticos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908720"/>
            <a:ext cx="9136571" cy="5488560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Hipótese de cabimento: art. 509, § 2</a:t>
            </a:r>
            <a:r>
              <a:rPr lang="pt-BR" sz="2800" strike="sngStrike" dirty="0"/>
              <a:t>º</a:t>
            </a:r>
            <a:r>
              <a:rPr lang="pt-BR" sz="2800" dirty="0"/>
              <a:t> + art. 524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Valor depende apenas de cálculo aritmético</a:t>
            </a:r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Liquidação-</a:t>
            </a:r>
            <a:r>
              <a:rPr lang="pt-BR" sz="2800" i="1" dirty="0"/>
              <a:t>ato</a:t>
            </a:r>
            <a:r>
              <a:rPr lang="pt-BR" sz="2800" dirty="0"/>
              <a:t> em contraposição à liquidação-</a:t>
            </a:r>
            <a:r>
              <a:rPr lang="pt-BR" sz="2800" i="1" dirty="0"/>
              <a:t>procedimento</a:t>
            </a:r>
            <a:endParaRPr lang="pt-BR" sz="2800" dirty="0"/>
          </a:p>
          <a:p>
            <a:pPr>
              <a:buClr>
                <a:schemeClr val="accent3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Relação com o início da etapa de cumprimento de sentença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563027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1587</Words>
  <Application>Microsoft Office PowerPoint</Application>
  <PresentationFormat>Apresentação na tela (4:3)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Helvetica Light</vt:lpstr>
      <vt:lpstr>Wingdings</vt:lpstr>
      <vt:lpstr>Design padrão</vt:lpstr>
      <vt:lpstr>Liquidação e  Cumprimento de sentença </vt:lpstr>
      <vt:lpstr>Considerações iniciais (1)</vt:lpstr>
      <vt:lpstr>Considerações iniciais (2)</vt:lpstr>
      <vt:lpstr>Visão estrutural do CPC 2015 (1)</vt:lpstr>
      <vt:lpstr>Visão estrutural do CPC 2015 (2)</vt:lpstr>
      <vt:lpstr>Liquidação</vt:lpstr>
      <vt:lpstr>Liquidação por arbitramento</vt:lpstr>
      <vt:lpstr>Liquidação pelo procedimento comum</vt:lpstr>
      <vt:lpstr>Cálculos aritméticos</vt:lpstr>
      <vt:lpstr>Liquidação provisória</vt:lpstr>
      <vt:lpstr>Cumprimento de sentença</vt:lpstr>
      <vt:lpstr>Títulos executivos</vt:lpstr>
      <vt:lpstr>Cumprimento provisório</vt:lpstr>
      <vt:lpstr>Cumprimento de sentença (pagamento)</vt:lpstr>
      <vt:lpstr>Cumprimento de sentença (fazer e não fazer)</vt:lpstr>
      <vt:lpstr>Cumprimento de sentença (coisa)</vt:lpstr>
      <vt:lpstr>Impugnação</vt:lpstr>
      <vt:lpstr>Impugnação (fundamentos)</vt:lpstr>
      <vt:lpstr>Outras defesas</vt:lpstr>
      <vt:lpstr>Muito obrigado !!!!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128</cp:revision>
  <cp:lastPrinted>2017-03-02T21:38:01Z</cp:lastPrinted>
  <dcterms:created xsi:type="dcterms:W3CDTF">2007-03-23T14:32:10Z</dcterms:created>
  <dcterms:modified xsi:type="dcterms:W3CDTF">2018-09-27T17:23:13Z</dcterms:modified>
</cp:coreProperties>
</file>