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295" r:id="rId3"/>
    <p:sldId id="296" r:id="rId4"/>
    <p:sldId id="311" r:id="rId5"/>
    <p:sldId id="312" r:id="rId6"/>
    <p:sldId id="313" r:id="rId7"/>
    <p:sldId id="314" r:id="rId8"/>
    <p:sldId id="315" r:id="rId9"/>
    <p:sldId id="294" r:id="rId10"/>
    <p:sldId id="348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19/03/2019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19/03/2019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LIQUIDAÇÃO DE SENTENÇA</a:t>
            </a:r>
            <a:endParaRPr lang="pt-BR" sz="1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3528" y="2587395"/>
            <a:ext cx="849694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Curso de Especialização em Direito Processual Civil </a:t>
            </a:r>
          </a:p>
          <a:p>
            <a:pPr algn="ctr" eaLnBrk="1" hangingPunct="1"/>
            <a:r>
              <a:rPr lang="en-US" altLang="pt-BR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PUCSP/COGEAE</a:t>
            </a:r>
            <a:endParaRPr lang="pt-BR" altLang="pt-BR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C00000"/>
                </a:solidFill>
              </a:rPr>
              <a:t>São Paulo, SP, 19 e 21 de março de 2019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eaLnBrk="1" hangingPunct="1"/>
            <a:endParaRPr lang="pt-BR" altLang="pt-BR" sz="2800" b="1" dirty="0"/>
          </a:p>
          <a:p>
            <a:pPr algn="ctr" eaLnBrk="1" hangingPunct="1"/>
            <a:endParaRPr lang="pt-BR" altLang="pt-BR" sz="2800" b="1" dirty="0"/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3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1"/>
            <a:ext cx="9107994" cy="76470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convite ...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052737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4000" dirty="0"/>
          </a:p>
          <a:p>
            <a:pPr>
              <a:buClr>
                <a:schemeClr val="bg1">
                  <a:lumMod val="50000"/>
                </a:schemeClr>
              </a:buClr>
            </a:pPr>
            <a:endParaRPr lang="pt-BR" sz="3600" dirty="0"/>
          </a:p>
          <a:p>
            <a:pPr marL="457200" indent="-457200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6E90E95-D752-4A8C-9010-6F1551582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632849" cy="578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2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4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3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</a:rPr>
              <a:t>Liquidação (Capítulo XIV)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cumprimento da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recursos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526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Compreensão prévia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Nomenclatura adequada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509: espécies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Liquidação-</a:t>
            </a:r>
            <a:r>
              <a:rPr lang="pt-BR" sz="2200" i="1" dirty="0"/>
              <a:t>procedimento</a:t>
            </a:r>
            <a:r>
              <a:rPr lang="pt-BR" sz="2200" dirty="0"/>
              <a:t> </a:t>
            </a:r>
            <a:r>
              <a:rPr lang="pt-BR" sz="2200" i="1" dirty="0"/>
              <a:t>x</a:t>
            </a:r>
            <a:r>
              <a:rPr lang="pt-BR" sz="2200" dirty="0"/>
              <a:t> liquidação-</a:t>
            </a:r>
            <a:r>
              <a:rPr lang="pt-BR" sz="2200" i="1" dirty="0"/>
              <a:t>ato</a:t>
            </a:r>
            <a:endParaRPr lang="pt-BR" sz="2200" dirty="0"/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 por arbitramento (art. 509, I + art. 510)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 pelo procedimento comum (art. 509, I + art. 511)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Cálculos </a:t>
            </a:r>
            <a:r>
              <a:rPr lang="pt-BR" sz="2200" b="1" dirty="0"/>
              <a:t>?</a:t>
            </a:r>
            <a:r>
              <a:rPr lang="pt-BR" sz="2200" dirty="0"/>
              <a:t> (art. 509, § 2</a:t>
            </a:r>
            <a:r>
              <a:rPr lang="pt-BR" sz="2200" strike="sngStrike" dirty="0"/>
              <a:t>º</a:t>
            </a:r>
            <a:r>
              <a:rPr lang="pt-BR" sz="2200" dirty="0"/>
              <a:t> + art. 524 + art. 786 par ún)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CNJ e “programa de atualização financeira” (art. 509, § 3</a:t>
            </a:r>
            <a:r>
              <a:rPr lang="pt-BR" sz="2200" strike="sngStrike" dirty="0"/>
              <a:t>º</a:t>
            </a:r>
            <a:r>
              <a:rPr lang="pt-BR" sz="2200" dirty="0"/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509, § 1</a:t>
            </a:r>
            <a:r>
              <a:rPr lang="pt-BR" sz="2400" strike="sngStrike" dirty="0"/>
              <a:t>º</a:t>
            </a:r>
            <a:r>
              <a:rPr lang="pt-BR" sz="2400" dirty="0"/>
              <a:t>: parte líquida e parte ilíquida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509, § 4</a:t>
            </a:r>
            <a:r>
              <a:rPr lang="pt-BR" sz="2400" strike="sngStrike" dirty="0"/>
              <a:t>º</a:t>
            </a:r>
            <a:r>
              <a:rPr lang="pt-BR" sz="2400" dirty="0"/>
              <a:t>: vedação da rediscussão da “lide” ou modificar a </a:t>
            </a:r>
            <a:r>
              <a:rPr lang="pt-BR" sz="2400" i="1" dirty="0"/>
              <a:t>sentença</a:t>
            </a:r>
            <a:r>
              <a:rPr lang="pt-BR" sz="2400" dirty="0"/>
              <a:t> </a:t>
            </a:r>
            <a:br>
              <a:rPr lang="pt-BR" sz="2400" dirty="0"/>
            </a:br>
            <a:r>
              <a:rPr lang="pt-BR" sz="2400" dirty="0"/>
              <a:t>que a julgou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Decisões agraváveis imediatamente por agravo de instrumento (art. 1.015, par. único)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19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por arbitramento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 (art. 509, I): determinado pela sentença, convencionado pelas partes ou exigido pela natureza da obrigação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Procedimento (art. 510)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das partes para apresentação de pareceres ou documentos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Nomeação de perito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Disciplina da prova pericial no que couber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92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pelo procedimento comum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 (art. 509, II): alegar e provar fato novo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Procedimento (art. 511)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do requerido na pessoa de seu advogado ou da sociedade de advogados para apresentar contestação em 15 dias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Segue o procedimento comum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14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Cálculos aritméticos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cabimento: art. 509, § 2</a:t>
            </a:r>
            <a:r>
              <a:rPr lang="pt-BR" sz="2800" strike="sngStrike" dirty="0"/>
              <a:t>º</a:t>
            </a:r>
            <a:r>
              <a:rPr lang="pt-BR" sz="2800" dirty="0"/>
              <a:t> + art. 524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Valor depende apenas de cálculo aritmético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Liquidação-</a:t>
            </a:r>
            <a:r>
              <a:rPr lang="pt-BR" sz="2800" i="1" dirty="0"/>
              <a:t>ato</a:t>
            </a:r>
            <a:r>
              <a:rPr lang="pt-BR" sz="2800" dirty="0"/>
              <a:t> em contraposição à liquidação-</a:t>
            </a:r>
            <a:r>
              <a:rPr lang="pt-BR" sz="2800" i="1" dirty="0"/>
              <a:t>procedimento</a:t>
            </a:r>
            <a:endParaRPr lang="pt-BR" sz="2800" dirty="0"/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Relação com o início da etapa de cumprimento de sentença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63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provisória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Liquidação na pendência do recurso (art. 512)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Independe do efeito suspensivo da apelação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Processamento em autos apartados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Em se tratando de autos eletrônicos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“Carta de liquidação”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Instrução do pedido com cópias das peças processuais pertinentes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Possibilidade de apresentação ou complementação dos elementos faltantes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278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491</Words>
  <Application>Microsoft Office PowerPoint</Application>
  <PresentationFormat>Apresentação na tela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Design padrão</vt:lpstr>
      <vt:lpstr>LIQUIDAÇÃO DE SENTENÇA</vt:lpstr>
      <vt:lpstr>Visão estrutural do CPC 2015 (1)</vt:lpstr>
      <vt:lpstr>Visão estrutural do CPC 2015 (2)</vt:lpstr>
      <vt:lpstr>Liquidação</vt:lpstr>
      <vt:lpstr>Liquidação por arbitramento</vt:lpstr>
      <vt:lpstr>Liquidação pelo procedimento comum</vt:lpstr>
      <vt:lpstr>Cálculos aritméticos</vt:lpstr>
      <vt:lpstr>Liquidação provisória</vt:lpstr>
      <vt:lpstr>Apresentação do PowerPoint</vt:lpstr>
      <vt:lpstr> Um convite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124</cp:revision>
  <cp:lastPrinted>2017-03-02T21:38:01Z</cp:lastPrinted>
  <dcterms:created xsi:type="dcterms:W3CDTF">2007-03-23T14:32:10Z</dcterms:created>
  <dcterms:modified xsi:type="dcterms:W3CDTF">2019-03-19T19:52:43Z</dcterms:modified>
</cp:coreProperties>
</file>