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4" r:id="rId3"/>
    <p:sldId id="305" r:id="rId4"/>
    <p:sldId id="315" r:id="rId5"/>
    <p:sldId id="309" r:id="rId6"/>
    <p:sldId id="310" r:id="rId7"/>
    <p:sldId id="316" r:id="rId8"/>
    <p:sldId id="312" r:id="rId9"/>
    <p:sldId id="313" r:id="rId10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15/03/2018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15/03/2018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376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353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71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Intervenção de terceiros </a:t>
            </a:r>
            <a:br>
              <a:rPr lang="pt-B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CPC 2015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165483"/>
            <a:ext cx="7560839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pt-BR" sz="2800" b="1" dirty="0">
                <a:solidFill>
                  <a:srgbClr val="BA977C"/>
                </a:solidFill>
              </a:rPr>
              <a:t>Curso de Formação Continuada </a:t>
            </a:r>
          </a:p>
          <a:p>
            <a:pPr algn="ctr" eaLnBrk="1" hangingPunct="1"/>
            <a:r>
              <a:rPr lang="en-US" altLang="pt-BR" sz="2800" b="1" dirty="0">
                <a:solidFill>
                  <a:srgbClr val="BA977C"/>
                </a:solidFill>
              </a:rPr>
              <a:t>para Juízes Federais</a:t>
            </a:r>
            <a:endParaRPr lang="pt-BR" altLang="pt-BR" sz="2800" b="1" dirty="0">
              <a:solidFill>
                <a:srgbClr val="BA977C"/>
              </a:solidFill>
            </a:endParaRPr>
          </a:p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2800" b="1" dirty="0">
                <a:solidFill>
                  <a:srgbClr val="C00000"/>
                </a:solidFill>
              </a:rPr>
              <a:t>EMARF</a:t>
            </a:r>
            <a:endParaRPr lang="pt-BR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FF0000"/>
                </a:solidFill>
              </a:rPr>
              <a:t>Rio de Janeiro, RJ, 16 de março de 2018</a:t>
            </a:r>
          </a:p>
          <a:p>
            <a:pPr eaLnBrk="1" hangingPunct="1"/>
            <a:endParaRPr lang="pt-BR" altLang="pt-BR" sz="2400" b="1" dirty="0"/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rgbClr val="BA977C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Primeiras considerações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016090"/>
            <a:ext cx="9136571" cy="5192552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200"/>
              </a:spcBef>
              <a:spcAft>
                <a:spcPts val="100"/>
              </a:spcAft>
              <a:buClr>
                <a:srgbClr val="AC978A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Plano material </a:t>
            </a:r>
            <a:r>
              <a:rPr lang="pt-BR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plano processual</a:t>
            </a:r>
          </a:p>
          <a:p>
            <a:pPr marL="342900" lvl="1" indent="-342900">
              <a:spcBef>
                <a:spcPts val="200"/>
              </a:spcBef>
              <a:spcAft>
                <a:spcPts val="100"/>
              </a:spcAft>
              <a:buClr>
                <a:srgbClr val="AC978A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A eficiência processual (art. 5º LXXVIII CF e art. 4º CPC  )</a:t>
            </a:r>
          </a:p>
          <a:p>
            <a:pPr marL="457200" lvl="1" indent="-457200">
              <a:spcBef>
                <a:spcPts val="200"/>
              </a:spcBef>
              <a:spcAft>
                <a:spcPts val="100"/>
              </a:spcAft>
              <a:buClr>
                <a:srgbClr val="AC978A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Distinção entre as partes e terceiros</a:t>
            </a:r>
          </a:p>
          <a:p>
            <a:pPr marL="742950" lvl="2" indent="-342900">
              <a:spcBef>
                <a:spcPts val="2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Critério(s)</a:t>
            </a:r>
          </a:p>
          <a:p>
            <a:pPr marL="457200" lvl="1" indent="-457200">
              <a:spcBef>
                <a:spcPts val="200"/>
              </a:spcBef>
              <a:spcAft>
                <a:spcPts val="1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Interesse(s) jurídico(s)</a:t>
            </a:r>
          </a:p>
          <a:p>
            <a:pPr marL="857250" lvl="2" indent="-457200">
              <a:spcBef>
                <a:spcPts val="2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influência da ideologia e(no) processo </a:t>
            </a:r>
          </a:p>
          <a:p>
            <a:pPr marL="857250" lvl="2" indent="-457200">
              <a:spcBef>
                <a:spcPts val="2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Do “interesse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jurídico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” ao “interesse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institucional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0" lvl="1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457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Intervenção de terceiros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Qual é o critério empregado pelo CPC 2015 </a:t>
            </a:r>
            <a:r>
              <a:rPr lang="pt-BR" sz="2800" b="1" dirty="0">
                <a:solidFill>
                  <a:srgbClr val="FF0000"/>
                </a:solidFill>
              </a:rPr>
              <a:t>?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Alocação na Parte Geral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Parte Geral, Livro III: Sujeitos do processo</a:t>
            </a:r>
            <a:endParaRPr lang="pt-BR" sz="24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Além das 5 modalidades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AC978A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Cabe AI das interlocutórias sobre “</a:t>
            </a:r>
            <a:r>
              <a:rPr lang="pt-BR" sz="2800" u="sng" dirty="0"/>
              <a:t>admissão</a:t>
            </a:r>
            <a:r>
              <a:rPr lang="pt-BR" sz="2800" dirty="0"/>
              <a:t> </a:t>
            </a:r>
            <a:r>
              <a:rPr lang="pt-BR" sz="2800" u="sng" dirty="0"/>
              <a:t>ou</a:t>
            </a:r>
            <a:r>
              <a:rPr lang="pt-BR" sz="2800" dirty="0"/>
              <a:t> </a:t>
            </a:r>
            <a:r>
              <a:rPr lang="pt-BR" sz="2800" u="sng" dirty="0"/>
              <a:t>inadmissão</a:t>
            </a:r>
            <a:r>
              <a:rPr lang="pt-BR" sz="2800" dirty="0"/>
              <a:t> de intervenção de terceiros” (1015 IX)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AC978A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Negócios processuais sobre o tema (art. 190) </a:t>
            </a:r>
            <a:r>
              <a:rPr lang="pt-BR" sz="2800" b="1" dirty="0">
                <a:solidFill>
                  <a:srgbClr val="FF0000"/>
                </a:solidFill>
              </a:rPr>
              <a:t>?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Negócios pré-processuais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Negócios intra-processuais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796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Questões diversas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21512" y="1040864"/>
            <a:ext cx="9136571" cy="5156131"/>
          </a:xfrm>
        </p:spPr>
        <p:txBody>
          <a:bodyPr/>
          <a:lstStyle/>
          <a:p>
            <a:pPr hangingPunct="1">
              <a:spcBef>
                <a:spcPts val="270"/>
              </a:spcBef>
              <a:spcAft>
                <a:spcPts val="27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Assistência (art. 121 par. ún.): o que é “omisso de qualquer outro modo”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hangingPunct="1">
              <a:spcBef>
                <a:spcPts val="270"/>
              </a:spcBef>
              <a:spcAft>
                <a:spcPts val="27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Assistência (art. 123): A “eficácia da intervenção” refere-se apenas à assistência 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simples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hangingPunct="1">
              <a:spcBef>
                <a:spcPts val="270"/>
              </a:spcBef>
              <a:spcAft>
                <a:spcPts val="27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Denunciação da lide (art. 128 par. ún.): limites e possibilidades da “condenação direta” do denunciado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hangingPunct="1">
              <a:spcBef>
                <a:spcPts val="270"/>
              </a:spcBef>
              <a:spcAft>
                <a:spcPts val="27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Chamamento ao processo (art. 131): suspensão do processo no chamamento ao processo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marL="794250" lvl="1" indent="0" hangingPunct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endParaRPr lang="en-US" dirty="0"/>
          </a:p>
          <a:p>
            <a:pPr marL="0" lvl="1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105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Desconsideração da personalidade jurídica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Pedido pela parte ou MP (133 </a:t>
            </a:r>
            <a:r>
              <a:rPr lang="pt-BR" sz="2800" i="1" dirty="0"/>
              <a:t>caput</a:t>
            </a:r>
            <a:r>
              <a:rPr lang="pt-BR" sz="2800" dirty="0"/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As hipóteses são as do direito material (133 § 1º)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Desconsideração “inversa” (133 § 2º)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</a:t>
            </a:r>
            <a:r>
              <a:rPr lang="pt-BR" sz="2400" dirty="0"/>
              <a:t>mbargos de terceiro (674 § 2º II)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Na fase de conhecimento, liquidação, cumprimento e execução (134 </a:t>
            </a:r>
            <a:r>
              <a:rPr lang="pt-BR" sz="2800" i="1" dirty="0"/>
              <a:t>caput</a:t>
            </a:r>
            <a:r>
              <a:rPr lang="pt-BR" sz="2800" dirty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Citação</a:t>
            </a:r>
            <a:r>
              <a:rPr lang="pt-BR" sz="2800" dirty="0"/>
              <a:t> para manifestação em 15 dias (135)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Tutela provisória de urgência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Julgamento por interlocutória (136)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Agravo de instrumento ou interno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Coisa julgada: limites </a:t>
            </a:r>
            <a:r>
              <a:rPr lang="en-US" sz="2800" i="1" dirty="0"/>
              <a:t>objetivos</a:t>
            </a:r>
            <a:r>
              <a:rPr lang="en-US" sz="2800" dirty="0"/>
              <a:t> e </a:t>
            </a:r>
            <a:r>
              <a:rPr lang="en-US" sz="2800" i="1" dirty="0"/>
              <a:t>subjetivos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Aplicação à Execução Fiscal </a:t>
            </a:r>
            <a:r>
              <a:rPr lang="en-US" sz="2800" b="1" dirty="0">
                <a:solidFill>
                  <a:srgbClr val="FF0000"/>
                </a:solidFill>
              </a:rPr>
              <a:t>(?)</a:t>
            </a:r>
            <a:endParaRPr lang="pt-BR" sz="2800" b="1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268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Generalização pelo CPC (138 </a:t>
            </a:r>
            <a:r>
              <a:rPr lang="pt-BR" sz="2800" i="1" dirty="0"/>
              <a:t>caput</a:t>
            </a:r>
            <a:r>
              <a:rPr lang="pt-BR" sz="2800" dirty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Interesse institucional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Representatividade adequada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Especificidade do tema objeto da demanda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Repercussão social da controvérsia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i="1" dirty="0"/>
              <a:t>Um</a:t>
            </a:r>
            <a:r>
              <a:rPr lang="en-US" sz="2400" dirty="0"/>
              <a:t> “fiscal </a:t>
            </a:r>
            <a:r>
              <a:rPr lang="en-US" sz="2400" i="1" dirty="0"/>
              <a:t>setorizado </a:t>
            </a:r>
            <a:r>
              <a:rPr lang="en-US" sz="2400" dirty="0"/>
              <a:t>da ordem jurídica”</a:t>
            </a:r>
            <a:endParaRPr lang="pt-BR" sz="24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Dinâmica da intervenção (138 §§ 1º a 3º)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Prazo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altera a competência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tem legitimidade recursal (salvo ED e IRDR)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Fixação judicial do papel do </a:t>
            </a:r>
            <a:r>
              <a:rPr lang="pt-BR" sz="2400" i="1" dirty="0"/>
              <a:t>Amicus</a:t>
            </a:r>
            <a:endParaRPr lang="pt-BR" sz="2400" dirty="0"/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relevância da fundamentação (984 § 2º e 1038 § 3º)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refletir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5" cy="5156131"/>
          </a:xfrm>
        </p:spPr>
        <p:txBody>
          <a:bodyPr/>
          <a:lstStyle/>
          <a:p>
            <a:pPr hangingPunct="1">
              <a:spcBef>
                <a:spcPts val="270"/>
              </a:spcBef>
              <a:spcAft>
                <a:spcPts val="27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dirty="0"/>
              <a:t>As escolhas</a:t>
            </a:r>
            <a:r>
              <a:rPr lang="en-US" b="1" dirty="0"/>
              <a:t> </a:t>
            </a:r>
            <a:r>
              <a:rPr lang="en-US" dirty="0"/>
              <a:t>do CPC de 2015</a:t>
            </a:r>
          </a:p>
          <a:p>
            <a:pPr lvl="1" hangingPunct="1">
              <a:spcBef>
                <a:spcPts val="270"/>
              </a:spcBef>
              <a:spcAft>
                <a:spcPts val="27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As hipóteses dispersas de intervenção de terceiro no CPC de 2015 e na legislação processual extravagante</a:t>
            </a:r>
            <a:endParaRPr lang="en-US" dirty="0">
              <a:solidFill>
                <a:srgbClr val="FF0000"/>
              </a:solidFill>
            </a:endParaRPr>
          </a:p>
          <a:p>
            <a:pPr hangingPunct="1">
              <a:spcBef>
                <a:spcPts val="270"/>
              </a:spcBef>
              <a:spcAft>
                <a:spcPts val="27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dirty="0"/>
              <a:t>Os paradoxos do CPC de 2015</a:t>
            </a:r>
          </a:p>
          <a:p>
            <a:pPr lvl="1" hangingPunct="1">
              <a:spcBef>
                <a:spcPts val="270"/>
              </a:spcBef>
              <a:spcAft>
                <a:spcPts val="27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O “ordenamento jurídico” e as crises de </a:t>
            </a:r>
            <a:r>
              <a:rPr lang="en-US" i="1" dirty="0"/>
              <a:t>legalismo</a:t>
            </a:r>
          </a:p>
          <a:p>
            <a:pPr lvl="1" hangingPunct="1">
              <a:spcBef>
                <a:spcPts val="270"/>
              </a:spcBef>
              <a:spcAft>
                <a:spcPts val="27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Intervenção de terceiros e “precedentes”</a:t>
            </a:r>
          </a:p>
          <a:p>
            <a:pPr lvl="1" hangingPunct="1">
              <a:spcBef>
                <a:spcPts val="270"/>
              </a:spcBef>
              <a:spcAft>
                <a:spcPts val="27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Entre o “processo </a:t>
            </a:r>
            <a:r>
              <a:rPr lang="en-US" i="1" dirty="0"/>
              <a:t>individual</a:t>
            </a:r>
            <a:r>
              <a:rPr lang="en-US" dirty="0"/>
              <a:t>” e o “processo </a:t>
            </a:r>
            <a:r>
              <a:rPr lang="en-US" i="1" dirty="0"/>
              <a:t>coletivo</a:t>
            </a:r>
            <a:r>
              <a:rPr lang="en-US" dirty="0"/>
              <a:t>”</a:t>
            </a:r>
          </a:p>
          <a:p>
            <a:pPr marL="457200" lvl="1" indent="-457200" hangingPunct="1">
              <a:spcBef>
                <a:spcPts val="270"/>
              </a:spcBef>
              <a:spcAft>
                <a:spcPts val="27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Um Código a ser </a:t>
            </a:r>
            <a:r>
              <a:rPr lang="en-US" sz="3200" i="1" dirty="0"/>
              <a:t>construído</a:t>
            </a:r>
            <a:endParaRPr lang="pt-BR" sz="3200" i="1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24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2" descr="http://images.livrariasaraiva.com.br/imagemnet/imagem.aspx/?pro_id=9416826&amp;qld=90&amp;l=430&amp;a=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" y="1036784"/>
            <a:ext cx="3453834" cy="448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A28F1D1-3037-4CE6-BB67-A0F2CCF9F3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36784"/>
            <a:ext cx="3168352" cy="448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2309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503</Words>
  <Application>Microsoft Office PowerPoint</Application>
  <PresentationFormat>Apresentação na tela (4:3)</PresentationFormat>
  <Paragraphs>76</Paragraphs>
  <Slides>9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Light</vt:lpstr>
      <vt:lpstr>Wingdings</vt:lpstr>
      <vt:lpstr>Design padrão</vt:lpstr>
      <vt:lpstr>Intervenção de terceiros  no CPC 2015</vt:lpstr>
      <vt:lpstr>Primeiras considerações</vt:lpstr>
      <vt:lpstr>Intervenção de terceiros</vt:lpstr>
      <vt:lpstr>Questões diversas</vt:lpstr>
      <vt:lpstr>Desconsideração da personalidade jurídica</vt:lpstr>
      <vt:lpstr>Amicus curiae</vt:lpstr>
      <vt:lpstr>Para refletir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193</cp:revision>
  <cp:lastPrinted>2016-08-08T16:46:08Z</cp:lastPrinted>
  <dcterms:created xsi:type="dcterms:W3CDTF">2007-03-23T14:32:10Z</dcterms:created>
  <dcterms:modified xsi:type="dcterms:W3CDTF">2018-03-15T20:02:52Z</dcterms:modified>
</cp:coreProperties>
</file>