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295" r:id="rId4"/>
    <p:sldId id="291" r:id="rId5"/>
    <p:sldId id="309" r:id="rId6"/>
    <p:sldId id="341" r:id="rId7"/>
    <p:sldId id="342" r:id="rId8"/>
    <p:sldId id="340" r:id="rId9"/>
    <p:sldId id="343" r:id="rId10"/>
    <p:sldId id="312" r:id="rId11"/>
    <p:sldId id="294" r:id="rId12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03/09/2019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03/09/2019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213285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INCIDENTE DE DESCONSIDERAÇÃO </a:t>
            </a:r>
            <a:br>
              <a:rPr lang="pt-BR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PERSONALIDADE JURÍDICA</a:t>
            </a:r>
            <a:r>
              <a:rPr lang="pt-BR" sz="3800" b="1" dirty="0">
                <a:solidFill>
                  <a:srgbClr val="C00000"/>
                </a:solidFill>
              </a:rPr>
              <a:t> </a:t>
            </a:r>
            <a:br>
              <a:rPr lang="pt-BR" sz="4000" b="1" dirty="0">
                <a:solidFill>
                  <a:srgbClr val="C00000"/>
                </a:solidFill>
              </a:rPr>
            </a:br>
            <a:r>
              <a:rPr lang="pt-BR" sz="3200" b="1" i="1" dirty="0">
                <a:solidFill>
                  <a:srgbClr val="FF0000"/>
                </a:solidFill>
              </a:rPr>
              <a:t>no CPC e na Lei da Liberdade Econômica</a:t>
            </a:r>
            <a:endParaRPr lang="pt-BR" sz="2800" b="1" i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348880"/>
            <a:ext cx="7560839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rgbClr val="BA977C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B0F0"/>
                </a:solidFill>
              </a:rPr>
              <a:t>UNICURITIBA</a:t>
            </a:r>
            <a:endParaRPr lang="en-US" altLang="pt-BR" sz="2800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 Congresso de Direito Processual Civil</a:t>
            </a: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Curitiba, PR, 3 de setembro de 2019</a:t>
            </a:r>
          </a:p>
          <a:p>
            <a:pPr eaLnBrk="1" hangingPunct="1"/>
            <a:endParaRPr lang="pt-BR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rgbClr val="00B0F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-9999" y="5575955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spc="-10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</a:t>
            </a: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8643" y="1305120"/>
            <a:ext cx="9107994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Princípios constitucionais</a:t>
            </a:r>
          </a:p>
          <a:p>
            <a:pPr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Ênfase ao devido processo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constitucional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contraditório e ampla defesa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Organização judiciária</a:t>
            </a: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Funções essenciais à Justiça</a:t>
            </a: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Procedimentos jurisdicionais constitucionalmente diferenciados</a:t>
            </a: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Normas de concretização do direito processual civil</a:t>
            </a:r>
          </a:p>
          <a:p>
            <a:pPr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expressa vedação do art. 60 § 1</a:t>
            </a:r>
            <a:r>
              <a:rPr lang="pt-BR" sz="2800" dirty="0"/>
              <a:t>º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CF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Livro III:</a:t>
            </a:r>
            <a:r>
              <a:rPr lang="en-US" sz="2400" dirty="0">
                <a:solidFill>
                  <a:srgbClr val="C00000"/>
                </a:solidFill>
              </a:rPr>
              <a:t> Sujeitos do processo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Título III: Da intervenção de terceiros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Hipóteses dispersas no CPC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V:</a:t>
            </a:r>
            <a:r>
              <a:rPr lang="en-US" sz="2400" dirty="0"/>
              <a:t> Tutela provisória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0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cumprimento da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recursos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2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IDPJ no CPC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Pedido pela parte ou MP (133 </a:t>
            </a:r>
            <a:r>
              <a:rPr lang="pt-BR" sz="2800" i="1" dirty="0"/>
              <a:t>caput</a:t>
            </a:r>
            <a:r>
              <a:rPr lang="pt-BR" sz="2800" dirty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Possibilidade de atuação oficiosa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As hipóteses são as do direito material (133 § 1º + 134 § 4º)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Desconsideração “inversa” (133 § 2º)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Limites do pedido e da causa de pedir</a:t>
            </a:r>
            <a:endParaRPr lang="pt-BR" sz="24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Cabimento na fase de conhecimento, liquidação, cumprimento e execução (134 </a:t>
            </a:r>
            <a:r>
              <a:rPr lang="pt-BR" sz="2800" i="1" dirty="0"/>
              <a:t>caput</a:t>
            </a:r>
            <a:r>
              <a:rPr lang="pt-BR" sz="2800" dirty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Momento da comunicação (134 § 1</a:t>
            </a:r>
            <a:r>
              <a:rPr lang="pt-BR" sz="2400" dirty="0"/>
              <a:t>º</a:t>
            </a:r>
            <a:r>
              <a:rPr lang="en-US" sz="2400" dirty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Requerimento com a petição inicial (134 § 2</a:t>
            </a:r>
            <a:r>
              <a:rPr lang="pt-BR" sz="2400" dirty="0"/>
              <a:t>º</a:t>
            </a:r>
            <a:r>
              <a:rPr lang="en-US" sz="2400" dirty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Suspensão do processo (134 § 3</a:t>
            </a:r>
            <a:r>
              <a:rPr lang="pt-BR" sz="2400" dirty="0"/>
              <a:t>º</a:t>
            </a:r>
            <a:r>
              <a:rPr lang="en-US" sz="2400" dirty="0"/>
              <a:t>)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68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IDPJ no CPC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dirty="0"/>
              <a:t>Possibilidade de concessão de tutela provisória </a:t>
            </a:r>
            <a:r>
              <a:rPr lang="pt-BR" b="1" dirty="0">
                <a:solidFill>
                  <a:srgbClr val="FF0000"/>
                </a:solidFill>
              </a:rPr>
              <a:t>(?)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Fundamentos: urgência e/ou evidência </a:t>
            </a:r>
            <a:r>
              <a:rPr lang="en-US" b="1" dirty="0">
                <a:solidFill>
                  <a:srgbClr val="FF0000"/>
                </a:solidFill>
              </a:rPr>
              <a:t>(?)</a:t>
            </a:r>
            <a:endParaRPr lang="pt-BR" b="1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Citação</a:t>
            </a:r>
            <a:r>
              <a:rPr lang="pt-BR" sz="2800" dirty="0"/>
              <a:t> para manifestação e indicação de provas em 15 dias (135)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Procedimento especial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Âmbito da defesa</a:t>
            </a: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Possibilidade de instrução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  <a:endParaRPr lang="pt-BR" sz="2800" b="1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Julgamento por interlocutória (136)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Agravo de instrumento ou interno (136 par ún)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 se requerido com a petição inicial (art. 134 § 2</a:t>
            </a:r>
            <a:r>
              <a:rPr lang="pt-BR" sz="2400" dirty="0"/>
              <a:t>º</a:t>
            </a:r>
            <a:r>
              <a:rPr lang="en-US" sz="2400" dirty="0"/>
              <a:t>)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56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IDPJ no CPC (3)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Objeto e eficácia da sentença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Alguma interferência na dualidade das pessoas e de seu patrimônio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Fraude à execução (137 + 792 § 3º)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Coisa julgada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Extensão aos fundamentos (503 §§ 1</a:t>
            </a:r>
            <a:r>
              <a:rPr lang="pt-BR" sz="2400" dirty="0"/>
              <a:t>º</a:t>
            </a:r>
            <a:r>
              <a:rPr lang="en-US" sz="2400" dirty="0"/>
              <a:t> e 2</a:t>
            </a:r>
            <a:r>
              <a:rPr lang="pt-BR" sz="2400" dirty="0"/>
              <a:t>º</a:t>
            </a:r>
            <a:r>
              <a:rPr lang="en-US" sz="2400" dirty="0"/>
              <a:t>)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i="1" dirty="0"/>
              <a:t>Benefício</a:t>
            </a:r>
            <a:r>
              <a:rPr lang="en-US" sz="2400" dirty="0"/>
              <a:t> a terceiros (506)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Custas e honorários advocatícios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  <a:endParaRPr lang="en-US" sz="28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Relações com os Embargos de terceiro (792 § 4º + 674 § 2º III)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Prazo decadencial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008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Modificações da MP 881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Alterações promovidas no art. 50 CC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Alcance à disciplina da desconsideração da personalidade jurídica em outros diplomas legislativos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pt-BR" sz="2400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Ênfase no direito </a:t>
            </a:r>
            <a:r>
              <a:rPr lang="pt-BR" sz="2800" i="1" dirty="0"/>
              <a:t>material</a:t>
            </a:r>
            <a:r>
              <a:rPr lang="pt-BR" sz="2800" dirty="0"/>
              <a:t> da desconsideração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Inexistência (nesse sentido) de inconstitucionalidade </a:t>
            </a:r>
            <a:r>
              <a:rPr lang="en-US" sz="2400" i="1" dirty="0"/>
              <a:t>formal</a:t>
            </a: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Alcance a sócios </a:t>
            </a:r>
            <a:r>
              <a:rPr lang="en-US" sz="2800" i="1" dirty="0"/>
              <a:t>e</a:t>
            </a:r>
            <a:r>
              <a:rPr lang="en-US" sz="2800" dirty="0"/>
              <a:t> administradores (50 </a:t>
            </a:r>
            <a:r>
              <a:rPr lang="en-US" sz="2800" i="1" dirty="0"/>
              <a:t>caput</a:t>
            </a:r>
            <a:r>
              <a:rPr lang="en-US" sz="2800" dirty="0"/>
              <a:t>)</a:t>
            </a: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“Propósito” de lesar credores e prática de atos ilícitos de qualquer natureza (50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Expansação ou alteração de finalidade (50 § 5</a:t>
            </a:r>
            <a:r>
              <a:rPr lang="pt-BR" sz="2400" dirty="0"/>
              <a:t>º</a:t>
            </a:r>
            <a:r>
              <a:rPr lang="en-US" sz="2400" dirty="0"/>
              <a:t>)</a:t>
            </a: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Confusão patrimonial (50 § 2</a:t>
            </a:r>
            <a:r>
              <a:rPr lang="pt-BR" sz="2800" dirty="0"/>
              <a:t>º</a:t>
            </a:r>
            <a:r>
              <a:rPr lang="en-US" sz="2800" dirty="0"/>
              <a:t>). O novo art. 49-A CC.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Desconsideração inversa (50 § 3</a:t>
            </a:r>
            <a:r>
              <a:rPr lang="pt-BR" sz="2800" dirty="0"/>
              <a:t>º</a:t>
            </a:r>
            <a:r>
              <a:rPr lang="en-US" sz="2800" dirty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spc="-100" dirty="0"/>
              <a:t>Insuficiência da </a:t>
            </a:r>
            <a:r>
              <a:rPr lang="en-US" sz="2800" spc="-100" dirty="0" err="1"/>
              <a:t>existência</a:t>
            </a:r>
            <a:r>
              <a:rPr lang="en-US" sz="2800" spc="-100" dirty="0"/>
              <a:t> de grupo econômico (50 § 4</a:t>
            </a:r>
            <a:r>
              <a:rPr lang="pt-BR" sz="2800" spc="-100" dirty="0"/>
              <a:t>º</a:t>
            </a:r>
            <a:r>
              <a:rPr lang="en-US" sz="2800" spc="-100" dirty="0"/>
              <a:t>)</a:t>
            </a:r>
            <a:endParaRPr lang="pt-BR" sz="2800" spc="-1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803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Reflexões finais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Conversão da MP 881 em Lei: superação da (eventual) inconstitucionalidade </a:t>
            </a:r>
            <a:r>
              <a:rPr lang="pt-BR" sz="2800" i="1" dirty="0"/>
              <a:t>formal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  <a:endParaRPr lang="en-US" sz="28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 se o CPC não disciplinasse o IDPJ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Aplicação do IDPJ nos Juizados Especiais (1062)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Aplicação nas Execuções Fiscais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Aplicação na Recuperação Judicial e Falências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Novo art. 82-A da LRF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Aplicação no processo trabalhista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Necessidade do </a:t>
            </a:r>
            <a:r>
              <a:rPr lang="pt-BR" sz="2800" i="1" dirty="0"/>
              <a:t>procedimento</a:t>
            </a:r>
            <a:r>
              <a:rPr lang="pt-BR" sz="2800" dirty="0"/>
              <a:t> do IDPJ para OUTRAS situações de corresponsabilização previstas no direito material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2745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700</Words>
  <Application>Microsoft Office PowerPoint</Application>
  <PresentationFormat>Apresentação na tela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Light</vt:lpstr>
      <vt:lpstr>Wingdings</vt:lpstr>
      <vt:lpstr>Design padrão</vt:lpstr>
      <vt:lpstr>INCIDENTE DE DESCONSIDERAÇÃO  DA PERSONALIDADE JURÍDICA  no CPC e na Lei da Liberdade Econômica</vt:lpstr>
      <vt:lpstr>Modelo constitucional do direito processual civil</vt:lpstr>
      <vt:lpstr>Visão estrutural do CPC 2015 (1)</vt:lpstr>
      <vt:lpstr>Visão estrutural do CPC 2015 (2)</vt:lpstr>
      <vt:lpstr>IDPJ no CPC (1)</vt:lpstr>
      <vt:lpstr>IDPJ no CPC (2)</vt:lpstr>
      <vt:lpstr>IDPJ no CPC (3)</vt:lpstr>
      <vt:lpstr>Modificações da MP 881</vt:lpstr>
      <vt:lpstr>Reflexões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228</cp:revision>
  <cp:lastPrinted>2016-08-08T16:46:08Z</cp:lastPrinted>
  <dcterms:created xsi:type="dcterms:W3CDTF">2007-03-23T14:32:10Z</dcterms:created>
  <dcterms:modified xsi:type="dcterms:W3CDTF">2019-09-03T09:23:04Z</dcterms:modified>
</cp:coreProperties>
</file>