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1" r:id="rId4"/>
    <p:sldId id="265" r:id="rId5"/>
    <p:sldId id="263" r:id="rId6"/>
    <p:sldId id="269" r:id="rId7"/>
    <p:sldId id="270" r:id="rId8"/>
    <p:sldId id="266" r:id="rId9"/>
    <p:sldId id="264" r:id="rId10"/>
    <p:sldId id="267" r:id="rId11"/>
    <p:sldId id="258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191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195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2780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976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085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513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5881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443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1420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8053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397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1F322C-465E-43C4-ABAE-146C8E7DAC7B}" type="datetimeFigureOut">
              <a:rPr lang="pt-BR" smtClean="0"/>
              <a:pPr/>
              <a:t>09/12/2019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57E5-2994-4B10-BABA-ADD763DC00B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13641-41C6-49DA-857F-8A1C191E5DCF}" type="datetimeFigureOut">
              <a:rPr lang="pt-BR" smtClean="0"/>
              <a:t>09/12/2019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C06C5-1849-48D7-AC5E-93106CD3AA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62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72581" y="1772816"/>
            <a:ext cx="856895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chemeClr val="tx2">
                    <a:lumMod val="75000"/>
                  </a:schemeClr>
                </a:solidFill>
              </a:rPr>
              <a:t>A regra de competência insculpida no art. 52, parágrafo único, do CPC/2015 e o mandado de segurança em matéria tributária: competência do foro da autoridade impetrada ou do </a:t>
            </a:r>
            <a:r>
              <a:rPr lang="pt-BR" sz="3600" dirty="0" smtClean="0">
                <a:solidFill>
                  <a:schemeClr val="tx2">
                    <a:lumMod val="75000"/>
                  </a:schemeClr>
                </a:solidFill>
              </a:rPr>
              <a:t>domicílio </a:t>
            </a:r>
            <a:r>
              <a:rPr lang="pt-BR" sz="3600" dirty="0">
                <a:solidFill>
                  <a:schemeClr val="tx2">
                    <a:lumMod val="75000"/>
                  </a:schemeClr>
                </a:solidFill>
              </a:rPr>
              <a:t>do impetrante?</a:t>
            </a:r>
          </a:p>
          <a:p>
            <a:pPr algn="ctr"/>
            <a:endParaRPr lang="pt-BR" sz="32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pt-BR" sz="32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pt-BR" sz="3200" i="1" dirty="0">
                <a:solidFill>
                  <a:schemeClr val="tx2">
                    <a:lumMod val="75000"/>
                  </a:schemeClr>
                </a:solidFill>
              </a:rPr>
              <a:t>Cassio Scarpinella Bueno</a:t>
            </a:r>
            <a:endParaRPr lang="pt-BR" sz="28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pt-BR" sz="2800" i="1" dirty="0">
                <a:solidFill>
                  <a:schemeClr val="tx2">
                    <a:lumMod val="75000"/>
                  </a:schemeClr>
                </a:solidFill>
              </a:rPr>
              <a:t>Doutor e livre-docente PUC/SP</a:t>
            </a:r>
            <a:endParaRPr lang="pt-BR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87524" y="1412776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tx2"/>
                </a:solidFill>
              </a:rPr>
              <a:t>MUITO OBRIGADO !!!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8" name="Picture 2" descr="https://images.livrariasaraiva.com.br/imagemnet/imagem.aspx/?pro_id=2620817&amp;qld=90&amp;l=430&amp;a=-1">
            <a:extLst>
              <a:ext uri="{FF2B5EF4-FFF2-40B4-BE49-F238E27FC236}">
                <a16:creationId xmlns:a16="http://schemas.microsoft.com/office/drawing/2014/main" xmlns="" id="{6C849D0C-A686-4790-8C04-95931AAFF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3169984" cy="42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images.livrariasaraiva.com.br/imagemnet/imagem.aspx/?pro_id=3047129&amp;qld=90&amp;l=430&amp;a=-1">
            <a:extLst>
              <a:ext uri="{FF2B5EF4-FFF2-40B4-BE49-F238E27FC236}">
                <a16:creationId xmlns:a16="http://schemas.microsoft.com/office/drawing/2014/main" xmlns="" id="{A57BF886-6D41-451B-AE1C-0491B0D45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397" y="2204863"/>
            <a:ext cx="3046682" cy="42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86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87524" y="141277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pic>
        <p:nvPicPr>
          <p:cNvPr id="3" name="Picture 12" descr="Picture 12">
            <a:extLst>
              <a:ext uri="{FF2B5EF4-FFF2-40B4-BE49-F238E27FC236}">
                <a16:creationId xmlns:a16="http://schemas.microsoft.com/office/drawing/2014/main" xmlns="" id="{1999704C-AA26-40D3-AD13-A577CA345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88" y="2132856"/>
            <a:ext cx="2147418" cy="278777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10" descr="Picture 10">
            <a:extLst>
              <a:ext uri="{FF2B5EF4-FFF2-40B4-BE49-F238E27FC236}">
                <a16:creationId xmlns:a16="http://schemas.microsoft.com/office/drawing/2014/main" xmlns="" id="{43650073-0FF8-4FD3-BFED-8D899FD04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790" y="3140968"/>
            <a:ext cx="2100059" cy="2787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14" descr="Picture 14">
            <a:extLst>
              <a:ext uri="{FF2B5EF4-FFF2-40B4-BE49-F238E27FC236}">
                <a16:creationId xmlns:a16="http://schemas.microsoft.com/office/drawing/2014/main" xmlns="" id="{C4D76E7B-1A1B-41E7-B303-51DCA7846C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5849" y="2168554"/>
            <a:ext cx="2248220" cy="2752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4" descr="Picture 4">
            <a:extLst>
              <a:ext uri="{FF2B5EF4-FFF2-40B4-BE49-F238E27FC236}">
                <a16:creationId xmlns:a16="http://schemas.microsoft.com/office/drawing/2014/main" xmlns="" id="{E25E5801-4146-41A1-A7DA-54A1271D29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2230" y="3140968"/>
            <a:ext cx="2248219" cy="2752078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87524" y="1412776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tx2"/>
                </a:solidFill>
              </a:rPr>
              <a:t>MUITO OBRIGADO !!!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81777" y="1191923"/>
            <a:ext cx="856895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pt-BR" sz="3200" b="1" dirty="0" smtClean="0">
                <a:solidFill>
                  <a:schemeClr val="tx2"/>
                </a:solidFill>
              </a:rPr>
              <a:t>Modelo constitucional do direito processual civil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Princípios constitucionais</a:t>
            </a:r>
            <a:endParaRPr lang="en-US" sz="3000" dirty="0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2"/>
                </a:solidFill>
              </a:rPr>
              <a:t>Acesso à Justiça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2"/>
                </a:solidFill>
              </a:rPr>
              <a:t>Contraditório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2"/>
                </a:solidFill>
              </a:rPr>
              <a:t>Ampla defesa</a:t>
            </a:r>
            <a:endParaRPr lang="en-US" sz="3000" dirty="0">
              <a:solidFill>
                <a:schemeClr val="tx2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Organização judiciária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Funções essenciais à Administração da Justiça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Procedimentos jurisdicionais constitucionalmente diferenciados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Normas de concretização do direito processual civil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7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87524" y="1700808"/>
            <a:ext cx="856895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chemeClr val="tx2"/>
                </a:solidFill>
              </a:rPr>
              <a:t>Mandado de segurança e o direito tributário</a:t>
            </a:r>
            <a:endParaRPr lang="pt-BR" sz="3200" b="1" dirty="0" smtClean="0">
              <a:solidFill>
                <a:schemeClr val="tx2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Compreensão do Mandado de Segurança desde o “modelo constitucional”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Diálogos necessários com o direito processual civil</a:t>
            </a:r>
            <a:endParaRPr lang="en-US" sz="3000" dirty="0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2"/>
                </a:solidFill>
              </a:rPr>
              <a:t>Aplicação subsidiária e supletiva do CPC (patente insuficiência da LMS)</a:t>
            </a:r>
            <a:endParaRPr lang="en-US" sz="3000" dirty="0">
              <a:solidFill>
                <a:schemeClr val="tx2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Diálogos necessários entre </a:t>
            </a:r>
            <a:r>
              <a:rPr lang="en-US" sz="3000" i="1" dirty="0" smtClean="0">
                <a:solidFill>
                  <a:schemeClr val="tx2"/>
                </a:solidFill>
              </a:rPr>
              <a:t>direito</a:t>
            </a:r>
            <a:r>
              <a:rPr lang="en-US" sz="3000" dirty="0" smtClean="0">
                <a:solidFill>
                  <a:schemeClr val="tx2"/>
                </a:solidFill>
              </a:rPr>
              <a:t> e </a:t>
            </a:r>
            <a:r>
              <a:rPr lang="en-US" sz="3000" i="1" dirty="0" smtClean="0">
                <a:solidFill>
                  <a:schemeClr val="tx2"/>
                </a:solidFill>
              </a:rPr>
              <a:t>processo</a:t>
            </a:r>
            <a:endParaRPr lang="en-US" sz="3000" dirty="0" smtClean="0">
              <a:solidFill>
                <a:schemeClr val="tx2"/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605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54325" y="1628800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</a:rPr>
              <a:t>CPC, Art</a:t>
            </a:r>
            <a:r>
              <a:rPr lang="pt-BR" sz="3200" b="1" dirty="0">
                <a:solidFill>
                  <a:schemeClr val="tx2"/>
                </a:solidFill>
              </a:rPr>
              <a:t>. </a:t>
            </a:r>
            <a:r>
              <a:rPr lang="pt-BR" sz="3200" b="1" dirty="0" smtClean="0">
                <a:solidFill>
                  <a:schemeClr val="tx2"/>
                </a:solidFill>
              </a:rPr>
              <a:t>52: </a:t>
            </a:r>
          </a:p>
          <a:p>
            <a:r>
              <a:rPr lang="pt-BR" sz="3200" dirty="0">
                <a:solidFill>
                  <a:schemeClr val="tx2"/>
                </a:solidFill>
              </a:rPr>
              <a:t>	</a:t>
            </a:r>
            <a:r>
              <a:rPr lang="pt-BR" sz="3200" dirty="0" smtClean="0">
                <a:solidFill>
                  <a:schemeClr val="tx2"/>
                </a:solidFill>
              </a:rPr>
              <a:t>“</a:t>
            </a:r>
            <a:r>
              <a:rPr lang="pt-BR" sz="3200" b="1" dirty="0" smtClean="0">
                <a:solidFill>
                  <a:schemeClr val="tx2"/>
                </a:solidFill>
              </a:rPr>
              <a:t>Art. 52. </a:t>
            </a:r>
            <a:r>
              <a:rPr lang="pt-BR" sz="3200" dirty="0" smtClean="0">
                <a:solidFill>
                  <a:schemeClr val="tx2"/>
                </a:solidFill>
              </a:rPr>
              <a:t>É </a:t>
            </a:r>
            <a:r>
              <a:rPr lang="pt-BR" sz="3200" dirty="0">
                <a:solidFill>
                  <a:schemeClr val="tx2"/>
                </a:solidFill>
              </a:rPr>
              <a:t>competente o foro de domicílio do réu para as causas em que seja autor Estado ou o Distrito Federal.</a:t>
            </a:r>
          </a:p>
          <a:p>
            <a:r>
              <a:rPr lang="pt-BR" sz="3200" dirty="0" smtClean="0">
                <a:solidFill>
                  <a:schemeClr val="tx2"/>
                </a:solidFill>
              </a:rPr>
              <a:t>	</a:t>
            </a:r>
            <a:r>
              <a:rPr lang="pt-BR" sz="3200" b="1" dirty="0" smtClean="0">
                <a:solidFill>
                  <a:schemeClr val="tx2"/>
                </a:solidFill>
              </a:rPr>
              <a:t>Parágrafo </a:t>
            </a:r>
            <a:r>
              <a:rPr lang="pt-BR" sz="3200" b="1" dirty="0">
                <a:solidFill>
                  <a:schemeClr val="tx2"/>
                </a:solidFill>
              </a:rPr>
              <a:t>único.</a:t>
            </a:r>
            <a:r>
              <a:rPr lang="pt-BR" sz="3200" dirty="0">
                <a:solidFill>
                  <a:schemeClr val="tx2"/>
                </a:solidFill>
              </a:rPr>
              <a:t> Se Estado ou o Distrito Federal for o demandado, a ação poderá ser proposta no foro de domicílio do autor, no de ocorrência do ato ou fato que originou a demanda, no de situação da coisa ou na capital do respectivo ente federado</a:t>
            </a:r>
            <a:r>
              <a:rPr lang="pt-BR" sz="3200" dirty="0" smtClean="0">
                <a:solidFill>
                  <a:schemeClr val="tx2"/>
                </a:solidFill>
              </a:rPr>
              <a:t>.”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68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54258" y="1772816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</a:rPr>
              <a:t>CPC, Art</a:t>
            </a:r>
            <a:r>
              <a:rPr lang="pt-BR" sz="3200" b="1" dirty="0">
                <a:solidFill>
                  <a:schemeClr val="tx2"/>
                </a:solidFill>
              </a:rPr>
              <a:t>. </a:t>
            </a:r>
            <a:r>
              <a:rPr lang="pt-BR" sz="3200" b="1" dirty="0" smtClean="0">
                <a:solidFill>
                  <a:schemeClr val="tx2"/>
                </a:solidFill>
              </a:rPr>
              <a:t>51: </a:t>
            </a:r>
          </a:p>
          <a:p>
            <a:r>
              <a:rPr lang="pt-BR" sz="3200" dirty="0">
                <a:solidFill>
                  <a:schemeClr val="tx2"/>
                </a:solidFill>
              </a:rPr>
              <a:t>	</a:t>
            </a:r>
            <a:r>
              <a:rPr lang="pt-BR" sz="3200" dirty="0" smtClean="0">
                <a:solidFill>
                  <a:schemeClr val="tx2"/>
                </a:solidFill>
              </a:rPr>
              <a:t>“</a:t>
            </a:r>
            <a:r>
              <a:rPr lang="pt-BR" sz="3200" b="1" dirty="0" smtClean="0">
                <a:solidFill>
                  <a:schemeClr val="tx2"/>
                </a:solidFill>
              </a:rPr>
              <a:t>Art. 51. </a:t>
            </a:r>
            <a:r>
              <a:rPr lang="pt-BR" sz="3200" dirty="0">
                <a:solidFill>
                  <a:schemeClr val="tx2"/>
                </a:solidFill>
              </a:rPr>
              <a:t>É competente o foro de domicílio do réu para as causas em que seja autora a União.</a:t>
            </a:r>
          </a:p>
          <a:p>
            <a:r>
              <a:rPr lang="pt-BR" sz="3200" dirty="0" smtClean="0">
                <a:solidFill>
                  <a:schemeClr val="tx2"/>
                </a:solidFill>
              </a:rPr>
              <a:t>	</a:t>
            </a:r>
            <a:r>
              <a:rPr lang="pt-BR" sz="3200" b="1" dirty="0" smtClean="0">
                <a:solidFill>
                  <a:schemeClr val="tx2"/>
                </a:solidFill>
              </a:rPr>
              <a:t>Parágrafo </a:t>
            </a:r>
            <a:r>
              <a:rPr lang="pt-BR" sz="3200" b="1" dirty="0">
                <a:solidFill>
                  <a:schemeClr val="tx2"/>
                </a:solidFill>
              </a:rPr>
              <a:t>único</a:t>
            </a:r>
            <a:r>
              <a:rPr lang="pt-BR" sz="3200" b="1" dirty="0" smtClean="0">
                <a:solidFill>
                  <a:schemeClr val="tx2"/>
                </a:solidFill>
              </a:rPr>
              <a:t>. </a:t>
            </a:r>
            <a:r>
              <a:rPr lang="pt-BR" sz="3200" dirty="0">
                <a:solidFill>
                  <a:schemeClr val="tx2"/>
                </a:solidFill>
              </a:rPr>
              <a:t>Se a União for a demandada, a ação poderá ser proposta no foro de domicílio do autor, no de ocorrência do ato ou fato que originou a demanda, no de situação da coisa ou no Distrito Federal</a:t>
            </a:r>
            <a:r>
              <a:rPr lang="pt-BR" sz="3200" dirty="0" smtClean="0">
                <a:solidFill>
                  <a:schemeClr val="tx2"/>
                </a:solidFill>
              </a:rPr>
              <a:t>.”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39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54258" y="1533465"/>
            <a:ext cx="85689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</a:rPr>
              <a:t>CF, Art</a:t>
            </a:r>
            <a:r>
              <a:rPr lang="pt-BR" sz="3200" b="1" dirty="0">
                <a:solidFill>
                  <a:schemeClr val="tx2"/>
                </a:solidFill>
              </a:rPr>
              <a:t>. </a:t>
            </a:r>
            <a:r>
              <a:rPr lang="pt-BR" sz="3200" b="1" dirty="0" smtClean="0">
                <a:solidFill>
                  <a:schemeClr val="tx2"/>
                </a:solidFill>
              </a:rPr>
              <a:t>109: </a:t>
            </a:r>
          </a:p>
          <a:p>
            <a:r>
              <a:rPr lang="pt-BR" sz="2800" dirty="0">
                <a:solidFill>
                  <a:schemeClr val="tx2"/>
                </a:solidFill>
              </a:rPr>
              <a:t>	</a:t>
            </a:r>
            <a:r>
              <a:rPr lang="pt-BR" sz="2800" dirty="0" smtClean="0">
                <a:solidFill>
                  <a:schemeClr val="tx2"/>
                </a:solidFill>
              </a:rPr>
              <a:t>“</a:t>
            </a:r>
            <a:r>
              <a:rPr lang="pt-BR" sz="2800" b="1" dirty="0" smtClean="0">
                <a:solidFill>
                  <a:schemeClr val="tx2"/>
                </a:solidFill>
              </a:rPr>
              <a:t>Art. 109. </a:t>
            </a:r>
            <a:r>
              <a:rPr lang="pt-BR" sz="2800" dirty="0">
                <a:solidFill>
                  <a:schemeClr val="tx2"/>
                </a:solidFill>
              </a:rPr>
              <a:t>Aos juízes federais compete processar e julgar</a:t>
            </a:r>
            <a:r>
              <a:rPr lang="pt-BR" sz="2800" dirty="0" smtClean="0">
                <a:solidFill>
                  <a:schemeClr val="tx2"/>
                </a:solidFill>
              </a:rPr>
              <a:t>:</a:t>
            </a:r>
          </a:p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(….)</a:t>
            </a:r>
          </a:p>
          <a:p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pt-BR" sz="2800" b="1" dirty="0" smtClean="0">
                <a:solidFill>
                  <a:schemeClr val="tx2"/>
                </a:solidFill>
              </a:rPr>
              <a:t>§ </a:t>
            </a:r>
            <a:r>
              <a:rPr lang="pt-BR" sz="2800" b="1" dirty="0">
                <a:solidFill>
                  <a:schemeClr val="tx2"/>
                </a:solidFill>
              </a:rPr>
              <a:t>1º.</a:t>
            </a:r>
            <a:r>
              <a:rPr lang="pt-BR" sz="2800" dirty="0">
                <a:solidFill>
                  <a:schemeClr val="tx2"/>
                </a:solidFill>
              </a:rPr>
              <a:t> As causas em que a União for autora serão aforadas na seção judiciária onde tiver domicílio a outra parte</a:t>
            </a:r>
            <a:r>
              <a:rPr lang="pt-BR" sz="2800" dirty="0" smtClean="0">
                <a:solidFill>
                  <a:schemeClr val="tx2"/>
                </a:solidFill>
              </a:rPr>
              <a:t>.</a:t>
            </a:r>
          </a:p>
          <a:p>
            <a:r>
              <a:rPr lang="pt-BR" sz="2800" dirty="0" smtClean="0">
                <a:solidFill>
                  <a:schemeClr val="tx2"/>
                </a:solidFill>
              </a:rPr>
              <a:t>	</a:t>
            </a:r>
            <a:r>
              <a:rPr lang="pt-BR" sz="2800" b="1" dirty="0" smtClean="0">
                <a:solidFill>
                  <a:schemeClr val="tx2"/>
                </a:solidFill>
              </a:rPr>
              <a:t>§ </a:t>
            </a:r>
            <a:r>
              <a:rPr lang="pt-BR" sz="2800" b="1" dirty="0">
                <a:solidFill>
                  <a:schemeClr val="tx2"/>
                </a:solidFill>
              </a:rPr>
              <a:t>2º.</a:t>
            </a:r>
            <a:r>
              <a:rPr lang="pt-BR" sz="2800" dirty="0">
                <a:solidFill>
                  <a:schemeClr val="tx2"/>
                </a:solidFill>
              </a:rPr>
              <a:t> As causas intentadas contra a União poderão ser aforadas na seção judiciária em que for domiciliado o autor, naquela onde houver ocorrido o ato ou fato que deu origem à demanda ou onde esteja situada a coisa, ou, ainda, no Distrito Federal</a:t>
            </a:r>
            <a:r>
              <a:rPr lang="pt-BR" sz="2800" dirty="0" smtClean="0">
                <a:solidFill>
                  <a:schemeClr val="tx2"/>
                </a:solidFill>
              </a:rPr>
              <a:t>.”.</a:t>
            </a:r>
            <a:endParaRPr lang="pt-B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9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54258" y="1556792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pt-BR" sz="3200" b="1" dirty="0" smtClean="0">
                <a:solidFill>
                  <a:schemeClr val="tx2"/>
                </a:solidFill>
              </a:rPr>
              <a:t>Desafios: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2"/>
                </a:solidFill>
              </a:rPr>
              <a:t>Competência originária dos Tribunais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2"/>
                </a:solidFill>
              </a:rPr>
              <a:t>Estados organizam sua própria Justiça (art. 125 § 1º CF)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2"/>
                </a:solidFill>
              </a:rPr>
              <a:t>Mas, DF (art. 22 XVII CF)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2"/>
                </a:solidFill>
              </a:rPr>
              <a:t>Acess</a:t>
            </a:r>
            <a:r>
              <a:rPr lang="en-US" sz="3200" dirty="0" smtClean="0">
                <a:solidFill>
                  <a:schemeClr val="tx2"/>
                </a:solidFill>
              </a:rPr>
              <a:t>o à Justiça (do contribuinte) </a:t>
            </a:r>
            <a:r>
              <a:rPr lang="en-US" sz="3200" b="1" i="1" dirty="0" smtClean="0">
                <a:solidFill>
                  <a:schemeClr val="tx2"/>
                </a:solidFill>
              </a:rPr>
              <a:t>X</a:t>
            </a:r>
            <a:r>
              <a:rPr lang="en-US" sz="3200" dirty="0" smtClean="0">
                <a:solidFill>
                  <a:schemeClr val="tx2"/>
                </a:solidFill>
              </a:rPr>
              <a:t> Ampla defesa (do Fisco)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tx2"/>
                </a:solidFill>
              </a:rPr>
              <a:t>ADI 5492 (Estado do Rio de Janeiro)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tx2"/>
                </a:solidFill>
              </a:rPr>
              <a:t>ADI 5737 (Distrito Federal)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1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15244" y="1196752"/>
            <a:ext cx="856895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pt-BR" sz="3200" b="1" dirty="0" smtClean="0">
                <a:solidFill>
                  <a:schemeClr val="tx2"/>
                </a:solidFill>
              </a:rPr>
              <a:t>Competência em 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Em razão da autoridade coatora (</a:t>
            </a:r>
            <a:r>
              <a:rPr lang="en-US" sz="3000" i="1" dirty="0" smtClean="0">
                <a:solidFill>
                  <a:schemeClr val="tx2"/>
                </a:solidFill>
              </a:rPr>
              <a:t>ratione muneris/ratione autoritatis)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Art. 109 VIII CF + art. 2º LMS (no âmbito federal)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“Sede funcional”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tx2"/>
                </a:solidFill>
              </a:rPr>
              <a:t>Posição processual da autoridade coatora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Litisconsórcio </a:t>
            </a:r>
            <a:r>
              <a:rPr lang="en-US" sz="3000" i="1" u="sng" dirty="0" smtClean="0">
                <a:solidFill>
                  <a:schemeClr val="tx2"/>
                </a:solidFill>
              </a:rPr>
              <a:t>necessário</a:t>
            </a:r>
            <a:r>
              <a:rPr lang="en-US" sz="3000" i="1" dirty="0" smtClean="0">
                <a:solidFill>
                  <a:schemeClr val="tx2"/>
                </a:solidFill>
              </a:rPr>
              <a:t> com a pessoa de direito público </a:t>
            </a:r>
            <a:r>
              <a:rPr lang="en-US" sz="3000" dirty="0" smtClean="0">
                <a:solidFill>
                  <a:schemeClr val="tx2"/>
                </a:solidFill>
              </a:rPr>
              <a:t>(arts. 6º </a:t>
            </a:r>
            <a:r>
              <a:rPr lang="en-US" sz="3000" i="1" dirty="0" smtClean="0">
                <a:solidFill>
                  <a:schemeClr val="tx2"/>
                </a:solidFill>
              </a:rPr>
              <a:t>caput</a:t>
            </a:r>
            <a:r>
              <a:rPr lang="en-US" sz="3000" dirty="0" smtClean="0">
                <a:solidFill>
                  <a:schemeClr val="tx2"/>
                </a:solidFill>
              </a:rPr>
              <a:t>; 7º I e II; 9º LMS)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</a:rPr>
              <a:t>Identificação da autoridade e competência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Súm. 628 STJ e a “teoria da encampação”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Art. 64 § 3º CPC</a:t>
            </a:r>
            <a:endParaRPr lang="pt-B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8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F1681AE-1559-4058-81E3-6C742ACF0AB6}"/>
              </a:ext>
            </a:extLst>
          </p:cNvPr>
          <p:cNvSpPr txBox="1"/>
          <p:nvPr/>
        </p:nvSpPr>
        <p:spPr>
          <a:xfrm>
            <a:off x="220113" y="1268760"/>
            <a:ext cx="856895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CONCLUSÕES</a:t>
            </a:r>
            <a:endParaRPr lang="pt-BR" sz="3200" b="1" dirty="0" smtClean="0">
              <a:solidFill>
                <a:schemeClr val="tx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pt-BR" sz="3100" dirty="0" smtClean="0">
                <a:solidFill>
                  <a:schemeClr val="tx2"/>
                </a:solidFill>
              </a:rPr>
              <a:t>Havendo “competência por prerrogativa de função” (foro </a:t>
            </a:r>
            <a:r>
              <a:rPr lang="pt-BR" sz="3100" i="1" dirty="0" smtClean="0">
                <a:solidFill>
                  <a:schemeClr val="tx2"/>
                </a:solidFill>
              </a:rPr>
              <a:t>privilegiado</a:t>
            </a:r>
            <a:r>
              <a:rPr lang="pt-BR" sz="3100" dirty="0" smtClean="0">
                <a:solidFill>
                  <a:schemeClr val="tx2"/>
                </a:solidFill>
              </a:rPr>
              <a:t>)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100" dirty="0" smtClean="0">
                <a:solidFill>
                  <a:schemeClr val="tx2"/>
                </a:solidFill>
              </a:rPr>
              <a:t>Sem “competência por prerrogativa de função” (foro</a:t>
            </a:r>
            <a:r>
              <a:rPr lang="en-US" sz="3100" i="1" dirty="0" smtClean="0">
                <a:solidFill>
                  <a:schemeClr val="tx2"/>
                </a:solidFill>
              </a:rPr>
              <a:t> privilegiado</a:t>
            </a:r>
            <a:r>
              <a:rPr lang="en-US" sz="3100" dirty="0" smtClean="0">
                <a:solidFill>
                  <a:schemeClr val="tx2"/>
                </a:solidFill>
              </a:rPr>
              <a:t>)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100" dirty="0">
                <a:solidFill>
                  <a:schemeClr val="tx2"/>
                </a:solidFill>
              </a:rPr>
              <a:t>Distinção necessária entre Justiça FEDERAL  e Justiça ESTADUAL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2"/>
                </a:solidFill>
              </a:rPr>
              <a:t>Competência limitada ao Estado e/ou Distrito Federal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2"/>
                </a:solidFill>
              </a:rPr>
              <a:t>Se houver procuradoria em outro Estado ou no DF </a:t>
            </a:r>
            <a:r>
              <a:rPr lang="en-US" sz="2900" b="1" dirty="0" smtClean="0">
                <a:solidFill>
                  <a:schemeClr val="tx2"/>
                </a:solidFill>
              </a:rPr>
              <a:t>(?)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chemeClr val="tx2"/>
                </a:solidFill>
              </a:rPr>
              <a:t>Art. 46 § 4º </a:t>
            </a:r>
            <a:r>
              <a:rPr lang="en-US" sz="2900" dirty="0" smtClean="0">
                <a:solidFill>
                  <a:schemeClr val="tx2"/>
                </a:solidFill>
              </a:rPr>
              <a:t>CPC</a:t>
            </a:r>
            <a:endParaRPr lang="pt-BR" sz="29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75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338</Words>
  <Application>Microsoft Office PowerPoint</Application>
  <PresentationFormat>Apresentação na tela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Cristiane Zitei</dc:creator>
  <cp:lastModifiedBy>SVS13A17</cp:lastModifiedBy>
  <cp:revision>58</cp:revision>
  <dcterms:created xsi:type="dcterms:W3CDTF">2014-05-21T14:55:49Z</dcterms:created>
  <dcterms:modified xsi:type="dcterms:W3CDTF">2019-12-09T18:13:00Z</dcterms:modified>
</cp:coreProperties>
</file>