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20" r:id="rId3"/>
    <p:sldId id="351" r:id="rId4"/>
    <p:sldId id="352" r:id="rId5"/>
    <p:sldId id="348" r:id="rId6"/>
    <p:sldId id="349" r:id="rId7"/>
    <p:sldId id="350" r:id="rId8"/>
  </p:sldIdLst>
  <p:sldSz cx="9144000" cy="6858000" type="screen4x3"/>
  <p:notesSz cx="6797675" cy="99282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977C"/>
    <a:srgbClr val="AC978A"/>
    <a:srgbClr val="C19015"/>
    <a:srgbClr val="996600"/>
    <a:srgbClr val="E9B637"/>
    <a:srgbClr val="9F7611"/>
    <a:srgbClr val="FE3000"/>
    <a:srgbClr val="3A2C00"/>
    <a:srgbClr val="D02800"/>
    <a:srgbClr val="463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76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23/08/2018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76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76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6711E88D-1E45-48B0-A29D-91C098405C87}" type="datetimeFigureOut">
              <a:rPr lang="pt-BR" smtClean="0"/>
              <a:t>23/08/2018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8" tIns="45304" rIns="90608" bIns="45304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4" y="4716695"/>
            <a:ext cx="5438768" cy="4467701"/>
          </a:xfrm>
          <a:prstGeom prst="rect">
            <a:avLst/>
          </a:prstGeom>
        </p:spPr>
        <p:txBody>
          <a:bodyPr vert="horz" lIns="90608" tIns="45304" rIns="90608" bIns="45304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76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14A8353C-1DA7-4723-ADE9-15749BF3BD0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7887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29" y="1"/>
            <a:ext cx="9143999" cy="191683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Incidente de Assunção de Competência (IAC)</a:t>
            </a:r>
            <a:endParaRPr lang="pt-BR" sz="2800" b="1" dirty="0">
              <a:solidFill>
                <a:srgbClr val="C0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683568" y="2165483"/>
            <a:ext cx="7560839" cy="4001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n-US" altLang="pt-BR" sz="2800" b="1" dirty="0">
              <a:solidFill>
                <a:srgbClr val="C00000"/>
              </a:solidFill>
            </a:endParaRPr>
          </a:p>
          <a:p>
            <a:pPr algn="ctr" eaLnBrk="1" hangingPunct="1"/>
            <a:r>
              <a:rPr lang="en-US" altLang="pt-BR" sz="2800" b="1" dirty="0" smtClean="0">
                <a:solidFill>
                  <a:srgbClr val="C00000"/>
                </a:solidFill>
              </a:rPr>
              <a:t>XII </a:t>
            </a:r>
            <a:r>
              <a:rPr lang="en-US" altLang="pt-BR" sz="2800" b="1" dirty="0">
                <a:solidFill>
                  <a:srgbClr val="C00000"/>
                </a:solidFill>
              </a:rPr>
              <a:t>JORNADAS BRASILEIRAS DE DIREITO PROCESSUAL</a:t>
            </a:r>
            <a:endParaRPr lang="pt-BR" altLang="pt-BR" sz="2800" b="1" dirty="0">
              <a:solidFill>
                <a:srgbClr val="C00000"/>
              </a:solidFill>
            </a:endParaRPr>
          </a:p>
          <a:p>
            <a:pPr algn="ctr" eaLnBrk="1" hangingPunct="1"/>
            <a:endParaRPr lang="pt-BR" altLang="pt-BR" b="1" dirty="0">
              <a:solidFill>
                <a:srgbClr val="C00000"/>
              </a:solidFill>
            </a:endParaRPr>
          </a:p>
          <a:p>
            <a:pPr algn="ctr" eaLnBrk="1" hangingPunct="1"/>
            <a:r>
              <a:rPr lang="pt-BR" altLang="pt-BR" sz="2000" b="1" dirty="0">
                <a:solidFill>
                  <a:srgbClr val="FF0000"/>
                </a:solidFill>
              </a:rPr>
              <a:t>Belo Horizonte, MG, </a:t>
            </a:r>
            <a:r>
              <a:rPr lang="pt-BR" altLang="pt-BR" sz="2000" b="1" dirty="0" smtClean="0">
                <a:solidFill>
                  <a:srgbClr val="FF0000"/>
                </a:solidFill>
              </a:rPr>
              <a:t>23 </a:t>
            </a:r>
            <a:r>
              <a:rPr lang="pt-BR" altLang="pt-BR" sz="2000" b="1" dirty="0">
                <a:solidFill>
                  <a:srgbClr val="FF0000"/>
                </a:solidFill>
              </a:rPr>
              <a:t>de agosto de 2018</a:t>
            </a:r>
          </a:p>
          <a:p>
            <a:pPr eaLnBrk="1" hangingPunct="1"/>
            <a:endParaRPr lang="pt-BR" altLang="pt-BR" sz="2400" b="1" dirty="0"/>
          </a:p>
          <a:p>
            <a:pPr algn="ctr" eaLnBrk="1" hangingPunct="1"/>
            <a:endParaRPr lang="en-US" altLang="pt-BR" sz="2400" b="1" dirty="0"/>
          </a:p>
          <a:p>
            <a:pPr algn="ctr" eaLnBrk="1" hangingPunct="1"/>
            <a:endParaRPr lang="pt-BR" altLang="pt-BR" sz="2400" b="1" dirty="0"/>
          </a:p>
          <a:p>
            <a:pPr algn="ctr" eaLnBrk="1" hangingPunct="1"/>
            <a:r>
              <a:rPr lang="pt-BR" altLang="pt-BR" sz="2400" b="1" dirty="0">
                <a:solidFill>
                  <a:srgbClr val="BA977C"/>
                </a:solidFill>
              </a:rPr>
              <a:t>Cassio Scarpinella Bueno</a:t>
            </a:r>
          </a:p>
          <a:p>
            <a:pPr algn="ctr" eaLnBrk="1" hangingPunct="1"/>
            <a:r>
              <a:rPr lang="en-US" altLang="pt-BR" b="1" dirty="0">
                <a:solidFill>
                  <a:srgbClr val="C00000"/>
                </a:solidFill>
              </a:rPr>
              <a:t>www.scarpinellabueno.com</a:t>
            </a:r>
          </a:p>
          <a:p>
            <a:pPr algn="ctr" eaLnBrk="1" hangingPunct="1"/>
            <a:r>
              <a:rPr lang="en-US" altLang="pt-BR" b="1" dirty="0">
                <a:solidFill>
                  <a:srgbClr val="FF0000"/>
                </a:solidFill>
                <a:latin typeface="+mj-lt"/>
              </a:rPr>
              <a:t>www.facebook.com/cassioscarpinellabueno</a:t>
            </a:r>
            <a:endParaRPr lang="pt-BR" altLang="pt-BR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-38724"/>
            <a:ext cx="9144000" cy="119675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FF0000"/>
                </a:solidFill>
              </a:rPr>
              <a:t>ART. 947</a:t>
            </a:r>
            <a:endParaRPr lang="pt-BR" sz="3600" b="1" dirty="0">
              <a:solidFill>
                <a:srgbClr val="FF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14288" y="991311"/>
            <a:ext cx="9107994" cy="5863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lvl="1" indent="-34290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 CONTEXTO DO ESTUDO: FORMAS DE AGREGAÇÃO</a:t>
            </a:r>
            <a:endParaRPr lang="pt-B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Admissível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“quando o julgamento de recurso, de remessa necessária ou de processo de competência originária envolver relevante questão de direito, com grande repercussão social, </a:t>
            </a:r>
            <a:r>
              <a:rPr lang="pt-BR" sz="2400" u="sng" dirty="0">
                <a:latin typeface="Arial" panose="020B0604020202020204" pitchFamily="34" charset="0"/>
                <a:cs typeface="Arial" panose="020B0604020202020204" pitchFamily="34" charset="0"/>
              </a:rPr>
              <a:t>sem repetição em múltiplos processos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” (947 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caput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t-BR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2" indent="-34290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§ 4º: Aplicação “quando ocorrer relevante questão de direito a respeito da qual seja conveniente a prevenção ou a composição de divergência entre câmaras ou turmas do tribunal</a:t>
            </a:r>
            <a:r>
              <a:rPr lang="pt-B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</a:p>
          <a:p>
            <a:pPr marL="742950" lvl="2" indent="-34290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Fungibilidade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” com o IRDR</a:t>
            </a:r>
            <a:r>
              <a:rPr lang="en-US" sz="23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(?)</a:t>
            </a:r>
            <a:endParaRPr lang="pt-BR" sz="23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§ 1º: Julgamento pelo “órgão colegiado que o órgão indicar”</a:t>
            </a:r>
          </a:p>
          <a:p>
            <a:pPr marL="342900" lvl="1" indent="-34290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§ 2º: Órgão julgará se “reconhecer interesse público na assunção de competência”</a:t>
            </a:r>
          </a:p>
          <a:p>
            <a:pPr marL="342900" lvl="1" indent="-34290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§ 3º: Efeito 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vinculante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a todos os juízes e órgãos fracionários, “exceto se houver revisão de tese”</a:t>
            </a:r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1977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-38724"/>
            <a:ext cx="9144000" cy="119675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 smtClean="0">
                <a:solidFill>
                  <a:srgbClr val="FF0000"/>
                </a:solidFill>
              </a:rPr>
              <a:t>Dinâmica de julgamento</a:t>
            </a:r>
            <a:endParaRPr lang="pt-BR" sz="3600" b="1" dirty="0">
              <a:solidFill>
                <a:srgbClr val="FF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14288" y="1124744"/>
            <a:ext cx="9107994" cy="612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lvl="1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Não é “julgamento de caso repetitivo” (928). </a:t>
            </a:r>
            <a:r>
              <a:rPr lang="pt-B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Mas:</a:t>
            </a:r>
          </a:p>
          <a:p>
            <a:pPr marL="742950" lvl="2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Julgamento liminar de improcedência (332 III)</a:t>
            </a:r>
          </a:p>
          <a:p>
            <a:pPr marL="742950" lvl="2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Dispensa de remessa necessária (496 § 4º III)</a:t>
            </a:r>
          </a:p>
          <a:p>
            <a:pPr marL="742950" lvl="2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Necessária “observância” (927 III)</a:t>
            </a:r>
          </a:p>
          <a:p>
            <a:pPr marL="1200150" lvl="3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Omissão justificadora de ED (1022 par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ún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I)</a:t>
            </a:r>
          </a:p>
          <a:p>
            <a:pPr marL="742950" lvl="2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Atuação monocrática do relator para:</a:t>
            </a:r>
          </a:p>
          <a:p>
            <a:pPr marL="1200150" lvl="3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Negar provimento (932 IV 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200150" lvl="3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Dar provimento (932 V 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42950" lvl="2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Julgamento monocrático de conflito de competência (955 par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ún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II)</a:t>
            </a:r>
          </a:p>
          <a:p>
            <a:pPr marL="742950" lvl="2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Cabimento da reclamação (988 IV)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anose="05000000000000000000" pitchFamily="2" charset="2"/>
              <a:buChar char="§"/>
              <a:defRPr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62308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-38724"/>
            <a:ext cx="9144000" cy="119675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 smtClean="0">
                <a:solidFill>
                  <a:srgbClr val="FF0000"/>
                </a:solidFill>
              </a:rPr>
              <a:t>Para refletir</a:t>
            </a:r>
            <a:endParaRPr lang="pt-BR" sz="3600" b="1" dirty="0">
              <a:solidFill>
                <a:srgbClr val="FF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14288" y="1124744"/>
            <a:ext cx="9107994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lvl="1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Colmatando as “lacunas” do CPC</a:t>
            </a:r>
            <a:endParaRPr lang="pt-BR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2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Procedimento prévio à fixação da tese 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(?)</a:t>
            </a:r>
            <a:endParaRPr 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2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Suspensão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dos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processos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discutem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tese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(?)</a:t>
            </a:r>
            <a:endParaRPr 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2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Audiência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Públicas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(?)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742950" lvl="2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Amicus curiae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(?)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2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Desistência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ação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recurso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/causa de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origem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(?)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2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Desmembramento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caso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original 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(?)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2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Recursos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cabíveis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do IAC: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caso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concreto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” e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caso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tese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(?)</a:t>
            </a:r>
            <a:endParaRPr 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pt-BR" altLang="pt-BR" sz="28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49653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6" name="Picture 2" descr="https://images.livrariasaraiva.com.br/imagemnet/imagem.aspx/?pro_id=9719716&amp;qld=90&amp;l=430&amp;a=-1">
            <a:extLst>
              <a:ext uri="{FF2B5EF4-FFF2-40B4-BE49-F238E27FC236}">
                <a16:creationId xmlns="" xmlns:a16="http://schemas.microsoft.com/office/drawing/2014/main" id="{351C34FB-7D43-48D8-BC62-197AAD091D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31" y="788632"/>
            <a:ext cx="2664296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images.livrariasaraiva.com.br/imagemnet/imagem.aspx/?pro_id=9719717&amp;qld=90&amp;l=430&amp;a=-1">
            <a:extLst>
              <a:ext uri="{FF2B5EF4-FFF2-40B4-BE49-F238E27FC236}">
                <a16:creationId xmlns="" xmlns:a16="http://schemas.microsoft.com/office/drawing/2014/main" id="{1E2F5881-50C0-4679-B0F6-B9D18795A2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866" y="1477789"/>
            <a:ext cx="2671726" cy="3368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https://images.livrariasaraiva.com.br/imagemnet/imagem.aspx/?pro_id=9719718&amp;qld=90&amp;l=430&amp;a=-1">
            <a:extLst>
              <a:ext uri="{FF2B5EF4-FFF2-40B4-BE49-F238E27FC236}">
                <a16:creationId xmlns="" xmlns:a16="http://schemas.microsoft.com/office/drawing/2014/main" id="{F3EDB6B2-96B0-48DB-A5C9-82A1405AF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180" y="2227995"/>
            <a:ext cx="2671726" cy="3347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s://images.livrariasaraiva.com.br/imagemnet/imagem.aspx/?pro_id=9719720&amp;qld=90&amp;l=430&amp;a=-1">
            <a:extLst>
              <a:ext uri="{FF2B5EF4-FFF2-40B4-BE49-F238E27FC236}">
                <a16:creationId xmlns="" xmlns:a16="http://schemas.microsoft.com/office/drawing/2014/main" id="{77B0ECB4-3EFF-46AF-8683-74F06DB20F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977" y="2988976"/>
            <a:ext cx="2676593" cy="3408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tângulo 11">
            <a:extLst>
              <a:ext uri="{FF2B5EF4-FFF2-40B4-BE49-F238E27FC236}">
                <a16:creationId xmlns="" xmlns:a16="http://schemas.microsoft.com/office/drawing/2014/main" id="{4C5C8FC6-00F8-4C6E-8489-813A3502439B}"/>
              </a:ext>
            </a:extLst>
          </p:cNvPr>
          <p:cNvSpPr/>
          <p:nvPr/>
        </p:nvSpPr>
        <p:spPr>
          <a:xfrm>
            <a:off x="193964" y="4946073"/>
            <a:ext cx="6034220" cy="14512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="" xmlns:a16="http://schemas.microsoft.com/office/drawing/2014/main" id="{21D0DCFE-5EB1-4883-8A9E-CB9940070D87}"/>
              </a:ext>
            </a:extLst>
          </p:cNvPr>
          <p:cNvSpPr/>
          <p:nvPr/>
        </p:nvSpPr>
        <p:spPr>
          <a:xfrm rot="10800000" flipV="1">
            <a:off x="14800" y="5573306"/>
            <a:ext cx="642500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584200" fontAlgn="auto" hangingPunct="0">
              <a:spcBef>
                <a:spcPts val="0"/>
              </a:spcBef>
              <a:spcAft>
                <a:spcPts val="0"/>
              </a:spcAft>
            </a:pPr>
            <a:r>
              <a:rPr lang="pt-BR" sz="2200" b="1" kern="0" dirty="0">
                <a:solidFill>
                  <a:srgbClr val="FF0000"/>
                </a:solidFill>
                <a:latin typeface="Helvetica Light"/>
                <a:sym typeface="Helvetica Light"/>
              </a:rPr>
              <a:t>www.scarpinellabueno.com</a:t>
            </a:r>
          </a:p>
          <a:p>
            <a:pPr lvl="0" algn="ctr" defTabSz="584200" fontAlgn="auto" hangingPunct="0">
              <a:spcBef>
                <a:spcPts val="0"/>
              </a:spcBef>
              <a:spcAft>
                <a:spcPts val="0"/>
              </a:spcAft>
            </a:pPr>
            <a:r>
              <a:rPr lang="en-US" altLang="pt-BR" sz="2200" b="1" kern="0" dirty="0">
                <a:solidFill>
                  <a:srgbClr val="C00000"/>
                </a:solidFill>
                <a:latin typeface="Helvetica Light"/>
                <a:sym typeface="Helvetica Light"/>
              </a:rPr>
              <a:t>www.facebook.com/cassioscarpinellabueno</a:t>
            </a:r>
            <a:endParaRPr lang="pt-BR" altLang="pt-BR" sz="2200" b="1" kern="0" dirty="0">
              <a:solidFill>
                <a:srgbClr val="C00000"/>
              </a:solidFill>
              <a:latin typeface="Helvetica Light"/>
              <a:sym typeface="Helvetica Light"/>
            </a:endParaRPr>
          </a:p>
        </p:txBody>
      </p:sp>
      <p:sp>
        <p:nvSpPr>
          <p:cNvPr id="13" name="Rectangle 2">
            <a:extLst>
              <a:ext uri="{FF2B5EF4-FFF2-40B4-BE49-F238E27FC236}">
                <a16:creationId xmlns="" xmlns:a16="http://schemas.microsoft.com/office/drawing/2014/main" id="{ACD20301-D141-4B4A-AA01-5DB2087C570B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Muito obrigado !!!!</a:t>
            </a:r>
          </a:p>
        </p:txBody>
      </p:sp>
    </p:spTree>
    <p:extLst>
      <p:ext uri="{BB962C8B-B14F-4D97-AF65-F5344CB8AC3E}">
        <p14:creationId xmlns:p14="http://schemas.microsoft.com/office/powerpoint/2010/main" val="2392059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-7431" y="5629660"/>
            <a:ext cx="6091599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200" b="1" dirty="0">
                <a:solidFill>
                  <a:srgbClr val="FF0000"/>
                </a:solidFill>
                <a:latin typeface="Helvetica Light"/>
              </a:rPr>
              <a:t>www.scarpinellabueno.com</a:t>
            </a:r>
          </a:p>
          <a:p>
            <a:pPr algn="ctr"/>
            <a:r>
              <a:rPr lang="en-US" altLang="pt-BR" sz="2200" b="1" dirty="0">
                <a:solidFill>
                  <a:srgbClr val="C00000"/>
                </a:solidFill>
                <a:latin typeface="Helvetica Light"/>
              </a:rPr>
              <a:t>www.facebook.com/cassioscarpinellabueno</a:t>
            </a:r>
            <a:endParaRPr lang="pt-BR" altLang="pt-BR" sz="2200" b="1" dirty="0">
              <a:solidFill>
                <a:srgbClr val="C00000"/>
              </a:solidFill>
              <a:latin typeface="Helvetica Light"/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Muito obrigado !!!!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6" name="Picture 2" descr="https://images.livrariasaraiva.com.br/imagemnet/imagem.aspx/?pro_id=9416826&amp;qld=90&amp;l=430&amp;a=-1">
            <a:extLst>
              <a:ext uri="{FF2B5EF4-FFF2-40B4-BE49-F238E27FC236}">
                <a16:creationId xmlns="" xmlns:a16="http://schemas.microsoft.com/office/drawing/2014/main" id="{9FB73D60-32E7-431D-914D-93260DF5F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061147"/>
            <a:ext cx="3248243" cy="4272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m 4" descr="https://images.livrariasaraiva.com.br/imagemnet/imagem.aspx/?pro_id=10133970&amp;qld=90&amp;l=430&amp;a=-1">
            <a:extLst>
              <a:ext uri="{FF2B5EF4-FFF2-40B4-BE49-F238E27FC236}">
                <a16:creationId xmlns="" xmlns:a16="http://schemas.microsoft.com/office/drawing/2014/main" id="{E5AA1A47-8843-4B45-9CE7-C9B1505A1F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9031" y="1700808"/>
            <a:ext cx="2812028" cy="4231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4754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5624907"/>
            <a:ext cx="6156176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200" b="1" dirty="0">
                <a:solidFill>
                  <a:srgbClr val="FF0000"/>
                </a:solidFill>
                <a:latin typeface="Helvetica Light"/>
              </a:rPr>
              <a:t>www.scarpinellabueno.com</a:t>
            </a:r>
          </a:p>
          <a:p>
            <a:pPr algn="ctr"/>
            <a:r>
              <a:rPr lang="en-US" altLang="pt-BR" sz="2200" b="1" dirty="0">
                <a:solidFill>
                  <a:srgbClr val="C00000"/>
                </a:solidFill>
                <a:latin typeface="Helvetica Light"/>
              </a:rPr>
              <a:t>www.facebook.com/cassioscarpinellabueno</a:t>
            </a:r>
            <a:endParaRPr lang="pt-BR" altLang="pt-BR" sz="2200" b="1" dirty="0">
              <a:solidFill>
                <a:srgbClr val="C00000"/>
              </a:solidFill>
              <a:latin typeface="Helvetica Light"/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Muito obrigado !!!!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2" name="Picture 2" descr="https://images.livrariasaraiva.com.br/imagemnet/imagem.aspx/?pro_id=10281852&amp;qld=90&amp;l=430&amp;a=-1">
            <a:extLst>
              <a:ext uri="{FF2B5EF4-FFF2-40B4-BE49-F238E27FC236}">
                <a16:creationId xmlns="" xmlns:a16="http://schemas.microsoft.com/office/drawing/2014/main" id="{7EE22507-D13D-445B-879D-26441C0C56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192" y="1700808"/>
            <a:ext cx="3046682" cy="4244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m 9">
            <a:extLst>
              <a:ext uri="{FF2B5EF4-FFF2-40B4-BE49-F238E27FC236}">
                <a16:creationId xmlns="" xmlns:a16="http://schemas.microsoft.com/office/drawing/2014/main" id="{8C942F0B-1FCE-4509-BFBB-898B3A86F0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685" y="1072628"/>
            <a:ext cx="3169984" cy="4244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975372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841</TotalTime>
  <Words>327</Words>
  <Application>Microsoft Office PowerPoint</Application>
  <PresentationFormat>Apresentação na tela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Design padrão</vt:lpstr>
      <vt:lpstr>Incidente de Assunção de Competência (IAC)</vt:lpstr>
      <vt:lpstr>ART. 947</vt:lpstr>
      <vt:lpstr>Dinâmica de julgamento</vt:lpstr>
      <vt:lpstr>Para refletir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SVS13A17</cp:lastModifiedBy>
  <cp:revision>217</cp:revision>
  <cp:lastPrinted>2018-05-15T14:23:37Z</cp:lastPrinted>
  <dcterms:created xsi:type="dcterms:W3CDTF">2007-03-23T14:32:10Z</dcterms:created>
  <dcterms:modified xsi:type="dcterms:W3CDTF">2018-08-23T19:37:06Z</dcterms:modified>
</cp:coreProperties>
</file>