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297" r:id="rId3"/>
    <p:sldId id="299" r:id="rId4"/>
    <p:sldId id="329" r:id="rId5"/>
    <p:sldId id="330" r:id="rId6"/>
    <p:sldId id="331" r:id="rId7"/>
    <p:sldId id="313" r:id="rId8"/>
    <p:sldId id="328" r:id="rId9"/>
  </p:sldIdLst>
  <p:sldSz cx="9144000" cy="6858000" type="screen4x3"/>
  <p:notesSz cx="6888163" cy="100218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23/05/2018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23/05/2018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500" y="4761193"/>
            <a:ext cx="5511166" cy="4509849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altLang="pt-BR" sz="4000" b="1" dirty="0">
                <a:solidFill>
                  <a:schemeClr val="accent2">
                    <a:lumMod val="75000"/>
                  </a:schemeClr>
                </a:solidFill>
              </a:rPr>
              <a:t>II CONGRESSO CBMA DE</a:t>
            </a:r>
            <a:br>
              <a:rPr lang="pt-BR" altLang="pt-BR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altLang="pt-BR" sz="4000" b="1" dirty="0">
                <a:solidFill>
                  <a:schemeClr val="accent2">
                    <a:lumMod val="75000"/>
                  </a:schemeClr>
                </a:solidFill>
              </a:rPr>
              <a:t> PROCESSO CIVIL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2233452"/>
            <a:ext cx="848443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3200" b="1" dirty="0">
                <a:solidFill>
                  <a:srgbClr val="FF0000"/>
                </a:solidFill>
              </a:rPr>
              <a:t>Estabilização da tutela provisória</a:t>
            </a:r>
            <a:endParaRPr lang="en-US" altLang="pt-BR" sz="28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n-US" altLang="pt-BR" sz="3200" b="1" dirty="0">
                <a:solidFill>
                  <a:srgbClr val="C00000"/>
                </a:solidFill>
              </a:rPr>
              <a:t>Cumprimento da tutela provisória</a:t>
            </a:r>
            <a:endParaRPr lang="pt-BR" altLang="pt-BR" sz="32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FF0000"/>
                </a:solidFill>
              </a:rPr>
              <a:t>Rio de Janeiro, RJ, 25 de maio de 2018</a:t>
            </a:r>
          </a:p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chemeClr val="accent2">
                    <a:lumMod val="75000"/>
                  </a:schemeClr>
                </a:solidFill>
              </a:rPr>
              <a:t>www.scarpinellabueno.com www.facebook.com/cassioscarpinellabueno</a:t>
            </a:r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Disposições gerais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5" y="908720"/>
            <a:ext cx="8784976" cy="54006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3600" dirty="0"/>
              <a:t>Tutela provisória </a:t>
            </a:r>
            <a:r>
              <a:rPr lang="pt-BR" sz="3600" dirty="0">
                <a:solidFill>
                  <a:srgbClr val="FF0000"/>
                </a:solidFill>
              </a:rPr>
              <a:t>=</a:t>
            </a:r>
            <a:r>
              <a:rPr lang="pt-BR" sz="3600" dirty="0"/>
              <a:t> tutela antecipada </a:t>
            </a:r>
            <a:r>
              <a:rPr lang="pt-BR" sz="3600" dirty="0">
                <a:solidFill>
                  <a:srgbClr val="FF0000"/>
                </a:solidFill>
              </a:rPr>
              <a:t>+</a:t>
            </a:r>
            <a:r>
              <a:rPr lang="pt-BR" sz="3600" dirty="0"/>
              <a:t> processo cautelar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600" dirty="0"/>
              <a:t>Fundamentos: urgência </a:t>
            </a:r>
            <a:r>
              <a:rPr lang="en-US" sz="3600" i="1" dirty="0"/>
              <a:t>x</a:t>
            </a:r>
            <a:r>
              <a:rPr lang="en-US" sz="3600" dirty="0"/>
              <a:t> evidência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600" dirty="0"/>
              <a:t>Tipos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Cautelar </a:t>
            </a:r>
            <a:r>
              <a:rPr lang="en-US" sz="3200" i="1" dirty="0"/>
              <a:t>x</a:t>
            </a:r>
            <a:r>
              <a:rPr lang="en-US" sz="3200" dirty="0"/>
              <a:t> antecipada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Antecedente </a:t>
            </a:r>
            <a:r>
              <a:rPr lang="en-US" sz="3200" i="1" dirty="0"/>
              <a:t>x</a:t>
            </a:r>
            <a:r>
              <a:rPr lang="en-US" sz="3200" dirty="0"/>
              <a:t> incidental</a:t>
            </a:r>
            <a:endParaRPr lang="pt-BR" sz="3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Tutela antecipada antecedente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3600" dirty="0"/>
              <a:t>Urgência contemporânea à propositura da ação (303)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Concedida, adita a petição inicial (nos mesmos autos) e cita o réu para ACM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Se não aditar, extingue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Petição inicial deve indicar o “benefício” do </a:t>
            </a:r>
            <a:r>
              <a:rPr lang="en-US" sz="3200" i="1" dirty="0"/>
              <a:t>caput</a:t>
            </a:r>
            <a:endParaRPr lang="en-US" sz="3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Estabilização (304)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Se o réu não recorrer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Outros comportamentos do réu</a:t>
            </a:r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Decisão é </a:t>
            </a:r>
            <a:r>
              <a:rPr lang="en-US" i="1" dirty="0"/>
              <a:t>estável</a:t>
            </a:r>
            <a:r>
              <a:rPr lang="en-US" dirty="0"/>
              <a:t> mas </a:t>
            </a:r>
            <a:r>
              <a:rPr lang="en-US" i="1" dirty="0"/>
              <a:t>não</a:t>
            </a:r>
            <a:r>
              <a:rPr lang="en-US" dirty="0"/>
              <a:t> transita em julgado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Honorários de advogado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Demanda futura para rever, reformar ou invalidar em 2 anos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Qual é o objeto dessa demanda</a:t>
            </a:r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Estabilização se TP ostentar natureza cautelar 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O art. 305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Estabilização e Poder Público em Juízo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Remessa necessária (496)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012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da tutela provisória (1)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3000" dirty="0"/>
              <a:t>Art. 297: “medidas </a:t>
            </a:r>
            <a:r>
              <a:rPr lang="en-US" sz="3000" i="1" dirty="0"/>
              <a:t>adequadas</a:t>
            </a:r>
            <a:r>
              <a:rPr lang="en-US" sz="3000" dirty="0"/>
              <a:t> para </a:t>
            </a:r>
            <a:r>
              <a:rPr lang="en-US" sz="3000" i="1" u="sng" dirty="0"/>
              <a:t>efetivação</a:t>
            </a:r>
            <a:r>
              <a:rPr lang="en-US" sz="3000" dirty="0"/>
              <a:t> da TP”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Cumprimento </a:t>
            </a:r>
            <a:r>
              <a:rPr lang="en-US" i="1" dirty="0"/>
              <a:t>provisório </a:t>
            </a:r>
            <a:r>
              <a:rPr lang="en-US" dirty="0"/>
              <a:t>“no que couber” (arts. 520 a 522)</a:t>
            </a:r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 Art. 301: arresto, sequestro, arrolamento de bens, registro de protesto contra alienação de bem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Qualquer outra medida idônea para </a:t>
            </a:r>
            <a:r>
              <a:rPr lang="en-US" i="1" u="sng" dirty="0"/>
              <a:t>asseguração</a:t>
            </a:r>
            <a:r>
              <a:rPr lang="en-US" dirty="0"/>
              <a:t> do direito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 Dever-poder geral de antecipação (satisfação)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 Dever-poder geral de cautela (conservação)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40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da tutela provisória (2)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65003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Art. 139, IV: “</a:t>
            </a:r>
            <a:r>
              <a:rPr lang="pt-BR" sz="3000" dirty="0"/>
              <a:t>todas as medidas indutivas, coercitivas, mandamentais ou sub-rogatórias necessárias para assegurar o cumprimento de ordem judicial, </a:t>
            </a:r>
            <a:r>
              <a:rPr lang="pt-BR" sz="3000" i="1" dirty="0"/>
              <a:t>inclusive nas ações que tenham por objeto prestação pecuniária</a:t>
            </a:r>
            <a:r>
              <a:rPr lang="pt-BR" sz="3000" dirty="0"/>
              <a:t>;”</a:t>
            </a:r>
            <a:endParaRPr lang="en-US" sz="30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000" dirty="0"/>
              <a:t>ADI 5941/DF, rel. Min. Luiz Fux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Arts. 139 IV, 297, 390 par ún, 400 par ún, 403 par ún, 536 </a:t>
            </a:r>
            <a:r>
              <a:rPr lang="en-US" sz="2600" i="1" dirty="0"/>
              <a:t>caput</a:t>
            </a:r>
            <a:r>
              <a:rPr lang="en-US" sz="2600" dirty="0"/>
              <a:t> e § 1º e 773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Apreensão de CNH e/ou suspensão de dirigir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Apreensão de passaporte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Proibição de participação em concurso público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Proibição de participação em licitação pública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00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379</Words>
  <Application>Microsoft Office PowerPoint</Application>
  <PresentationFormat>Apresentação na tela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Light</vt:lpstr>
      <vt:lpstr>Wingdings</vt:lpstr>
      <vt:lpstr>Design padrão</vt:lpstr>
      <vt:lpstr>II CONGRESSO CBMA DE  PROCESSO CIVIL</vt:lpstr>
      <vt:lpstr>Disposições gerais</vt:lpstr>
      <vt:lpstr>Tutela antecipada antecedente</vt:lpstr>
      <vt:lpstr>Estabilização (304)</vt:lpstr>
      <vt:lpstr>Cumprimento da tutela provisória (1)</vt:lpstr>
      <vt:lpstr>Cumprimento da tutela provisória (2)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148</cp:revision>
  <cp:lastPrinted>2016-10-07T10:27:57Z</cp:lastPrinted>
  <dcterms:created xsi:type="dcterms:W3CDTF">2007-03-23T14:32:10Z</dcterms:created>
  <dcterms:modified xsi:type="dcterms:W3CDTF">2018-05-23T23:35:08Z</dcterms:modified>
</cp:coreProperties>
</file>