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27" r:id="rId3"/>
    <p:sldId id="328" r:id="rId4"/>
    <p:sldId id="317" r:id="rId5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17/04/2019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17/04/2019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91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05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2"/>
            <a:ext cx="9143999" cy="145841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DOS RECURSOS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2188912"/>
            <a:ext cx="9143999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400"/>
              </a:spcBef>
              <a:spcAft>
                <a:spcPts val="400"/>
              </a:spcAft>
            </a:pPr>
            <a:r>
              <a:rPr lang="pt-BR" altLang="pt-BR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Curso de Especialização em Direito Processual Civil</a:t>
            </a:r>
          </a:p>
          <a:p>
            <a:pPr algn="ctr" eaLnBrk="1" hangingPunct="1">
              <a:spcBef>
                <a:spcPts val="400"/>
              </a:spcBef>
              <a:spcAft>
                <a:spcPts val="400"/>
              </a:spcAft>
            </a:pPr>
            <a:r>
              <a:rPr lang="pt-BR" altLang="pt-BR" sz="25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PUCSP/COGEAE</a:t>
            </a:r>
            <a:endParaRPr lang="en-US" altLang="pt-BR" sz="25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C00000"/>
                </a:solidFill>
              </a:rPr>
              <a:t>São Paulo, SP, 17 de abril de 2019</a:t>
            </a:r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6" y="2"/>
            <a:ext cx="9107994" cy="8908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dos recursos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4017"/>
            <a:ext cx="9107994" cy="570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Interposição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Obstativo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(502)</a:t>
            </a: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Suspensivo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(995)</a:t>
            </a: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Regressivo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(331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332 § 3º; 485 § 7º; 1018 § 1º;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1021 § 2º; 1023 § 2º;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1040 II)</a:t>
            </a: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Diferido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(997)</a:t>
            </a:r>
          </a:p>
          <a:p>
            <a:pPr marL="1657350" lvl="4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Interlocutórias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agraváveis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instrumento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(1009 §§ 1º e 2º)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Julgamento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Devolutivo (1013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Translativo (485 § 3º, 1013 §§ 1º e 2º  e 1034)</a:t>
            </a: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Expansivo (1005 e 1013 § 3º)</a:t>
            </a:r>
          </a:p>
          <a:p>
            <a:pPr marL="1200150" lvl="3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Substitutivo (1008)</a:t>
            </a:r>
          </a:p>
          <a:p>
            <a:pPr algn="ctr" eaLnBrk="1" hangingPunct="1"/>
            <a:endParaRPr lang="pt-BR" altLang="pt-BR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 flipV="1">
            <a:off x="-7430" y="6397280"/>
            <a:ext cx="9151430" cy="2720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26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6" y="2"/>
            <a:ext cx="9107994" cy="8908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Especificamente o efeito suspensivo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124744"/>
            <a:ext cx="9107994" cy="489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Efeito </a:t>
            </a:r>
            <a:r>
              <a:rPr lang="pt-BR" sz="2600" i="1" u="sng" dirty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suspensivo como regra (995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34290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Concessão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 efeito suspensivo (995 par. ún.)</a:t>
            </a:r>
          </a:p>
          <a:p>
            <a:pPr marL="1200150" lvl="3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ressupostos: “risco de dano grave, de difícil ou impossível reparação”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“ficar demonstrada a probabilidade de provimento do recurso”</a:t>
            </a:r>
          </a:p>
          <a:p>
            <a:pPr marL="1200150" lvl="3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as: 1012 § 4º e 1026 § 1º (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probabilidade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provimento </a:t>
            </a: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sendo relevante a fundamentação, houver risco de dano grave ou de difícil reparação)</a:t>
            </a:r>
          </a:p>
          <a:p>
            <a:pPr marL="742950" lvl="2" indent="-34290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Retirada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 efeito suspensivo = cumprimento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provisório da “sentença”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(1012 § 1º V)</a:t>
            </a:r>
          </a:p>
          <a:p>
            <a:pPr marL="742950" lvl="2" indent="-34290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Efeito “ativo” (1019 I)</a:t>
            </a:r>
            <a:endParaRPr lang="pt-BR" altLang="pt-BR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 flipV="1">
            <a:off x="-7430" y="6397280"/>
            <a:ext cx="9151430" cy="2720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59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86897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248</Words>
  <Application>Microsoft Office PowerPoint</Application>
  <PresentationFormat>Apresentação na tela (4:3)</PresentationFormat>
  <Paragraphs>35</Paragraphs>
  <Slides>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Design padrão</vt:lpstr>
      <vt:lpstr>EFEITOS DOS RECURSOS</vt:lpstr>
      <vt:lpstr>Efeitos dos recursos</vt:lpstr>
      <vt:lpstr>Especificamente o efeito suspensivo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220</cp:revision>
  <cp:lastPrinted>2016-08-08T16:46:08Z</cp:lastPrinted>
  <dcterms:created xsi:type="dcterms:W3CDTF">2007-03-23T14:32:10Z</dcterms:created>
  <dcterms:modified xsi:type="dcterms:W3CDTF">2019-04-17T03:02:05Z</dcterms:modified>
</cp:coreProperties>
</file>