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379" r:id="rId3"/>
    <p:sldId id="365" r:id="rId4"/>
    <p:sldId id="378" r:id="rId5"/>
    <p:sldId id="375" r:id="rId6"/>
    <p:sldId id="371" r:id="rId7"/>
    <p:sldId id="376" r:id="rId8"/>
    <p:sldId id="377" r:id="rId9"/>
    <p:sldId id="380" r:id="rId10"/>
    <p:sldId id="312" r:id="rId11"/>
    <p:sldId id="328" r:id="rId12"/>
  </p:sldIdLst>
  <p:sldSz cx="9144000" cy="6858000" type="screen4x3"/>
  <p:notesSz cx="6888163" cy="100218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B6EE4116-C53D-403E-96FB-4DC161C62F2A}">
          <p14:sldIdLst>
            <p14:sldId id="290"/>
            <p14:sldId id="379"/>
            <p14:sldId id="365"/>
            <p14:sldId id="378"/>
            <p14:sldId id="375"/>
            <p14:sldId id="371"/>
            <p14:sldId id="376"/>
            <p14:sldId id="377"/>
            <p14:sldId id="380"/>
            <p14:sldId id="312"/>
            <p14:sldId id="3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09/04/2018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20" y="0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09/04/2018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08563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5" tIns="45802" rIns="91605" bIns="45802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500" y="4761193"/>
            <a:ext cx="5511166" cy="4509849"/>
          </a:xfrm>
          <a:prstGeom prst="rect">
            <a:avLst/>
          </a:prstGeom>
        </p:spPr>
        <p:txBody>
          <a:bodyPr vert="horz" lIns="91605" tIns="45802" rIns="91605" bIns="4580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20" y="9519203"/>
            <a:ext cx="2984553" cy="501095"/>
          </a:xfrm>
          <a:prstGeom prst="rect">
            <a:avLst/>
          </a:prstGeom>
        </p:spPr>
        <p:txBody>
          <a:bodyPr vert="horz" lIns="91605" tIns="45802" rIns="91605" bIns="45802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0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2466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177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7521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4340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72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305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353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4" y="-23333"/>
            <a:ext cx="9143999" cy="150811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E DANO PROCESSUAL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755576" y="1484784"/>
            <a:ext cx="784887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 de Pós-Graduação </a:t>
            </a:r>
            <a:r>
              <a:rPr lang="pt-BR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lato sensu</a:t>
            </a:r>
            <a:r>
              <a:rPr 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 Direito Processual Civil USP-AASP</a:t>
            </a:r>
          </a:p>
          <a:p>
            <a:pPr algn="ctr"/>
            <a:endParaRPr lang="pt-BR" altLang="pt-BR" sz="2800" b="1" dirty="0"/>
          </a:p>
          <a:p>
            <a:pPr algn="ctr" eaLnBrk="1" hangingPunct="1"/>
            <a:r>
              <a:rPr lang="pt-BR" altLang="pt-BR" sz="40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endParaRPr lang="pt-BR" altLang="pt-BR" sz="1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pt-BR" sz="2400" b="1" dirty="0"/>
              <a:t>Associação dos Advogados de São Paulo – AASP</a:t>
            </a:r>
          </a:p>
          <a:p>
            <a:pPr algn="ctr" eaLnBrk="1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pt-BR" sz="2400" b="1" dirty="0"/>
              <a:t>São Paulo, SP, 10 de abril de 2018</a:t>
            </a:r>
            <a:endParaRPr lang="pt-BR" altLang="pt-BR" sz="2400" b="1" dirty="0"/>
          </a:p>
          <a:p>
            <a:pPr algn="ctr" eaLnBrk="1" hangingPunct="1"/>
            <a:endParaRPr lang="pt-BR" altLang="pt-BR" sz="1400" b="1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www.scarpinellabueno.com.br</a:t>
            </a:r>
          </a:p>
          <a:p>
            <a:pPr algn="ctr" eaLnBrk="1" hangingPunct="1"/>
            <a:r>
              <a:rPr lang="en-US" altLang="pt-BR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42528"/>
            <a:ext cx="6425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4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4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4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87359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47904" y="5563351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A28F1D1-3037-4CE6-BB67-A0F2CCF9F3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36784"/>
            <a:ext cx="3168352" cy="4480448"/>
          </a:xfrm>
          <a:prstGeom prst="rect">
            <a:avLst/>
          </a:prstGeom>
        </p:spPr>
      </p:pic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038668"/>
            <a:ext cx="3701210" cy="447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8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Sujeitos do processo (1)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Na perspectiva do </a:t>
            </a:r>
            <a:r>
              <a:rPr lang="pt-BR" i="1" dirty="0"/>
              <a:t>modelo constitucional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F</a:t>
            </a:r>
            <a:r>
              <a:rPr lang="pt-BR" dirty="0"/>
              <a:t>unções essenciais à administração da Justiça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pt-BR" dirty="0"/>
              <a:t>agistratura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pt-BR" dirty="0"/>
              <a:t>inistério público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pt-BR" dirty="0"/>
              <a:t>dvocacia pública e privada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pt-BR" dirty="0"/>
              <a:t>efensoria pública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Na perspectiva do CPC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pt-BR" dirty="0"/>
              <a:t>Livro III da Parte Geral (Dos sujeitos do processo)</a:t>
            </a:r>
          </a:p>
          <a:p>
            <a:pPr marL="0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600" b="1" dirty="0">
              <a:solidFill>
                <a:srgbClr val="FF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26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Sujeitos do processo (2)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/>
              <a:t>Capacidade de estar em juízo e capacidade processual (arts. 70 a 76)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Deveres (arts. 77 e 78)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Responsabilidade das partes por dano processual (arts. 79 a 81)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Despesas, honorários advocatícios e multas (arts. 82 a 97)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Gratuidade da Justiça (arts. 98 a 102)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Procuradores (advocacia privada)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pt-BR" sz="2800" dirty="0"/>
              <a:t>   (arts. 103 a 107)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457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23685" y="-62161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Sujeitos do processo (3)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78" y="94566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Sucessão das partes e dos procuradores (arts. 108 a 112)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L</a:t>
            </a:r>
            <a:r>
              <a:rPr lang="pt-BR" dirty="0"/>
              <a:t>itisconsórcio (arts. 113 a 118)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I</a:t>
            </a:r>
            <a:r>
              <a:rPr lang="pt-BR" dirty="0"/>
              <a:t>ntervenção de terceiros (arts. 119 a 138)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Juiz e auxiliaries da justiça (arts. 139 a 175)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Ministério público (arts. 176 a 181)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Advocacia pública (arts. 182 a 184)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Defensoria pública (arts. 185 a 187)</a:t>
            </a:r>
            <a:endParaRPr lang="pt-BR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11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Responsabilidade. Dano processual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79: Perdas e danos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</a:t>
            </a:r>
            <a:r>
              <a:rPr lang="pt-BR" sz="2400" dirty="0"/>
              <a:t>rt. 5º: princípio da boa-fé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</a:t>
            </a:r>
            <a:r>
              <a:rPr lang="pt-BR" sz="2800" dirty="0"/>
              <a:t>rt. 80: Litigância de má-fé: atuação contra texto expresso de lei ou fato incontroverso; alterar verdade dos fatos; usar processo para objetivo ilegal; resistência injustificada ao andamento; temeridade de atuação; incidente manifestamente infundado; recurso manifestamente protelatório.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pt-BR" sz="2400" dirty="0"/>
              <a:t>specialmente os ED (1024 §§ 3º e 4º) e o AInt (art. 1021 §§ 3º e 4º)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81: Imposição de multa (1% a 10% do valor da causa) + indenização</a:t>
            </a:r>
            <a:endParaRPr lang="pt-BR" sz="2800" dirty="0"/>
          </a:p>
          <a:p>
            <a:pPr marL="0" lvl="1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012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Despesas, honorários e multas (1)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Art. 82: Antecipação de despesas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P</a:t>
            </a:r>
            <a:r>
              <a:rPr lang="pt-BR" sz="2300" dirty="0"/>
              <a:t>rincípio da </a:t>
            </a:r>
            <a:r>
              <a:rPr lang="pt-BR" sz="2300" i="1" dirty="0"/>
              <a:t>causalidade</a:t>
            </a:r>
            <a:r>
              <a:rPr lang="pt-BR" sz="2300" dirty="0"/>
              <a:t> ou da </a:t>
            </a:r>
            <a:r>
              <a:rPr lang="pt-BR" sz="2300" i="1" dirty="0"/>
              <a:t>sucumbência</a:t>
            </a:r>
            <a:r>
              <a:rPr lang="pt-BR" sz="2300" dirty="0"/>
              <a:t> </a:t>
            </a:r>
            <a:r>
              <a:rPr lang="pt-BR" sz="2300" b="1" dirty="0">
                <a:solidFill>
                  <a:srgbClr val="FF0000"/>
                </a:solidFill>
              </a:rPr>
              <a:t>(?)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dirty="0"/>
              <a:t>Arts. 85, 90 e 91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83: litigante estrangeiro e caução</a:t>
            </a: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84: Despesas e custas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85: Honorários advocatícios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Arts. 86 e 87: Despesas proporcionais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90: Desistência, renúncia ou reconhecimento do pedido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68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Despesas, honorários e multas (2)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91: FP, MP e DP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92: Nova ação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93: Repetição de atos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94: Assistência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95: Honorários de perito e de assistente técnico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96: Sanções por litigância de má-fé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pt-BR" dirty="0"/>
              <a:t>rt. 97: Fundos de modernização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972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 (1)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Princípio da </a:t>
            </a:r>
            <a:r>
              <a:rPr lang="pt-BR" sz="2800" i="1" dirty="0"/>
              <a:t>causalidade</a:t>
            </a:r>
            <a:r>
              <a:rPr lang="pt-BR" sz="2800" dirty="0"/>
              <a:t> (85 </a:t>
            </a:r>
            <a:r>
              <a:rPr lang="pt-BR" sz="2800" i="1" dirty="0"/>
              <a:t>caput</a:t>
            </a:r>
            <a:r>
              <a:rPr lang="pt-BR" sz="2800" dirty="0"/>
              <a:t>) </a:t>
            </a:r>
            <a:r>
              <a:rPr lang="pt-BR" sz="2800" b="1" dirty="0">
                <a:solidFill>
                  <a:srgbClr val="FF0000"/>
                </a:solidFill>
              </a:rPr>
              <a:t>(?)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Quando houver </a:t>
            </a:r>
            <a:r>
              <a:rPr lang="pt-BR" sz="2400" u="sng" dirty="0"/>
              <a:t>perda</a:t>
            </a:r>
            <a:r>
              <a:rPr lang="pt-BR" sz="2400" dirty="0"/>
              <a:t> do objeto (§ 10)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Honorários cumulativos (§ 1º)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Cumprimento provisório (520 § 2º)</a:t>
            </a:r>
            <a:endParaRPr lang="pt-BR" sz="24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10 a 20% (§ 2º)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Independentemente do conteúdo (§ 6º)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Salvo causas em que inestimável ou irrisório o valor (§ 8º)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Fazenda Pública (§§ 3º a 5º)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No cumprimento sem impugnação (§ 7º)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Ato ilícito = soma das prestações vencidas + 12 prestações vincendas (§ 9º)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Honorários “recursais” (§§ 11 e 12)</a:t>
            </a:r>
          </a:p>
          <a:p>
            <a:pPr marL="0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788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44473" y="0"/>
            <a:ext cx="9167685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Honorários advocatícios (2)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8" y="908720"/>
            <a:ext cx="9139467" cy="5624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Sucumbência em embargos e cumprimento (§ 13)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Direito do advogado e natureza alimentar (§ 14)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Súmula vinculante 47 STF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Vedação da compensação (Súm. 306 STJ)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Pagamento em nome da sociedade de advogados (§ 15)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Juros quando fixados em valor certo (§ 16)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Advocacia em causa própria (§ 17)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Ação autônoma para cobrar quando a decisão for omissa (§ 18)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Súm. 453 STJ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Advogados públicos e honorários sucumbenciais (§ 19)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Art. 29 da Lei n. 13.327/2016</a:t>
            </a:r>
            <a:endParaRPr lang="pt-BR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Resistências à aplicação dos novos patamares: </a:t>
            </a:r>
            <a:r>
              <a:rPr lang="en-US" sz="2800" dirty="0">
                <a:solidFill>
                  <a:srgbClr val="FF0000"/>
                </a:solidFill>
              </a:rPr>
              <a:t>análise</a:t>
            </a:r>
            <a:endParaRPr lang="pt-BR" sz="2800" dirty="0">
              <a:solidFill>
                <a:srgbClr val="FF0000"/>
              </a:solidFill>
            </a:endParaRPr>
          </a:p>
          <a:p>
            <a:pPr marL="0" indent="0">
              <a:spcBef>
                <a:spcPts val="200"/>
              </a:spcBef>
              <a:spcAft>
                <a:spcPts val="100"/>
              </a:spcAft>
              <a:buClr>
                <a:srgbClr val="FF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1"/>
            <a:ext cx="9151429" cy="27208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80245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736</Words>
  <Application>Microsoft Office PowerPoint</Application>
  <PresentationFormat>Apresentação na tela (4:3)</PresentationFormat>
  <Paragraphs>98</Paragraphs>
  <Slides>11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Light</vt:lpstr>
      <vt:lpstr>Wingdings</vt:lpstr>
      <vt:lpstr>Design padrão</vt:lpstr>
      <vt:lpstr>DESPESAS E DANO PROCESSUAL HONORÁRIOS ADVOCATÍCIOS</vt:lpstr>
      <vt:lpstr>Sujeitos do processo (1)</vt:lpstr>
      <vt:lpstr>Sujeitos do processo (2)</vt:lpstr>
      <vt:lpstr>Sujeitos do processo (3)</vt:lpstr>
      <vt:lpstr>Responsabilidade. Dano processual</vt:lpstr>
      <vt:lpstr>Despesas, honorários e multas (1)</vt:lpstr>
      <vt:lpstr>Despesas, honorários e multas (2)</vt:lpstr>
      <vt:lpstr>Honorários advocatícios (1)</vt:lpstr>
      <vt:lpstr>Honorários advocatícios (2)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261</cp:revision>
  <cp:lastPrinted>2016-10-07T10:27:57Z</cp:lastPrinted>
  <dcterms:created xsi:type="dcterms:W3CDTF">2007-03-23T14:32:10Z</dcterms:created>
  <dcterms:modified xsi:type="dcterms:W3CDTF">2018-04-09T17:31:57Z</dcterms:modified>
</cp:coreProperties>
</file>