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90" r:id="rId2"/>
    <p:sldId id="379" r:id="rId3"/>
    <p:sldId id="365" r:id="rId4"/>
    <p:sldId id="378" r:id="rId5"/>
    <p:sldId id="375" r:id="rId6"/>
    <p:sldId id="371" r:id="rId7"/>
    <p:sldId id="376" r:id="rId8"/>
    <p:sldId id="377" r:id="rId9"/>
    <p:sldId id="380" r:id="rId10"/>
    <p:sldId id="312" r:id="rId11"/>
    <p:sldId id="328" r:id="rId12"/>
  </p:sldIdLst>
  <p:sldSz cx="9144000" cy="6858000" type="screen4x3"/>
  <p:notesSz cx="6888163" cy="1002188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B6EE4116-C53D-403E-96FB-4DC161C62F2A}">
          <p14:sldIdLst>
            <p14:sldId id="290"/>
            <p14:sldId id="379"/>
            <p14:sldId id="365"/>
            <p14:sldId id="378"/>
            <p14:sldId id="375"/>
            <p14:sldId id="371"/>
            <p14:sldId id="376"/>
            <p14:sldId id="377"/>
            <p14:sldId id="380"/>
            <p14:sldId id="312"/>
            <p14:sldId id="32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3000"/>
    <a:srgbClr val="3A2C00"/>
    <a:srgbClr val="D02800"/>
    <a:srgbClr val="463500"/>
    <a:srgbClr val="663300"/>
    <a:srgbClr val="FF00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53" cy="501095"/>
          </a:xfrm>
          <a:prstGeom prst="rect">
            <a:avLst/>
          </a:prstGeom>
        </p:spPr>
        <p:txBody>
          <a:bodyPr vert="horz" lIns="91605" tIns="45802" rIns="91605" bIns="45802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902020" y="0"/>
            <a:ext cx="2984553" cy="501095"/>
          </a:xfrm>
          <a:prstGeom prst="rect">
            <a:avLst/>
          </a:prstGeom>
        </p:spPr>
        <p:txBody>
          <a:bodyPr vert="horz" lIns="91605" tIns="45802" rIns="91605" bIns="45802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09/04/2018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519203"/>
            <a:ext cx="2984553" cy="501095"/>
          </a:xfrm>
          <a:prstGeom prst="rect">
            <a:avLst/>
          </a:prstGeom>
        </p:spPr>
        <p:txBody>
          <a:bodyPr vert="horz" lIns="91605" tIns="45802" rIns="91605" bIns="45802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902020" y="9519203"/>
            <a:ext cx="2984553" cy="501095"/>
          </a:xfrm>
          <a:prstGeom prst="rect">
            <a:avLst/>
          </a:prstGeom>
        </p:spPr>
        <p:txBody>
          <a:bodyPr vert="horz" lIns="91605" tIns="45802" rIns="91605" bIns="45802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53" cy="501095"/>
          </a:xfrm>
          <a:prstGeom prst="rect">
            <a:avLst/>
          </a:prstGeom>
        </p:spPr>
        <p:txBody>
          <a:bodyPr vert="horz" lIns="91605" tIns="45802" rIns="91605" bIns="45802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02020" y="0"/>
            <a:ext cx="2984553" cy="501095"/>
          </a:xfrm>
          <a:prstGeom prst="rect">
            <a:avLst/>
          </a:prstGeom>
        </p:spPr>
        <p:txBody>
          <a:bodyPr vert="horz" lIns="91605" tIns="45802" rIns="91605" bIns="45802" rtlCol="0"/>
          <a:lstStyle>
            <a:lvl1pPr algn="r">
              <a:defRPr sz="1200"/>
            </a:lvl1pPr>
          </a:lstStyle>
          <a:p>
            <a:fld id="{F47A31FC-5FAA-4BA6-A104-22C6EF93FD36}" type="datetimeFigureOut">
              <a:rPr lang="pt-BR" smtClean="0"/>
              <a:t>09/04/2018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2475"/>
            <a:ext cx="5008563" cy="37576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05" tIns="45802" rIns="91605" bIns="45802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8500" y="4761193"/>
            <a:ext cx="5511166" cy="4509849"/>
          </a:xfrm>
          <a:prstGeom prst="rect">
            <a:avLst/>
          </a:prstGeom>
        </p:spPr>
        <p:txBody>
          <a:bodyPr vert="horz" lIns="91605" tIns="45802" rIns="91605" bIns="45802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519203"/>
            <a:ext cx="2984553" cy="501095"/>
          </a:xfrm>
          <a:prstGeom prst="rect">
            <a:avLst/>
          </a:prstGeom>
        </p:spPr>
        <p:txBody>
          <a:bodyPr vert="horz" lIns="91605" tIns="45802" rIns="91605" bIns="45802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902020" y="9519203"/>
            <a:ext cx="2984553" cy="501095"/>
          </a:xfrm>
          <a:prstGeom prst="rect">
            <a:avLst/>
          </a:prstGeom>
        </p:spPr>
        <p:txBody>
          <a:bodyPr vert="horz" lIns="91605" tIns="45802" rIns="91605" bIns="45802" rtlCol="0" anchor="b"/>
          <a:lstStyle>
            <a:lvl1pPr algn="r">
              <a:defRPr sz="1200"/>
            </a:lvl1pPr>
          </a:lstStyle>
          <a:p>
            <a:fld id="{DBFB4160-003B-44D4-A306-3E8058613C3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8091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73042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824662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51775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77521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43407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697278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133054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3532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004" y="-23333"/>
            <a:ext cx="9143999" cy="150811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DESPESAS E DANO PROCESSUAL</a:t>
            </a:r>
            <a:b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HONORÁRIOS ADVOCATÍCIOS</a:t>
            </a:r>
            <a:endParaRPr lang="pt-BR" sz="3600" b="1" dirty="0">
              <a:solidFill>
                <a:srgbClr val="FF0000"/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22352" y="2537144"/>
            <a:ext cx="848443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Retângulo 1"/>
          <p:cNvSpPr/>
          <p:nvPr/>
        </p:nvSpPr>
        <p:spPr>
          <a:xfrm>
            <a:off x="755576" y="1484784"/>
            <a:ext cx="7848872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endParaRPr lang="en-US" altLang="pt-BR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pt-B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Curso de Pós-Graduação </a:t>
            </a:r>
            <a:r>
              <a:rPr lang="pt-BR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lato sensu</a:t>
            </a:r>
            <a:r>
              <a:rPr lang="pt-B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em Direito Processual Civil USP-AASP</a:t>
            </a:r>
          </a:p>
          <a:p>
            <a:pPr algn="ctr"/>
            <a:endParaRPr lang="pt-BR" altLang="pt-BR" sz="2800" b="1" dirty="0"/>
          </a:p>
          <a:p>
            <a:pPr algn="ctr" eaLnBrk="1" hangingPunct="1"/>
            <a:r>
              <a:rPr lang="pt-BR" altLang="pt-BR" sz="40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Cassio Scarpinella Bueno</a:t>
            </a:r>
          </a:p>
          <a:p>
            <a:pPr algn="ctr" eaLnBrk="1" hangingPunct="1"/>
            <a:endParaRPr lang="pt-BR" altLang="pt-BR" sz="1400" b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pt-BR" sz="2400" b="1" dirty="0"/>
              <a:t>Associação dos Advogados de São Paulo – AASP</a:t>
            </a:r>
          </a:p>
          <a:p>
            <a:pPr algn="ctr" eaLnBrk="1" hangingPunct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pt-BR" sz="2400" b="1" dirty="0"/>
              <a:t>São Paulo, SP, 10 de abril de 2018</a:t>
            </a:r>
            <a:endParaRPr lang="pt-BR" altLang="pt-BR" sz="2400" b="1" dirty="0"/>
          </a:p>
          <a:p>
            <a:pPr algn="ctr" eaLnBrk="1" hangingPunct="1"/>
            <a:endParaRPr lang="pt-BR" altLang="pt-BR" sz="1400" b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/>
            <a:r>
              <a:rPr lang="en-US" altLang="pt-BR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www.scarpinellabueno.com.br</a:t>
            </a:r>
          </a:p>
          <a:p>
            <a:pPr algn="ctr" eaLnBrk="1" hangingPunct="1"/>
            <a:r>
              <a:rPr lang="en-US" altLang="pt-BR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www.facebook.com/cassioscarpinellabueno</a:t>
            </a:r>
          </a:p>
        </p:txBody>
      </p:sp>
    </p:spTree>
    <p:extLst>
      <p:ext uri="{BB962C8B-B14F-4D97-AF65-F5344CB8AC3E}">
        <p14:creationId xmlns:p14="http://schemas.microsoft.com/office/powerpoint/2010/main" val="667876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6" name="Picture 2" descr="https://images.livrariasaraiva.com.br/imagemnet/imagem.aspx/?pro_id=9719716&amp;qld=90&amp;l=430&amp;a=-1">
            <a:extLst>
              <a:ext uri="{FF2B5EF4-FFF2-40B4-BE49-F238E27FC236}">
                <a16:creationId xmlns:a16="http://schemas.microsoft.com/office/drawing/2014/main" id="{351C34FB-7D43-48D8-BC62-197AAD091D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31" y="788632"/>
            <a:ext cx="2664296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images.livrariasaraiva.com.br/imagemnet/imagem.aspx/?pro_id=9719717&amp;qld=90&amp;l=430&amp;a=-1">
            <a:extLst>
              <a:ext uri="{FF2B5EF4-FFF2-40B4-BE49-F238E27FC236}">
                <a16:creationId xmlns:a16="http://schemas.microsoft.com/office/drawing/2014/main" id="{1E2F5881-50C0-4679-B0F6-B9D18795A2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8866" y="1477789"/>
            <a:ext cx="2671726" cy="3368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https://images.livrariasaraiva.com.br/imagemnet/imagem.aspx/?pro_id=9719718&amp;qld=90&amp;l=430&amp;a=-1">
            <a:extLst>
              <a:ext uri="{FF2B5EF4-FFF2-40B4-BE49-F238E27FC236}">
                <a16:creationId xmlns:a16="http://schemas.microsoft.com/office/drawing/2014/main" id="{F3EDB6B2-96B0-48DB-A5C9-82A1405AFF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180" y="2227995"/>
            <a:ext cx="2671726" cy="3347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s://images.livrariasaraiva.com.br/imagemnet/imagem.aspx/?pro_id=9719720&amp;qld=90&amp;l=430&amp;a=-1">
            <a:extLst>
              <a:ext uri="{FF2B5EF4-FFF2-40B4-BE49-F238E27FC236}">
                <a16:creationId xmlns:a16="http://schemas.microsoft.com/office/drawing/2014/main" id="{77B0ECB4-3EFF-46AF-8683-74F06DB20F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9977" y="2988976"/>
            <a:ext cx="2676593" cy="3408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tângulo 11">
            <a:extLst>
              <a:ext uri="{FF2B5EF4-FFF2-40B4-BE49-F238E27FC236}">
                <a16:creationId xmlns:a16="http://schemas.microsoft.com/office/drawing/2014/main" id="{4C5C8FC6-00F8-4C6E-8489-813A3502439B}"/>
              </a:ext>
            </a:extLst>
          </p:cNvPr>
          <p:cNvSpPr/>
          <p:nvPr/>
        </p:nvSpPr>
        <p:spPr>
          <a:xfrm>
            <a:off x="193964" y="4946073"/>
            <a:ext cx="6034220" cy="14512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21D0DCFE-5EB1-4883-8A9E-CB9940070D87}"/>
              </a:ext>
            </a:extLst>
          </p:cNvPr>
          <p:cNvSpPr/>
          <p:nvPr/>
        </p:nvSpPr>
        <p:spPr>
          <a:xfrm rot="10800000" flipV="1">
            <a:off x="14800" y="5542528"/>
            <a:ext cx="64250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584200" fontAlgn="auto" hangingPunct="0">
              <a:spcBef>
                <a:spcPts val="0"/>
              </a:spcBef>
              <a:spcAft>
                <a:spcPts val="0"/>
              </a:spcAft>
            </a:pPr>
            <a:r>
              <a:rPr lang="pt-BR" sz="2400" b="1" kern="0" dirty="0">
                <a:solidFill>
                  <a:srgbClr val="FF0000"/>
                </a:solidFill>
                <a:latin typeface="Helvetica Light"/>
                <a:sym typeface="Helvetica Light"/>
              </a:rPr>
              <a:t>www.scarpinellabueno.com</a:t>
            </a:r>
          </a:p>
          <a:p>
            <a:pPr lvl="0" algn="ctr" defTabSz="584200" fontAlgn="auto" hangingPunct="0">
              <a:spcBef>
                <a:spcPts val="0"/>
              </a:spcBef>
              <a:spcAft>
                <a:spcPts val="0"/>
              </a:spcAft>
            </a:pPr>
            <a:r>
              <a:rPr lang="en-US" altLang="pt-BR" sz="2400" b="1" kern="0" dirty="0">
                <a:solidFill>
                  <a:srgbClr val="C00000"/>
                </a:solidFill>
                <a:latin typeface="Helvetica Light"/>
                <a:sym typeface="Helvetica Light"/>
              </a:rPr>
              <a:t>www.facebook.com/cassioscarpinellabueno</a:t>
            </a:r>
            <a:endParaRPr lang="pt-BR" altLang="pt-BR" sz="2400" b="1" kern="0" dirty="0">
              <a:solidFill>
                <a:srgbClr val="C00000"/>
              </a:solidFill>
              <a:latin typeface="Helvetica Light"/>
              <a:sym typeface="Helvetica Light"/>
            </a:endParaRP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ACD20301-D141-4B4A-AA01-5DB2087C570B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36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Muito obrigado !!!!</a:t>
            </a:r>
          </a:p>
        </p:txBody>
      </p:sp>
    </p:spTree>
    <p:extLst>
      <p:ext uri="{BB962C8B-B14F-4D97-AF65-F5344CB8AC3E}">
        <p14:creationId xmlns:p14="http://schemas.microsoft.com/office/powerpoint/2010/main" val="873596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1147904" y="5563351"/>
            <a:ext cx="68407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>
                <a:solidFill>
                  <a:srgbClr val="FF0000"/>
                </a:solidFill>
                <a:latin typeface="Helvetica Light"/>
              </a:rPr>
              <a:t>www.scarpinellabueno.com</a:t>
            </a:r>
          </a:p>
          <a:p>
            <a:pPr algn="ctr"/>
            <a:r>
              <a:rPr lang="en-US" altLang="pt-BR" sz="2400" b="1" dirty="0">
                <a:solidFill>
                  <a:srgbClr val="C00000"/>
                </a:solidFill>
                <a:latin typeface="Helvetica Light"/>
              </a:rPr>
              <a:t>www.facebook.com/cassioscarpinellabueno</a:t>
            </a:r>
            <a:endParaRPr lang="pt-BR" altLang="pt-BR" sz="2400" b="1" dirty="0">
              <a:solidFill>
                <a:srgbClr val="C00000"/>
              </a:solidFill>
              <a:latin typeface="Helvetica Light"/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Muito obrigado !!!!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6A28F1D1-3037-4CE6-BB67-A0F2CCF9F3F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036784"/>
            <a:ext cx="3168352" cy="4480448"/>
          </a:xfrm>
          <a:prstGeom prst="rect">
            <a:avLst/>
          </a:prstGeom>
        </p:spPr>
      </p:pic>
      <p:pic>
        <p:nvPicPr>
          <p:cNvPr id="1026" name="Picture 2" descr="https://images.livrariasaraiva.com.br/imagemnet/imagem.aspx/?pro_id=9416826&amp;qld=90&amp;l=430&amp;a=-1">
            <a:extLst>
              <a:ext uri="{FF2B5EF4-FFF2-40B4-BE49-F238E27FC236}">
                <a16:creationId xmlns:a16="http://schemas.microsoft.com/office/drawing/2014/main" id="{9FB73D60-32E7-431D-914D-93260DF5F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1038668"/>
            <a:ext cx="3701210" cy="4478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4080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44473" y="0"/>
            <a:ext cx="9167685" cy="908720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Sujeitos do processo (1)</a:t>
            </a: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788" y="908720"/>
            <a:ext cx="9139467" cy="5624600"/>
          </a:xfrm>
        </p:spPr>
        <p:txBody>
          <a:bodyPr>
            <a:norm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dirty="0"/>
              <a:t>Na perspectiva do </a:t>
            </a:r>
            <a:r>
              <a:rPr lang="pt-BR" i="1" dirty="0"/>
              <a:t>modelo constitucional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dirty="0"/>
              <a:t>F</a:t>
            </a:r>
            <a:r>
              <a:rPr lang="pt-BR" dirty="0"/>
              <a:t>unções essenciais à administração da Justiça</a:t>
            </a:r>
          </a:p>
          <a:p>
            <a:pPr lvl="2">
              <a:spcBef>
                <a:spcPts val="200"/>
              </a:spcBef>
              <a:spcAft>
                <a:spcPts val="2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/>
              <a:t>M</a:t>
            </a:r>
            <a:r>
              <a:rPr lang="pt-BR" dirty="0"/>
              <a:t>agistratura</a:t>
            </a:r>
          </a:p>
          <a:p>
            <a:pPr lvl="2">
              <a:spcBef>
                <a:spcPts val="200"/>
              </a:spcBef>
              <a:spcAft>
                <a:spcPts val="2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/>
              <a:t>M</a:t>
            </a:r>
            <a:r>
              <a:rPr lang="pt-BR" dirty="0"/>
              <a:t>inistério público</a:t>
            </a:r>
          </a:p>
          <a:p>
            <a:pPr lvl="2">
              <a:spcBef>
                <a:spcPts val="200"/>
              </a:spcBef>
              <a:spcAft>
                <a:spcPts val="2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  <a:r>
              <a:rPr lang="pt-BR" dirty="0"/>
              <a:t>dvocacia pública e privada</a:t>
            </a:r>
          </a:p>
          <a:p>
            <a:pPr lvl="2">
              <a:spcBef>
                <a:spcPts val="200"/>
              </a:spcBef>
              <a:spcAft>
                <a:spcPts val="2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/>
              <a:t>D</a:t>
            </a:r>
            <a:r>
              <a:rPr lang="pt-BR" dirty="0"/>
              <a:t>efensoria pública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dirty="0"/>
              <a:t>Na perspectiva do CPC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pt-BR" dirty="0"/>
              <a:t>Livro III da Parte Geral (Dos sujeitos do processo)</a:t>
            </a:r>
          </a:p>
          <a:p>
            <a:pPr marL="0" indent="0">
              <a:spcBef>
                <a:spcPts val="200"/>
              </a:spcBef>
              <a:spcAft>
                <a:spcPts val="100"/>
              </a:spcAft>
              <a:buClr>
                <a:srgbClr val="FF0000"/>
              </a:buClr>
              <a:buNone/>
            </a:pPr>
            <a:endParaRPr lang="pt-BR" sz="2600" b="1" dirty="0">
              <a:solidFill>
                <a:srgbClr val="FF0000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-7429" y="6397281"/>
            <a:ext cx="9151429" cy="2720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96260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7430" y="0"/>
            <a:ext cx="9167685" cy="908720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Sujeitos do processo (2)</a:t>
            </a: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788" y="908720"/>
            <a:ext cx="9139467" cy="5624600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dirty="0"/>
              <a:t>Capacidade de estar em juízo e capacidade processual (arts. 70 a 76)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Deveres (arts. 77 e 78)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Responsabilidade das partes por dano processual (arts. 79 a 81)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Despesas, honorários advocatícios e multas (arts. 82 a 97)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Gratuidade da Justiça (arts. 98 a 102)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Procuradores (advocacia privada) 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pt-BR" sz="2800" dirty="0"/>
              <a:t>   (arts. 103 a 107)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1"/>
            <a:ext cx="9151429" cy="2720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4572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23685" y="-62161"/>
            <a:ext cx="9167685" cy="908720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Sujeitos do processo (3)</a:t>
            </a: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678" y="945660"/>
            <a:ext cx="9139467" cy="5624600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dirty="0"/>
              <a:t>Sucessão das partes e dos procuradores (arts. 108 a 112)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dirty="0"/>
              <a:t>L</a:t>
            </a:r>
            <a:r>
              <a:rPr lang="pt-BR" dirty="0"/>
              <a:t>itisconsórcio (arts. 113 a 118)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dirty="0"/>
              <a:t>I</a:t>
            </a:r>
            <a:r>
              <a:rPr lang="pt-BR" dirty="0"/>
              <a:t>ntervenção de terceiros (arts. 119 a 138)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dirty="0"/>
              <a:t>Juiz e auxiliaries da justiça (arts. 139 a 175)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dirty="0"/>
              <a:t>Ministério público (arts. 176 a 181)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dirty="0"/>
              <a:t>Advocacia pública (arts. 182 a 184)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dirty="0"/>
              <a:t>Defensoria pública (arts. 185 a 187)</a:t>
            </a:r>
            <a:endParaRPr lang="pt-BR" dirty="0"/>
          </a:p>
          <a:p>
            <a:pPr marL="0" lvl="1" indent="0">
              <a:spcBef>
                <a:spcPts val="200"/>
              </a:spcBef>
              <a:spcAft>
                <a:spcPts val="100"/>
              </a:spcAft>
              <a:buClr>
                <a:srgbClr val="FF0000"/>
              </a:buClr>
              <a:buNone/>
            </a:pPr>
            <a:endParaRPr lang="pt-BR" sz="28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1"/>
            <a:ext cx="9151429" cy="2720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91109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7430" y="0"/>
            <a:ext cx="9167685" cy="908720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Responsabilidade. Dano processual</a:t>
            </a: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788" y="908720"/>
            <a:ext cx="9139467" cy="5624600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Art. 79: Perdas e danos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A</a:t>
            </a:r>
            <a:r>
              <a:rPr lang="pt-BR" sz="2400" dirty="0"/>
              <a:t>rt. 5º: princípio da boa-fé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A</a:t>
            </a:r>
            <a:r>
              <a:rPr lang="pt-BR" sz="2800" dirty="0"/>
              <a:t>rt. 80: Litigância de má-fé: atuação contra texto expresso de lei ou fato incontroverso; alterar verdade dos fatos; usar processo para objetivo ilegal; resistência injustificada ao andamento; temeridade de atuação; incidente manifestamente infundado; recurso manifestamente protelatório.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E</a:t>
            </a:r>
            <a:r>
              <a:rPr lang="pt-BR" sz="2400" dirty="0"/>
              <a:t>specialmente os ED (1024 §§ 3º e 4º) e o AInt (art. 1021 §§ 3º e 4º)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Art. 81: Imposição de multa (1% a 10% do valor da causa) + indenização</a:t>
            </a:r>
            <a:endParaRPr lang="pt-BR" sz="2800" dirty="0"/>
          </a:p>
          <a:p>
            <a:pPr marL="0" lvl="1" indent="0">
              <a:spcBef>
                <a:spcPts val="200"/>
              </a:spcBef>
              <a:spcAft>
                <a:spcPts val="100"/>
              </a:spcAft>
              <a:buClr>
                <a:srgbClr val="FF0000"/>
              </a:buClr>
              <a:buNone/>
            </a:pPr>
            <a:endParaRPr lang="pt-BR" sz="20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1"/>
            <a:ext cx="9151429" cy="2720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0120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44473" y="0"/>
            <a:ext cx="9167685" cy="908720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Despesas, honorários e multas (1)</a:t>
            </a: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788" y="908720"/>
            <a:ext cx="9139467" cy="5624600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dirty="0"/>
              <a:t>Art. 82: Antecipação de despesas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300" dirty="0"/>
              <a:t>P</a:t>
            </a:r>
            <a:r>
              <a:rPr lang="pt-BR" sz="2300" dirty="0"/>
              <a:t>rincípio da </a:t>
            </a:r>
            <a:r>
              <a:rPr lang="pt-BR" sz="2300" i="1" dirty="0"/>
              <a:t>causalidade</a:t>
            </a:r>
            <a:r>
              <a:rPr lang="pt-BR" sz="2300" dirty="0"/>
              <a:t> ou da </a:t>
            </a:r>
            <a:r>
              <a:rPr lang="pt-BR" sz="2300" i="1" dirty="0"/>
              <a:t>sucumbência</a:t>
            </a:r>
            <a:r>
              <a:rPr lang="pt-BR" sz="2300" dirty="0"/>
              <a:t> </a:t>
            </a:r>
            <a:r>
              <a:rPr lang="pt-BR" sz="2300" b="1" dirty="0">
                <a:solidFill>
                  <a:srgbClr val="FF0000"/>
                </a:solidFill>
              </a:rPr>
              <a:t>(?)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300" dirty="0"/>
              <a:t>Arts. 85, 90 e 91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dirty="0"/>
              <a:t>Art. 83: litigante estrangeiro e caução</a:t>
            </a:r>
            <a:endParaRPr lang="pt-BR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dirty="0"/>
              <a:t>Art. 84: Despesas e custas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dirty="0"/>
              <a:t>Art. 85: Honorários advocatícios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dirty="0"/>
              <a:t>Arts. 86 e 87: Despesas proporcionais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dirty="0"/>
              <a:t>A</a:t>
            </a:r>
            <a:r>
              <a:rPr lang="pt-BR" dirty="0"/>
              <a:t>rt. 90: Desistência, renúncia ou reconhecimento do pedido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1"/>
            <a:ext cx="9151429" cy="2720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91687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44473" y="0"/>
            <a:ext cx="9167685" cy="908720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Despesas, honorários e multas (2)</a:t>
            </a: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788" y="908720"/>
            <a:ext cx="9139467" cy="5624600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dirty="0"/>
              <a:t>A</a:t>
            </a:r>
            <a:r>
              <a:rPr lang="pt-BR" dirty="0"/>
              <a:t>rt. 91: FP, MP e DP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dirty="0"/>
              <a:t>A</a:t>
            </a:r>
            <a:r>
              <a:rPr lang="pt-BR" dirty="0"/>
              <a:t>rt. 92: Nova ação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dirty="0"/>
              <a:t>A</a:t>
            </a:r>
            <a:r>
              <a:rPr lang="pt-BR" dirty="0"/>
              <a:t>rt. 93: Repetição de atos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dirty="0"/>
              <a:t>A</a:t>
            </a:r>
            <a:r>
              <a:rPr lang="pt-BR" dirty="0"/>
              <a:t>rt. 94: Assistência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dirty="0"/>
              <a:t>A</a:t>
            </a:r>
            <a:r>
              <a:rPr lang="pt-BR" dirty="0"/>
              <a:t>rt. 95: Honorários de perito e de assistente técnico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dirty="0"/>
              <a:t>A</a:t>
            </a:r>
            <a:r>
              <a:rPr lang="pt-BR" dirty="0"/>
              <a:t>rt. 96: Sanções por litigância de má-fé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dirty="0"/>
              <a:t>A</a:t>
            </a:r>
            <a:r>
              <a:rPr lang="pt-BR" dirty="0"/>
              <a:t>rt. 97: Fundos de modernização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1"/>
            <a:ext cx="9151429" cy="2720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9726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44473" y="0"/>
            <a:ext cx="9167685" cy="908720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Honorários advocatícios (1)</a:t>
            </a: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788" y="908720"/>
            <a:ext cx="9139467" cy="5624600"/>
          </a:xfrm>
        </p:spPr>
        <p:txBody>
          <a:bodyPr>
            <a:normAutofit lnSpcReduction="10000"/>
          </a:bodyPr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Princípio da </a:t>
            </a:r>
            <a:r>
              <a:rPr lang="pt-BR" sz="2800" i="1" dirty="0"/>
              <a:t>causalidade</a:t>
            </a:r>
            <a:r>
              <a:rPr lang="pt-BR" sz="2800" dirty="0"/>
              <a:t> (85 </a:t>
            </a:r>
            <a:r>
              <a:rPr lang="pt-BR" sz="2800" i="1" dirty="0"/>
              <a:t>caput</a:t>
            </a:r>
            <a:r>
              <a:rPr lang="pt-BR" sz="2800" dirty="0"/>
              <a:t>) </a:t>
            </a:r>
            <a:r>
              <a:rPr lang="pt-BR" sz="2800" b="1" dirty="0">
                <a:solidFill>
                  <a:srgbClr val="FF0000"/>
                </a:solidFill>
              </a:rPr>
              <a:t>(?)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Quando houver </a:t>
            </a:r>
            <a:r>
              <a:rPr lang="pt-BR" sz="2400" u="sng" dirty="0"/>
              <a:t>perda</a:t>
            </a:r>
            <a:r>
              <a:rPr lang="pt-BR" sz="2400" dirty="0"/>
              <a:t> do objeto (§ 10)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Honorários cumulativos (§ 1º)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Cumprimento provisório (520 § 2º)</a:t>
            </a:r>
            <a:endParaRPr lang="pt-BR" sz="2400" dirty="0"/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10 a 20% (§ 2º)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Independentemente do conteúdo (§ 6º)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Salvo causas em que inestimável ou irrisório o valor (§ 8º)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Fazenda Pública (§§ 3º a 5º)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No cumprimento sem impugnação (§ 7º)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Ato ilícito = soma das prestações vencidas + 12 prestações vincendas (§ 9º)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Honorários “recursais” (§§ 11 e 12)</a:t>
            </a:r>
          </a:p>
          <a:p>
            <a:pPr marL="0" indent="0">
              <a:spcBef>
                <a:spcPts val="200"/>
              </a:spcBef>
              <a:spcAft>
                <a:spcPts val="100"/>
              </a:spcAft>
              <a:buClr>
                <a:srgbClr val="FF0000"/>
              </a:buClr>
              <a:buNone/>
            </a:pPr>
            <a:endParaRPr lang="pt-BR" sz="24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1"/>
            <a:ext cx="9151429" cy="2720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57883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44473" y="0"/>
            <a:ext cx="9167685" cy="908720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Honorários advocatícios (2)</a:t>
            </a: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788" y="908720"/>
            <a:ext cx="9139467" cy="5624600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Sucumbência em embargos e cumprimento (§ 13)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Direito do advogado e natureza alimentar (§ 14)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Súmula vinculante 47 STF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Vedação da compensação (Súm. 306 STJ)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Pagamento em nome da sociedade de advogados (§ 15)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Juros quando fixados em valor certo (§ 16)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Advocacia em causa própria (§ 17)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Ação autônoma para cobrar quando a decisão for omissa (§ 18)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Súm. 453 STJ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Advogados públicos e honorários sucumbenciais (§ 19)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Art. 29 da Lei n. 13.327/2016</a:t>
            </a:r>
            <a:endParaRPr lang="pt-BR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Resistências à aplicação dos novos patamares: </a:t>
            </a:r>
            <a:r>
              <a:rPr lang="en-US" sz="2800" dirty="0">
                <a:solidFill>
                  <a:srgbClr val="FF0000"/>
                </a:solidFill>
              </a:rPr>
              <a:t>análise</a:t>
            </a:r>
            <a:endParaRPr lang="pt-BR" sz="2800" dirty="0">
              <a:solidFill>
                <a:srgbClr val="FF0000"/>
              </a:solidFill>
            </a:endParaRPr>
          </a:p>
          <a:p>
            <a:pPr marL="0" indent="0">
              <a:spcBef>
                <a:spcPts val="200"/>
              </a:spcBef>
              <a:spcAft>
                <a:spcPts val="100"/>
              </a:spcAft>
              <a:buClr>
                <a:srgbClr val="FF0000"/>
              </a:buClr>
              <a:buNone/>
            </a:pPr>
            <a:endParaRPr lang="pt-BR" sz="24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1"/>
            <a:ext cx="9151429" cy="2720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97802455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1271</TotalTime>
  <Words>736</Words>
  <Application>Microsoft Office PowerPoint</Application>
  <PresentationFormat>Apresentação na tela (4:3)</PresentationFormat>
  <Paragraphs>98</Paragraphs>
  <Slides>11</Slides>
  <Notes>8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Arial</vt:lpstr>
      <vt:lpstr>Calibri</vt:lpstr>
      <vt:lpstr>Helvetica Light</vt:lpstr>
      <vt:lpstr>Wingdings</vt:lpstr>
      <vt:lpstr>Design padrão</vt:lpstr>
      <vt:lpstr>DESPESAS E DANO PROCESSUAL HONORÁRIOS ADVOCATÍCIOS</vt:lpstr>
      <vt:lpstr>Sujeitos do processo (1)</vt:lpstr>
      <vt:lpstr>Sujeitos do processo (2)</vt:lpstr>
      <vt:lpstr>Sujeitos do processo (3)</vt:lpstr>
      <vt:lpstr>Responsabilidade. Dano processual</vt:lpstr>
      <vt:lpstr>Despesas, honorários e multas (1)</vt:lpstr>
      <vt:lpstr>Despesas, honorários e multas (2)</vt:lpstr>
      <vt:lpstr>Honorários advocatícios (1)</vt:lpstr>
      <vt:lpstr>Honorários advocatícios (2)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Cassio</cp:lastModifiedBy>
  <cp:revision>261</cp:revision>
  <cp:lastPrinted>2016-10-07T10:27:57Z</cp:lastPrinted>
  <dcterms:created xsi:type="dcterms:W3CDTF">2007-03-23T14:32:10Z</dcterms:created>
  <dcterms:modified xsi:type="dcterms:W3CDTF">2018-04-09T17:31:57Z</dcterms:modified>
</cp:coreProperties>
</file>