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3" r:id="rId2"/>
    <p:sldId id="295" r:id="rId3"/>
    <p:sldId id="352" r:id="rId4"/>
    <p:sldId id="296" r:id="rId5"/>
    <p:sldId id="317" r:id="rId6"/>
    <p:sldId id="318" r:id="rId7"/>
    <p:sldId id="320" r:id="rId8"/>
    <p:sldId id="323" r:id="rId9"/>
    <p:sldId id="321" r:id="rId10"/>
    <p:sldId id="322" r:id="rId11"/>
    <p:sldId id="349" r:id="rId12"/>
    <p:sldId id="350" r:id="rId13"/>
    <p:sldId id="351" r:id="rId14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provisório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sentença</a:t>
            </a:r>
            <a:endParaRPr lang="pt-BR" sz="1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36078" y="2218749"/>
            <a:ext cx="8856984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</a:rPr>
              <a:t>Curso de Especialização em Processo Civil</a:t>
            </a: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</a:rPr>
              <a:t>PUC Rio</a:t>
            </a:r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C00000"/>
                </a:solidFill>
              </a:rPr>
              <a:t>Rio de Janeiro, RJ, 15 de setembro de 2018</a:t>
            </a:r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3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Outras considerações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Cumprimento provisório de </a:t>
            </a:r>
            <a:r>
              <a:rPr lang="en-US" sz="2600" i="1" dirty="0"/>
              <a:t>astreintes</a:t>
            </a:r>
            <a:r>
              <a:rPr lang="en-US" sz="2600" dirty="0"/>
              <a:t> (537 § 3º)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Cumprimento provisório e julgamento antecipado </a:t>
            </a:r>
            <a:r>
              <a:rPr lang="en-US" sz="2600" i="1" dirty="0"/>
              <a:t>parcial</a:t>
            </a:r>
            <a:r>
              <a:rPr lang="en-US" sz="2600" dirty="0"/>
              <a:t> de mérito (356 § 2º)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Cumprimento provisório </a:t>
            </a:r>
            <a:r>
              <a:rPr lang="pt-BR" sz="2600" b="1" i="1" dirty="0">
                <a:solidFill>
                  <a:srgbClr val="FF0000"/>
                </a:solidFill>
              </a:rPr>
              <a:t>ope legis</a:t>
            </a:r>
            <a:r>
              <a:rPr lang="pt-BR" sz="2600" dirty="0"/>
              <a:t> </a:t>
            </a:r>
            <a:r>
              <a:rPr lang="pt-BR" sz="2600" i="1" dirty="0"/>
              <a:t>x</a:t>
            </a:r>
            <a:r>
              <a:rPr lang="pt-BR" sz="2600" dirty="0"/>
              <a:t> Cumprimento provisório </a:t>
            </a:r>
            <a:r>
              <a:rPr lang="pt-BR" sz="2600" b="1" i="1" dirty="0">
                <a:solidFill>
                  <a:srgbClr val="FF0000"/>
                </a:solidFill>
              </a:rPr>
              <a:t>ope judicis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D</a:t>
            </a:r>
            <a:r>
              <a:rPr lang="pt-BR" sz="2300" dirty="0"/>
              <a:t>inâmica e relações com a Tutela Provisória (1012 § 1º V)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E</a:t>
            </a:r>
            <a:r>
              <a:rPr lang="pt-BR" sz="2300" dirty="0"/>
              <a:t>feito suspensivo dos recursos (995 par ún)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C</a:t>
            </a:r>
            <a:r>
              <a:rPr lang="pt-BR" sz="2600" dirty="0"/>
              <a:t>umprimento provisório contra a Fazenda Pública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O</a:t>
            </a:r>
            <a:r>
              <a:rPr lang="pt-BR" sz="2300" dirty="0"/>
              <a:t> “modelo constitucional” e o trânsito em julgado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V</a:t>
            </a:r>
            <a:r>
              <a:rPr lang="pt-BR" sz="2300" dirty="0"/>
              <a:t>edações </a:t>
            </a:r>
            <a:r>
              <a:rPr lang="pt-BR" sz="2300" i="1" dirty="0"/>
              <a:t>legais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Aplicações práticas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A regra é que os recursos NÃO impeçam o início do cumprimento provisório (995 </a:t>
            </a:r>
            <a:r>
              <a:rPr lang="en-US" sz="2300" i="1" dirty="0"/>
              <a:t>caput</a:t>
            </a:r>
            <a:r>
              <a:rPr lang="en-US" sz="2300" dirty="0"/>
              <a:t>)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940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362293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3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Considerações iniciais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Do CPC de 1973 ao CPC de 2015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 impacto das modificações legislativas dos anos 1990 e 2000 e as estruturas processuais civis. A necessidade de reconstrução do modelo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Modelo constitucional do direito processual civil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Princípios constitucionais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Funções essenciais à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Procedimentos jurisdicionais constitucionalmente diferenciados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Normas de concretização do direito processual civil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Neoconcretismo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ênfase na tutela jurisdicional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4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569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3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C00000"/>
                </a:solidFill>
              </a:rPr>
              <a:t>Liquidação (Capítulo XIV)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Título II: Cumprimento da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Recursos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526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Cumprimento de sentença </a:t>
            </a:r>
            <a:r>
              <a:rPr lang="pt-BR" sz="2800" b="1" i="1" dirty="0">
                <a:solidFill>
                  <a:srgbClr val="FF0000"/>
                </a:solidFill>
              </a:rPr>
              <a:t>+</a:t>
            </a:r>
            <a:r>
              <a:rPr lang="pt-BR" sz="2800" dirty="0"/>
              <a:t> processo de execução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513 </a:t>
            </a:r>
            <a:r>
              <a:rPr lang="pt-BR" sz="2400" i="1" dirty="0"/>
              <a:t>caput</a:t>
            </a:r>
            <a:r>
              <a:rPr lang="pt-BR" sz="2400" dirty="0"/>
              <a:t> + art. 771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Correlação procedimental com as diversas modalidades obrigacionais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Pagar quantia certa: </a:t>
            </a:r>
            <a:r>
              <a:rPr lang="en-US" sz="2400" dirty="0">
                <a:solidFill>
                  <a:srgbClr val="FF0000"/>
                </a:solidFill>
              </a:rPr>
              <a:t>523-527</a:t>
            </a:r>
            <a:r>
              <a:rPr lang="en-US" sz="2400" b="1" dirty="0"/>
              <a:t>/</a:t>
            </a:r>
            <a:r>
              <a:rPr lang="en-US" sz="2400" dirty="0">
                <a:solidFill>
                  <a:srgbClr val="C00000"/>
                </a:solidFill>
              </a:rPr>
              <a:t>824-909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Alimentos: </a:t>
            </a:r>
            <a:r>
              <a:rPr lang="en-US" sz="2000" dirty="0">
                <a:solidFill>
                  <a:srgbClr val="FF0000"/>
                </a:solidFill>
              </a:rPr>
              <a:t>528-533</a:t>
            </a:r>
            <a:r>
              <a:rPr lang="en-US" sz="2000" b="1" dirty="0"/>
              <a:t>/</a:t>
            </a:r>
            <a:r>
              <a:rPr lang="en-US" sz="2000" dirty="0">
                <a:solidFill>
                  <a:srgbClr val="C00000"/>
                </a:solidFill>
              </a:rPr>
              <a:t>911-913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Fazenda Pública: </a:t>
            </a:r>
            <a:r>
              <a:rPr lang="en-US" sz="2000" dirty="0">
                <a:solidFill>
                  <a:srgbClr val="FF0000"/>
                </a:solidFill>
              </a:rPr>
              <a:t>534-535</a:t>
            </a:r>
            <a:r>
              <a:rPr lang="en-US" sz="2000" b="1" dirty="0"/>
              <a:t>/</a:t>
            </a:r>
            <a:r>
              <a:rPr lang="en-US" sz="2000" dirty="0">
                <a:solidFill>
                  <a:srgbClr val="C00000"/>
                </a:solidFill>
              </a:rPr>
              <a:t>910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Contra devedor </a:t>
            </a:r>
            <a:r>
              <a:rPr lang="en-US" sz="2000" i="1" dirty="0"/>
              <a:t>insolvente</a:t>
            </a:r>
            <a:r>
              <a:rPr lang="en-US" sz="2000" dirty="0"/>
              <a:t>:</a:t>
            </a:r>
            <a:r>
              <a:rPr lang="en-US" sz="2000" i="1" dirty="0"/>
              <a:t> </a:t>
            </a:r>
            <a:r>
              <a:rPr lang="en-US" sz="2000" dirty="0"/>
              <a:t>1052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Fazer/Não fazer: </a:t>
            </a:r>
            <a:r>
              <a:rPr lang="en-US" sz="2400" dirty="0">
                <a:solidFill>
                  <a:srgbClr val="FF0000"/>
                </a:solidFill>
              </a:rPr>
              <a:t>536-537</a:t>
            </a:r>
            <a:r>
              <a:rPr lang="en-US" sz="2400" b="1" dirty="0"/>
              <a:t>/</a:t>
            </a:r>
            <a:r>
              <a:rPr lang="en-US" sz="2400" dirty="0">
                <a:solidFill>
                  <a:srgbClr val="C00000"/>
                </a:solidFill>
              </a:rPr>
              <a:t>814-823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Entregar coisa: </a:t>
            </a:r>
            <a:r>
              <a:rPr lang="en-US" sz="2400" dirty="0">
                <a:solidFill>
                  <a:srgbClr val="FF0000"/>
                </a:solidFill>
              </a:rPr>
              <a:t>538</a:t>
            </a:r>
            <a:r>
              <a:rPr lang="en-US" sz="2400" b="1" dirty="0"/>
              <a:t>/</a:t>
            </a:r>
            <a:r>
              <a:rPr lang="en-US" sz="2400" dirty="0">
                <a:solidFill>
                  <a:srgbClr val="C00000"/>
                </a:solidFill>
              </a:rPr>
              <a:t>806-813</a:t>
            </a:r>
            <a:endParaRPr lang="pt-BR" sz="2400" dirty="0">
              <a:solidFill>
                <a:srgbClr val="C0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para início (513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Somente para o pagamento de quantia?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Modalidades de intimação (513 § 2º)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4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provisório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Relação do tema com a </a:t>
            </a:r>
            <a:r>
              <a:rPr lang="en-US" sz="2600" i="1" dirty="0">
                <a:solidFill>
                  <a:srgbClr val="FF0000"/>
                </a:solidFill>
              </a:rPr>
              <a:t>eficácia</a:t>
            </a:r>
            <a:r>
              <a:rPr lang="en-US" sz="2600" dirty="0"/>
              <a:t> das decisões (520 + 995)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Uma palavra sobre a nomenclatura consagrada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“Mesma forma que o cumprimento definitivo” de acordo com o “seguinte regime” (520 </a:t>
            </a:r>
            <a:r>
              <a:rPr lang="en-US" sz="2600" i="1" dirty="0"/>
              <a:t>caput</a:t>
            </a:r>
            <a:r>
              <a:rPr lang="en-US" sz="2600" dirty="0"/>
              <a:t>):</a:t>
            </a:r>
            <a:endParaRPr lang="pt-BR" sz="2600" dirty="0"/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Iniciativa e responsabilização do exequente (520 I a III e § 4º)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Possibilidade de satisfação mediante a prestação de caução como regra (520 IV)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Hipóteses</a:t>
            </a:r>
            <a:r>
              <a:rPr lang="pt-BR" sz="2000" dirty="0"/>
              <a:t> de dispensa (521)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Possibilidade de impugnação (520 § 1º)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pt-BR" sz="2000" dirty="0"/>
              <a:t>e não apresentar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Previsão expressa da incidência da multa e dos honorários (520 §§ 2º e 3º)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Alcance das regras (520 § 5º e 519 e 527)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364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Caução (520 IV)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Caução para: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Levantamento de depósito em dinheiro 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Prática de atos que importem transferência de posse ou alienação de propriedade ou de outro direito real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Dos quais possa resultar grave dano ao executado, dependem de caução suficiente e idônea, arbitrada de plano pelo juiz e prestada nos próprios autos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Caução “suficiente e idônea”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“Arbitrada de plano pelo juiz”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“Prestada nos próprios autos”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90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Dispensa de caução (521)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Dispensa quando: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Crédito de natureza alimentar </a:t>
            </a:r>
            <a:r>
              <a:rPr lang="en-US" sz="2600" i="1" dirty="0"/>
              <a:t>independentemente de sua origem </a:t>
            </a:r>
            <a:r>
              <a:rPr lang="en-US" sz="2600" dirty="0"/>
              <a:t>(I)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Credor demonstrar situação de necessidade </a:t>
            </a:r>
            <a:r>
              <a:rPr lang="en-US" sz="2600" b="1" dirty="0"/>
              <a:t>(II)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Pender o agravo do art. 1042 </a:t>
            </a:r>
            <a:r>
              <a:rPr lang="en-US" sz="2600" b="1" dirty="0"/>
              <a:t>(III)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Decisão executada em consonância com súmula STF ou do STJ ou em conformidade com acórdão de casos repetitivos </a:t>
            </a:r>
            <a:r>
              <a:rPr lang="pt-BR" sz="2600" b="1" dirty="0"/>
              <a:t>(IV)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Preservação da caução quando “</a:t>
            </a:r>
            <a:r>
              <a:rPr lang="pt-BR" sz="2800" dirty="0"/>
              <a:t>da dispensa possa resultar manifesto risco de grave dano de difícil ou incerta reparação” </a:t>
            </a:r>
            <a:r>
              <a:rPr lang="pt-BR" sz="2800" b="1" dirty="0"/>
              <a:t>(par ún)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328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Documentação (522)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Petição dirigida ao juízo competente (516)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Autos eletrônicos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Autos não eletrônicos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Decisão exequenda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(I)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Certidão de interposição de recurso despido de efeito suspensivo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(II)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Procurações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(III)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Decisão de habilitação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(IV)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“Outras peças processuais consideradas necessárias para demonstrar a existência do crédito”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(par ún)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62587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796</Words>
  <Application>Microsoft Office PowerPoint</Application>
  <PresentationFormat>Apresentação na tela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Helvetica Light</vt:lpstr>
      <vt:lpstr>Wingdings</vt:lpstr>
      <vt:lpstr>Design padrão</vt:lpstr>
      <vt:lpstr>Cumprimento provisório da sentença</vt:lpstr>
      <vt:lpstr>Considerações iniciais</vt:lpstr>
      <vt:lpstr>Visão estrutural do CPC 2015 (1)</vt:lpstr>
      <vt:lpstr>Visão estrutural do CPC 2015 (2)</vt:lpstr>
      <vt:lpstr>Disposições gerais</vt:lpstr>
      <vt:lpstr>Cumprimento provisório</vt:lpstr>
      <vt:lpstr>Caução (520 IV)</vt:lpstr>
      <vt:lpstr>Dispensa de caução (521)</vt:lpstr>
      <vt:lpstr>Documentação (522)</vt:lpstr>
      <vt:lpstr>Outras considerações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133</cp:revision>
  <cp:lastPrinted>2017-03-02T21:38:01Z</cp:lastPrinted>
  <dcterms:created xsi:type="dcterms:W3CDTF">2007-03-23T14:32:10Z</dcterms:created>
  <dcterms:modified xsi:type="dcterms:W3CDTF">2018-09-11T17:52:47Z</dcterms:modified>
</cp:coreProperties>
</file>