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93" r:id="rId2"/>
    <p:sldId id="295" r:id="rId3"/>
    <p:sldId id="352" r:id="rId4"/>
    <p:sldId id="296" r:id="rId5"/>
    <p:sldId id="317" r:id="rId6"/>
    <p:sldId id="318" r:id="rId7"/>
    <p:sldId id="320" r:id="rId8"/>
    <p:sldId id="323" r:id="rId9"/>
    <p:sldId id="321" r:id="rId10"/>
    <p:sldId id="322" r:id="rId11"/>
    <p:sldId id="349" r:id="rId12"/>
    <p:sldId id="350" r:id="rId13"/>
    <p:sldId id="351" r:id="rId14"/>
  </p:sldIdLst>
  <p:sldSz cx="9144000" cy="6858000" type="screen4x3"/>
  <p:notesSz cx="6797675" cy="99282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3000"/>
    <a:srgbClr val="3A2C00"/>
    <a:srgbClr val="D02800"/>
    <a:srgbClr val="463500"/>
    <a:srgbClr val="663300"/>
    <a:srgbClr val="FF00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1CA60BC7-EA36-49C2-99DA-91F6FCF67A06}" type="datetimeFigureOut">
              <a:rPr lang="pt-BR" smtClean="0"/>
              <a:t>11/09/2018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185F30-E168-4037-9A7D-F7DF881A0264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2584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760" y="0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/>
          <a:lstStyle>
            <a:lvl1pPr algn="r">
              <a:defRPr sz="1200"/>
            </a:lvl1pPr>
          </a:lstStyle>
          <a:p>
            <a:fld id="{F47A31FC-5FAA-4BA6-A104-22C6EF93FD36}" type="datetimeFigureOut">
              <a:rPr lang="pt-BR" smtClean="0"/>
              <a:t>11/09/2018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8" tIns="45304" rIns="90608" bIns="4530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454" y="4716695"/>
            <a:ext cx="5438768" cy="4467701"/>
          </a:xfrm>
          <a:prstGeom prst="rect">
            <a:avLst/>
          </a:prstGeom>
        </p:spPr>
        <p:txBody>
          <a:bodyPr vert="horz" lIns="90608" tIns="45304" rIns="90608" bIns="45304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760" y="9430238"/>
            <a:ext cx="2945346" cy="496412"/>
          </a:xfrm>
          <a:prstGeom prst="rect">
            <a:avLst/>
          </a:prstGeom>
        </p:spPr>
        <p:txBody>
          <a:bodyPr vert="horz" lIns="90608" tIns="45304" rIns="90608" bIns="45304" rtlCol="0" anchor="b"/>
          <a:lstStyle>
            <a:lvl1pPr algn="r">
              <a:defRPr sz="1200"/>
            </a:lvl1pPr>
          </a:lstStyle>
          <a:p>
            <a:fld id="{DBFB4160-003B-44D4-A306-3E8058613C37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809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F7562-9F8B-4E18-A59C-F4746134AF87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57658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8B294-D640-4161-9C15-6D613B158C9D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312178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F5303-A126-4ED9-A160-4761DDE3D856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2222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95A82-FD4A-4178-A50E-CDBBCB644ED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0398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BF62C-E0FF-4A7D-991B-FCBCB3B903C0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348518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F93B4-086F-4533-914F-01956722E5F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051605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7BF7E-7321-484C-89B3-3E5E3EE414FA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121691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925D92-756F-4866-95E2-848CF862967F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75079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7E0F3-98E3-47E5-9545-44F90C2BBBC9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698562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714DC-82EA-4987-B374-54FDCB1B9DC2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78646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4D5D5D-D045-4B32-A03E-A4BE2B0D7743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3869436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 altLang="pt-B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119B8AB-FD0F-4476-85B6-843375BF270E}" type="slidenum">
              <a:rPr lang="pt-BR" altLang="pt-BR"/>
              <a:pPr>
                <a:defRPr/>
              </a:pPr>
              <a:t>‹nº›</a:t>
            </a:fld>
            <a:endParaRPr lang="pt-BR" alt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7429" y="1"/>
            <a:ext cx="9143999" cy="1916831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Cumprimento provisório</a:t>
            </a:r>
            <a:b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 sentença</a:t>
            </a:r>
            <a:endParaRPr lang="pt-BR" sz="1800" b="1" dirty="0">
              <a:solidFill>
                <a:srgbClr val="C00000"/>
              </a:solidFill>
            </a:endParaRPr>
          </a:p>
        </p:txBody>
      </p:sp>
      <p:sp>
        <p:nvSpPr>
          <p:cNvPr id="2054" name="Retângulo 1"/>
          <p:cNvSpPr>
            <a:spLocks noChangeArrowheads="1"/>
          </p:cNvSpPr>
          <p:nvPr/>
        </p:nvSpPr>
        <p:spPr bwMode="auto">
          <a:xfrm>
            <a:off x="136078" y="2218749"/>
            <a:ext cx="8856984" cy="298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pt-BR" sz="2800" b="1" dirty="0">
                <a:solidFill>
                  <a:srgbClr val="FF0000"/>
                </a:solidFill>
              </a:rPr>
              <a:t>Curso de Especialização em Processo Civil</a:t>
            </a:r>
          </a:p>
          <a:p>
            <a:pPr algn="ctr" eaLnBrk="1" hangingPunct="1"/>
            <a:r>
              <a:rPr lang="en-US" altLang="pt-BR" sz="2800" b="1" dirty="0">
                <a:solidFill>
                  <a:srgbClr val="FF0000"/>
                </a:solidFill>
              </a:rPr>
              <a:t>PUC Rio</a:t>
            </a:r>
            <a:endParaRPr lang="en-US" altLang="pt-BR" sz="24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endParaRPr lang="pt-BR" altLang="pt-BR" sz="2000" b="1" dirty="0">
              <a:solidFill>
                <a:srgbClr val="C00000"/>
              </a:solidFill>
            </a:endParaRPr>
          </a:p>
          <a:p>
            <a:pPr algn="ctr" eaLnBrk="1" hangingPunct="1"/>
            <a:r>
              <a:rPr lang="pt-BR" altLang="pt-BR" sz="2000" b="1" dirty="0">
                <a:solidFill>
                  <a:srgbClr val="C00000"/>
                </a:solidFill>
              </a:rPr>
              <a:t>Rio de Janeiro, RJ, 15 de setembro de 2018</a:t>
            </a:r>
            <a:endParaRPr lang="pt-BR" altLang="pt-BR" b="1" dirty="0">
              <a:solidFill>
                <a:srgbClr val="C00000"/>
              </a:solidFill>
            </a:endParaRPr>
          </a:p>
          <a:p>
            <a:pPr algn="ctr" eaLnBrk="1" hangingPunct="1"/>
            <a:endParaRPr lang="pt-BR" altLang="pt-BR" sz="2800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 eaLnBrk="1" hangingPunct="1"/>
            <a:r>
              <a:rPr lang="pt-BR" altLang="pt-BR" sz="2400" b="1" dirty="0">
                <a:solidFill>
                  <a:schemeClr val="accent2">
                    <a:lumMod val="75000"/>
                  </a:schemeClr>
                </a:solidFill>
              </a:rPr>
              <a:t>Cassio Scarpinella Bueno</a:t>
            </a:r>
          </a:p>
          <a:p>
            <a:pPr algn="ctr" eaLnBrk="1" hangingPunct="1"/>
            <a:r>
              <a:rPr lang="en-US" altLang="pt-BR" sz="2000" b="1" dirty="0">
                <a:solidFill>
                  <a:srgbClr val="FF0000"/>
                </a:solidFill>
              </a:rPr>
              <a:t>www.scarpinellabueno.com</a:t>
            </a:r>
          </a:p>
          <a:p>
            <a:pPr algn="ctr" eaLnBrk="1" hangingPunct="1"/>
            <a:r>
              <a:rPr lang="en-US" altLang="pt-BR" sz="2000" b="1" dirty="0">
                <a:solidFill>
                  <a:srgbClr val="C00000"/>
                </a:solidFill>
              </a:rPr>
              <a:t>www.facebook.com/cassioscarpinellabueno</a:t>
            </a:r>
            <a:endParaRPr lang="pt-BR" altLang="pt-BR" sz="2000" b="1" dirty="0">
              <a:solidFill>
                <a:srgbClr val="C00000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48384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Outras considerações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600" dirty="0"/>
              <a:t>Cumprimento provisório de </a:t>
            </a:r>
            <a:r>
              <a:rPr lang="en-US" sz="2600" i="1" dirty="0"/>
              <a:t>astreintes</a:t>
            </a:r>
            <a:r>
              <a:rPr lang="en-US" sz="2600" dirty="0"/>
              <a:t> (537 § 3º)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600" dirty="0"/>
              <a:t>Cumprimento provisório e julgamento antecipado </a:t>
            </a:r>
            <a:r>
              <a:rPr lang="en-US" sz="2600" i="1" dirty="0"/>
              <a:t>parcial</a:t>
            </a:r>
            <a:r>
              <a:rPr lang="en-US" sz="2600" dirty="0"/>
              <a:t> de mérito (356 § 2º)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Cumprimento provisório </a:t>
            </a:r>
            <a:r>
              <a:rPr lang="pt-BR" sz="2600" b="1" i="1" dirty="0">
                <a:solidFill>
                  <a:srgbClr val="FF0000"/>
                </a:solidFill>
              </a:rPr>
              <a:t>ope legis</a:t>
            </a:r>
            <a:r>
              <a:rPr lang="pt-BR" sz="2600" dirty="0"/>
              <a:t> </a:t>
            </a:r>
            <a:r>
              <a:rPr lang="pt-BR" sz="2600" i="1" dirty="0"/>
              <a:t>x</a:t>
            </a:r>
            <a:r>
              <a:rPr lang="pt-BR" sz="2600" dirty="0"/>
              <a:t> Cumprimento provisório </a:t>
            </a:r>
            <a:r>
              <a:rPr lang="pt-BR" sz="2600" b="1" i="1" dirty="0">
                <a:solidFill>
                  <a:srgbClr val="FF0000"/>
                </a:solidFill>
              </a:rPr>
              <a:t>ope judicis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300" dirty="0"/>
              <a:t>D</a:t>
            </a:r>
            <a:r>
              <a:rPr lang="pt-BR" sz="2300" dirty="0"/>
              <a:t>inâmica e relações com a Tutela Provisória (1012 § 1º V)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300" dirty="0"/>
              <a:t>E</a:t>
            </a:r>
            <a:r>
              <a:rPr lang="pt-BR" sz="2300" dirty="0"/>
              <a:t>feito suspensivo dos recursos (995 par ún)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600" dirty="0"/>
              <a:t>C</a:t>
            </a:r>
            <a:r>
              <a:rPr lang="pt-BR" sz="2600" dirty="0"/>
              <a:t>umprimento provisório contra a Fazenda Pública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300" dirty="0"/>
              <a:t>O</a:t>
            </a:r>
            <a:r>
              <a:rPr lang="pt-BR" sz="2300" dirty="0"/>
              <a:t> “modelo constitucional” e o trânsito em julgado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300" dirty="0"/>
              <a:t>V</a:t>
            </a:r>
            <a:r>
              <a:rPr lang="pt-BR" sz="2300" dirty="0"/>
              <a:t>edações </a:t>
            </a:r>
            <a:r>
              <a:rPr lang="pt-BR" sz="2300" i="1" dirty="0"/>
              <a:t>legais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600" dirty="0"/>
              <a:t>Aplicações práticas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300" dirty="0"/>
              <a:t>A regra é que os recursos NÃO impeçam o início do cumprimento provisório (995 </a:t>
            </a:r>
            <a:r>
              <a:rPr lang="en-US" sz="2300" i="1" dirty="0"/>
              <a:t>caput</a:t>
            </a:r>
            <a:r>
              <a:rPr lang="en-US" sz="2300" dirty="0"/>
              <a:t>)</a:t>
            </a:r>
            <a:endParaRPr lang="pt-BR" sz="23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89405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https://images.livrariasaraiva.com.br/imagemnet/imagem.aspx/?pro_id=9719716&amp;qld=90&amp;l=430&amp;a=-1">
            <a:extLst>
              <a:ext uri="{FF2B5EF4-FFF2-40B4-BE49-F238E27FC236}">
                <a16:creationId xmlns:a16="http://schemas.microsoft.com/office/drawing/2014/main" id="{351C34FB-7D43-48D8-BC62-197AAD091D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1" y="788632"/>
            <a:ext cx="2664296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images.livrariasaraiva.com.br/imagemnet/imagem.aspx/?pro_id=9719717&amp;qld=90&amp;l=430&amp;a=-1">
            <a:extLst>
              <a:ext uri="{FF2B5EF4-FFF2-40B4-BE49-F238E27FC236}">
                <a16:creationId xmlns:a16="http://schemas.microsoft.com/office/drawing/2014/main" id="{1E2F5881-50C0-4679-B0F6-B9D18795A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8866" y="1477789"/>
            <a:ext cx="2671726" cy="3368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s://images.livrariasaraiva.com.br/imagemnet/imagem.aspx/?pro_id=9719718&amp;qld=90&amp;l=430&amp;a=-1">
            <a:extLst>
              <a:ext uri="{FF2B5EF4-FFF2-40B4-BE49-F238E27FC236}">
                <a16:creationId xmlns:a16="http://schemas.microsoft.com/office/drawing/2014/main" id="{F3EDB6B2-96B0-48DB-A5C9-82A1405AFF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180" y="2227995"/>
            <a:ext cx="2671726" cy="3347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https://images.livrariasaraiva.com.br/imagemnet/imagem.aspx/?pro_id=9719720&amp;qld=90&amp;l=430&amp;a=-1">
            <a:extLst>
              <a:ext uri="{FF2B5EF4-FFF2-40B4-BE49-F238E27FC236}">
                <a16:creationId xmlns:a16="http://schemas.microsoft.com/office/drawing/2014/main" id="{77B0ECB4-3EFF-46AF-8683-74F06DB20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9977" y="2988976"/>
            <a:ext cx="2676593" cy="340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4C5C8FC6-00F8-4C6E-8489-813A3502439B}"/>
              </a:ext>
            </a:extLst>
          </p:cNvPr>
          <p:cNvSpPr/>
          <p:nvPr/>
        </p:nvSpPr>
        <p:spPr>
          <a:xfrm>
            <a:off x="193964" y="4946073"/>
            <a:ext cx="6034220" cy="145120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1D0DCFE-5EB1-4883-8A9E-CB9940070D87}"/>
              </a:ext>
            </a:extLst>
          </p:cNvPr>
          <p:cNvSpPr/>
          <p:nvPr/>
        </p:nvSpPr>
        <p:spPr>
          <a:xfrm rot="10800000" flipV="1">
            <a:off x="14800" y="5573306"/>
            <a:ext cx="64250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pt-BR" sz="2200" b="1" kern="0" dirty="0">
                <a:solidFill>
                  <a:srgbClr val="FF0000"/>
                </a:solidFill>
                <a:latin typeface="Helvetica Light"/>
                <a:sym typeface="Helvetica Light"/>
              </a:rPr>
              <a:t>www.scarpinellabueno.com</a:t>
            </a:r>
          </a:p>
          <a:p>
            <a:pPr lvl="0" algn="ctr" defTabSz="584200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altLang="pt-BR" sz="2200" b="1" kern="0" dirty="0">
                <a:solidFill>
                  <a:srgbClr val="C00000"/>
                </a:solidFill>
                <a:latin typeface="Helvetica Light"/>
                <a:sym typeface="Helvetica Light"/>
              </a:rPr>
              <a:t>www.facebook.com/cassioscarpinellabueno</a:t>
            </a:r>
            <a:endParaRPr lang="pt-BR" altLang="pt-BR" sz="2200" b="1" kern="0" dirty="0">
              <a:solidFill>
                <a:srgbClr val="C00000"/>
              </a:solidFill>
              <a:latin typeface="Helvetica Light"/>
              <a:sym typeface="Helvetica Light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ACD20301-D141-4B4A-AA01-5DB2087C570B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pt-BR" sz="4000" b="1" kern="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Muito obrigado !!!!</a:t>
            </a:r>
          </a:p>
        </p:txBody>
      </p:sp>
    </p:spTree>
    <p:extLst>
      <p:ext uri="{BB962C8B-B14F-4D97-AF65-F5344CB8AC3E}">
        <p14:creationId xmlns:p14="http://schemas.microsoft.com/office/powerpoint/2010/main" val="3622937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-7431" y="5629660"/>
            <a:ext cx="6091599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 Light"/>
                <a:ea typeface="+mn-ea"/>
                <a:cs typeface="+mn-cs"/>
              </a:rPr>
              <a:t>www.scarpinellabueno.com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pt-BR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Light"/>
                <a:ea typeface="+mn-ea"/>
                <a:cs typeface="+mn-cs"/>
              </a:rPr>
              <a:t>www.facebook.com/cassioscarpinellabueno</a:t>
            </a:r>
            <a:endParaRPr kumimoji="0" lang="pt-BR" altLang="pt-BR" sz="2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Helvetica Ligh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A5644E">
                  <a:lumMod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26" name="Picture 2" descr="https://images.livrariasaraiva.com.br/imagemnet/imagem.aspx/?pro_id=9416826&amp;qld=90&amp;l=430&amp;a=-1">
            <a:extLst>
              <a:ext uri="{FF2B5EF4-FFF2-40B4-BE49-F238E27FC236}">
                <a16:creationId xmlns:a16="http://schemas.microsoft.com/office/drawing/2014/main" id="{9FB73D60-32E7-431D-914D-93260DF5F3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61147"/>
            <a:ext cx="3248243" cy="4272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m 4" descr="https://images.livrariasaraiva.com.br/imagemnet/imagem.aspx/?pro_id=10133970&amp;qld=90&amp;l=430&amp;a=-1">
            <a:extLst>
              <a:ext uri="{FF2B5EF4-FFF2-40B4-BE49-F238E27FC236}">
                <a16:creationId xmlns:a16="http://schemas.microsoft.com/office/drawing/2014/main" id="{E5AA1A47-8843-4B45-9CE7-C9B1505A1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9031" y="1700808"/>
            <a:ext cx="2812028" cy="4231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53399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5624907"/>
            <a:ext cx="615617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Helvetica Light"/>
                <a:ea typeface="+mn-ea"/>
                <a:cs typeface="+mn-cs"/>
              </a:rPr>
              <a:t>www.scarpinellabueno.com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pt-BR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Helvetica Light"/>
                <a:ea typeface="+mn-ea"/>
                <a:cs typeface="+mn-cs"/>
              </a:rPr>
              <a:t>www.facebook.com/cassioscarpinellabueno</a:t>
            </a:r>
            <a:endParaRPr kumimoji="0" lang="pt-BR" altLang="pt-BR" sz="22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Helvetica Light"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A5644E">
                  <a:lumMod val="75000"/>
                </a:srgb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-1" y="0"/>
            <a:ext cx="9136571" cy="7647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Muito obrigado !!!!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2" name="Picture 2" descr="https://images.livrariasaraiva.com.br/imagemnet/imagem.aspx/?pro_id=10281852&amp;qld=90&amp;l=430&amp;a=-1">
            <a:extLst>
              <a:ext uri="{FF2B5EF4-FFF2-40B4-BE49-F238E27FC236}">
                <a16:creationId xmlns:a16="http://schemas.microsoft.com/office/drawing/2014/main" id="{7EE22507-D13D-445B-879D-26441C0C56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192" y="1700808"/>
            <a:ext cx="3046682" cy="4244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8C942F0B-1FCE-4509-BFBB-898B3A86F0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685" y="1072628"/>
            <a:ext cx="3169984" cy="4244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8781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Considerações iniciais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Do CPC de 1973 ao CPC de 2015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O impacto das modificações legislativas dos anos 1990 e 2000 e as estruturas processuais civis. A necessidade de reconstrução do modelo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Modelo constitucional do direito processual civil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Princípios constitucionais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Organização judiciária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Funções essenciais à Justiça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Procedimentos jurisdicionais constitucionalmente diferenciados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Normas de concretização do direito processual civil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Neoconcretismo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A ênfase na tutela jurisdicional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endParaRPr lang="en-US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25444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" y="-21363"/>
            <a:ext cx="9136571" cy="786067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Visão estrutural do CPC 2015 (1)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-1" y="908720"/>
            <a:ext cx="9136571" cy="5488560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Comparação com o CPC 1973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Livros I a V </a:t>
            </a:r>
          </a:p>
          <a:p>
            <a:pPr marL="457200" lvl="1" indent="0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None/>
            </a:pPr>
            <a:r>
              <a:rPr lang="en-US" sz="2400" b="1" i="1" dirty="0">
                <a:solidFill>
                  <a:srgbClr val="FF0000"/>
                </a:solidFill>
              </a:rPr>
              <a:t>        </a:t>
            </a:r>
            <a:endParaRPr lang="en-US" sz="2400" b="1" dirty="0">
              <a:solidFill>
                <a:srgbClr val="FF0000"/>
              </a:solidFill>
            </a:endParaRP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Partes Geral, Especial e Livro Complementar</a:t>
            </a:r>
          </a:p>
          <a:p>
            <a:pPr>
              <a:spcBef>
                <a:spcPts val="300"/>
              </a:spcBef>
              <a:spcAft>
                <a:spcPts val="3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Parte Geral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I:</a:t>
            </a:r>
            <a:r>
              <a:rPr lang="en-US" sz="2400" dirty="0"/>
              <a:t> Normas processuais civis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II:</a:t>
            </a:r>
            <a:r>
              <a:rPr lang="en-US" sz="2400" dirty="0"/>
              <a:t> Função jurisdicional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III:</a:t>
            </a:r>
            <a:r>
              <a:rPr lang="en-US" sz="2400" dirty="0"/>
              <a:t> Sujeitos do processo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IV:</a:t>
            </a:r>
            <a:r>
              <a:rPr lang="en-US" sz="2400" dirty="0"/>
              <a:t> Atos processuais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V:</a:t>
            </a:r>
            <a:r>
              <a:rPr lang="en-US" sz="2400" dirty="0"/>
              <a:t> Tutela provisória</a:t>
            </a:r>
          </a:p>
          <a:p>
            <a:pPr lvl="1">
              <a:spcBef>
                <a:spcPts val="300"/>
              </a:spcBef>
              <a:spcAft>
                <a:spcPts val="3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VI:</a:t>
            </a:r>
            <a:r>
              <a:rPr lang="en-US" sz="2400" dirty="0"/>
              <a:t> Formação, suspensão e extinção do processo.</a:t>
            </a:r>
            <a:endParaRPr lang="pt-BR" sz="2400" dirty="0"/>
          </a:p>
        </p:txBody>
      </p:sp>
      <p:sp>
        <p:nvSpPr>
          <p:cNvPr id="9" name="Retângulo 8"/>
          <p:cNvSpPr/>
          <p:nvPr/>
        </p:nvSpPr>
        <p:spPr>
          <a:xfrm>
            <a:off x="-7429" y="6397280"/>
            <a:ext cx="9151429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-7430" y="6669360"/>
            <a:ext cx="9151429" cy="18864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2" name="Seta para cima e para baixo 1"/>
          <p:cNvSpPr/>
          <p:nvPr/>
        </p:nvSpPr>
        <p:spPr>
          <a:xfrm>
            <a:off x="1541303" y="1916832"/>
            <a:ext cx="242316" cy="432048"/>
          </a:xfrm>
          <a:prstGeom prst="upDownArrow">
            <a:avLst>
              <a:gd name="adj1" fmla="val 50000"/>
              <a:gd name="adj2" fmla="val 48237"/>
            </a:avLst>
          </a:prstGeom>
          <a:solidFill>
            <a:srgbClr val="FF0000"/>
          </a:solidFill>
          <a:ln>
            <a:solidFill>
              <a:srgbClr val="AC97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5695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pt-BR" sz="3600" b="1" dirty="0">
                <a:solidFill>
                  <a:srgbClr val="C00000"/>
                </a:solidFill>
              </a:rPr>
              <a:t>Visão estrutural do CPC 2015 (2)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Parte Especial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I:</a:t>
            </a:r>
            <a:r>
              <a:rPr lang="en-US" sz="2400" dirty="0"/>
              <a:t> Processo de conhecimento e do cumprimento de sentença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Título I: Procedimento comum</a:t>
            </a:r>
          </a:p>
          <a:p>
            <a:pPr lvl="3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Courier New" panose="02070309020205020404" pitchFamily="49" charset="0"/>
              <a:buChar char="o"/>
            </a:pPr>
            <a:r>
              <a:rPr lang="en-US" sz="1800" b="1" dirty="0">
                <a:solidFill>
                  <a:srgbClr val="C00000"/>
                </a:solidFill>
              </a:rPr>
              <a:t>Liquidação (Capítulo XIV)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C00000"/>
                </a:solidFill>
              </a:rPr>
              <a:t>Título II: Cumprimento da sentença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Título III: Procedimentos especiais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II:</a:t>
            </a:r>
            <a:r>
              <a:rPr lang="en-US" sz="2400" dirty="0"/>
              <a:t> Processo de execução (título </a:t>
            </a:r>
            <a:r>
              <a:rPr lang="en-US" sz="2400" i="1" dirty="0"/>
              <a:t>extrajudicial</a:t>
            </a:r>
            <a:r>
              <a:rPr lang="en-US" sz="2400" dirty="0"/>
              <a:t>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b="1" dirty="0"/>
              <a:t>Livro III: </a:t>
            </a:r>
            <a:r>
              <a:rPr lang="en-US" sz="2400" dirty="0"/>
              <a:t>Processos nos Tribunais e meios de impugnação</a:t>
            </a:r>
            <a:r>
              <a:rPr lang="pt-BR" sz="2400" dirty="0"/>
              <a:t> das decisões judiciais</a:t>
            </a:r>
            <a:endParaRPr lang="en-US" sz="2400" dirty="0"/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Título I: Ordem dos processos nos Tribunais e processos de competência originária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Título II: Recursos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rgbClr val="BA977C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Livro Complementar</a:t>
            </a:r>
          </a:p>
          <a:p>
            <a:pPr marL="0" indent="0">
              <a:buClr>
                <a:srgbClr val="C00000"/>
              </a:buClr>
              <a:buNone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95266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Disposições gerais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836712"/>
            <a:ext cx="9029067" cy="5560568"/>
          </a:xfrm>
        </p:spPr>
        <p:txBody>
          <a:bodyPr/>
          <a:lstStyle/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Cumprimento de sentença </a:t>
            </a:r>
            <a:r>
              <a:rPr lang="pt-BR" sz="2800" b="1" i="1" dirty="0">
                <a:solidFill>
                  <a:srgbClr val="FF0000"/>
                </a:solidFill>
              </a:rPr>
              <a:t>+</a:t>
            </a:r>
            <a:r>
              <a:rPr lang="pt-BR" sz="2800" dirty="0"/>
              <a:t> processo de execução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513 </a:t>
            </a:r>
            <a:r>
              <a:rPr lang="pt-BR" sz="2400" i="1" dirty="0"/>
              <a:t>caput</a:t>
            </a:r>
            <a:r>
              <a:rPr lang="pt-BR" sz="2400" dirty="0"/>
              <a:t> + art. 771</a:t>
            </a: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Correlação procedimental com as diversas modalidades obrigacionais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Pagar quantia certa: </a:t>
            </a:r>
            <a:r>
              <a:rPr lang="en-US" sz="2400" dirty="0">
                <a:solidFill>
                  <a:srgbClr val="FF0000"/>
                </a:solidFill>
              </a:rPr>
              <a:t>523-527</a:t>
            </a:r>
            <a:r>
              <a:rPr lang="en-US" sz="2400" b="1" dirty="0"/>
              <a:t>/</a:t>
            </a:r>
            <a:r>
              <a:rPr lang="en-US" sz="2400" dirty="0">
                <a:solidFill>
                  <a:srgbClr val="C00000"/>
                </a:solidFill>
              </a:rPr>
              <a:t>824-909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Alimentos: </a:t>
            </a:r>
            <a:r>
              <a:rPr lang="en-US" sz="2000" dirty="0">
                <a:solidFill>
                  <a:srgbClr val="FF0000"/>
                </a:solidFill>
              </a:rPr>
              <a:t>528-533</a:t>
            </a:r>
            <a:r>
              <a:rPr lang="en-US" sz="2000" b="1" dirty="0"/>
              <a:t>/</a:t>
            </a:r>
            <a:r>
              <a:rPr lang="en-US" sz="2000" dirty="0">
                <a:solidFill>
                  <a:srgbClr val="C00000"/>
                </a:solidFill>
              </a:rPr>
              <a:t>911-913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Fazenda Pública: </a:t>
            </a:r>
            <a:r>
              <a:rPr lang="en-US" sz="2000" dirty="0">
                <a:solidFill>
                  <a:srgbClr val="FF0000"/>
                </a:solidFill>
              </a:rPr>
              <a:t>534-535</a:t>
            </a:r>
            <a:r>
              <a:rPr lang="en-US" sz="2000" b="1" dirty="0"/>
              <a:t>/</a:t>
            </a:r>
            <a:r>
              <a:rPr lang="en-US" sz="2000" dirty="0">
                <a:solidFill>
                  <a:srgbClr val="C00000"/>
                </a:solidFill>
              </a:rPr>
              <a:t>910</a:t>
            </a:r>
          </a:p>
          <a:p>
            <a:pPr lvl="2">
              <a:spcBef>
                <a:spcPts val="200"/>
              </a:spcBef>
              <a:spcAft>
                <a:spcPts val="2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Contra devedor </a:t>
            </a:r>
            <a:r>
              <a:rPr lang="en-US" sz="2000" i="1" dirty="0"/>
              <a:t>insolvente</a:t>
            </a:r>
            <a:r>
              <a:rPr lang="en-US" sz="2000" dirty="0"/>
              <a:t>:</a:t>
            </a:r>
            <a:r>
              <a:rPr lang="en-US" sz="2000" i="1" dirty="0"/>
              <a:t> </a:t>
            </a:r>
            <a:r>
              <a:rPr lang="en-US" sz="2000" dirty="0"/>
              <a:t>1052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Fazer/Não fazer: </a:t>
            </a:r>
            <a:r>
              <a:rPr lang="en-US" sz="2400" dirty="0">
                <a:solidFill>
                  <a:srgbClr val="FF0000"/>
                </a:solidFill>
              </a:rPr>
              <a:t>536-537</a:t>
            </a:r>
            <a:r>
              <a:rPr lang="en-US" sz="2400" b="1" dirty="0"/>
              <a:t>/</a:t>
            </a:r>
            <a:r>
              <a:rPr lang="en-US" sz="2400" dirty="0">
                <a:solidFill>
                  <a:srgbClr val="C00000"/>
                </a:solidFill>
              </a:rPr>
              <a:t>814-823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Entregar coisa: </a:t>
            </a:r>
            <a:r>
              <a:rPr lang="en-US" sz="2400" dirty="0">
                <a:solidFill>
                  <a:srgbClr val="FF0000"/>
                </a:solidFill>
              </a:rPr>
              <a:t>538</a:t>
            </a:r>
            <a:r>
              <a:rPr lang="en-US" sz="2400" b="1" dirty="0"/>
              <a:t>/</a:t>
            </a:r>
            <a:r>
              <a:rPr lang="en-US" sz="2400" dirty="0">
                <a:solidFill>
                  <a:srgbClr val="C00000"/>
                </a:solidFill>
              </a:rPr>
              <a:t>806-813</a:t>
            </a:r>
            <a:endParaRPr lang="pt-BR" sz="2400" dirty="0">
              <a:solidFill>
                <a:srgbClr val="C00000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i="1" dirty="0"/>
              <a:t>Intimação</a:t>
            </a:r>
            <a:r>
              <a:rPr lang="pt-BR" sz="2800" dirty="0"/>
              <a:t> para início (513 § 1º)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Somente para o pagamento de quantia?</a:t>
            </a:r>
          </a:p>
          <a:p>
            <a:pPr lvl="1">
              <a:spcBef>
                <a:spcPts val="200"/>
              </a:spcBef>
              <a:spcAft>
                <a:spcPts val="2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Modalidades de intimação (513 § 2º)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149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Cumprimento provisório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spcBef>
                <a:spcPts val="100"/>
              </a:spcBef>
              <a:spcAft>
                <a:spcPts val="1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600" dirty="0"/>
              <a:t>Relação do tema com a </a:t>
            </a:r>
            <a:r>
              <a:rPr lang="en-US" sz="2600" i="1" dirty="0">
                <a:solidFill>
                  <a:srgbClr val="FF0000"/>
                </a:solidFill>
              </a:rPr>
              <a:t>eficácia</a:t>
            </a:r>
            <a:r>
              <a:rPr lang="en-US" sz="2600" dirty="0"/>
              <a:t> das decisões (520 + 995)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/>
              <a:t>Uma palavra sobre a nomenclatura consagrada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600" dirty="0"/>
              <a:t>“Mesma forma que o cumprimento definitivo” de acordo com o “seguinte regime” (520 </a:t>
            </a:r>
            <a:r>
              <a:rPr lang="en-US" sz="2600" i="1" dirty="0"/>
              <a:t>caput</a:t>
            </a:r>
            <a:r>
              <a:rPr lang="en-US" sz="2600" dirty="0"/>
              <a:t>):</a:t>
            </a:r>
            <a:endParaRPr lang="pt-BR" sz="2600" dirty="0"/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Iniciativa e responsabilização do exequente (520 I a III e § 4º)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Possibilidade de satisfação mediante a prestação de caução como regra (520 IV)</a:t>
            </a:r>
          </a:p>
          <a:p>
            <a:pPr lvl="2">
              <a:spcBef>
                <a:spcPts val="100"/>
              </a:spcBef>
              <a:spcAft>
                <a:spcPts val="1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Hipóteses</a:t>
            </a:r>
            <a:r>
              <a:rPr lang="pt-BR" sz="2000" dirty="0"/>
              <a:t> de dispensa (521)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Possibilidade de impugnação (520 § 1º)</a:t>
            </a:r>
          </a:p>
          <a:p>
            <a:pPr lvl="2">
              <a:spcBef>
                <a:spcPts val="100"/>
              </a:spcBef>
              <a:spcAft>
                <a:spcPts val="100"/>
              </a:spcAft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S</a:t>
            </a:r>
            <a:r>
              <a:rPr lang="pt-BR" sz="2000" dirty="0"/>
              <a:t>e não apresentar </a:t>
            </a:r>
            <a:r>
              <a:rPr lang="pt-BR" sz="2000" b="1" dirty="0">
                <a:solidFill>
                  <a:srgbClr val="FF0000"/>
                </a:solidFill>
              </a:rPr>
              <a:t>(?)</a:t>
            </a:r>
          </a:p>
          <a:p>
            <a:pPr lvl="1">
              <a:spcBef>
                <a:spcPts val="100"/>
              </a:spcBef>
              <a:spcAft>
                <a:spcPts val="100"/>
              </a:spcAft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Previsão expressa da incidência da multa e dos honorários (520 §§ 2º e 3º)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600" dirty="0"/>
              <a:t>Alcance das regras (520 § 5º e 519 e 527)</a:t>
            </a:r>
          </a:p>
          <a:p>
            <a:pPr>
              <a:spcBef>
                <a:spcPts val="100"/>
              </a:spcBef>
              <a:spcAft>
                <a:spcPts val="100"/>
              </a:spcAft>
              <a:buClr>
                <a:schemeClr val="accent3"/>
              </a:buClr>
              <a:buFont typeface="Wingdings" panose="05000000000000000000" pitchFamily="2" charset="2"/>
              <a:buChar char="q"/>
            </a:pPr>
            <a:endParaRPr lang="en-US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43641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Caução (520 IV)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Caução para: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Levantamento de depósito em dinheiro 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Prática de atos que importem transferência de posse ou alienação de propriedade ou de outro direito real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400" dirty="0"/>
              <a:t>Dos quais possa resultar grave dano ao executado, dependem de caução suficiente e idônea, arbitrada de plano pelo juiz e prestada nos próprios autos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Caução “suficiente e idônea”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“Arbitrada de plano pelo juiz”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“Prestada nos próprios autos”</a:t>
            </a:r>
            <a:endParaRPr lang="pt-BR" sz="2800" dirty="0"/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8906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Dispensa de caução (521)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pt-BR" sz="2800" dirty="0"/>
              <a:t>Dispensa quando: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Crédito de natureza alimentar </a:t>
            </a:r>
            <a:r>
              <a:rPr lang="en-US" sz="2600" i="1" dirty="0"/>
              <a:t>independentemente de sua origem </a:t>
            </a:r>
            <a:r>
              <a:rPr lang="en-US" sz="2600" dirty="0"/>
              <a:t>(I)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Credor demonstrar situação de necessidade </a:t>
            </a:r>
            <a:r>
              <a:rPr lang="en-US" sz="2600" b="1" dirty="0"/>
              <a:t>(II)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600" dirty="0"/>
              <a:t>Pender o agravo do art. 1042 </a:t>
            </a:r>
            <a:r>
              <a:rPr lang="en-US" sz="2600" b="1" dirty="0"/>
              <a:t>(III)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pt-BR" sz="2600" dirty="0"/>
              <a:t>Decisão executada em consonância com súmula STF ou do STJ ou em conformidade com acórdão de casos repetitivos </a:t>
            </a:r>
            <a:r>
              <a:rPr lang="pt-BR" sz="2600" b="1" dirty="0"/>
              <a:t>(IV)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800" dirty="0"/>
              <a:t>Preservação da caução quando “</a:t>
            </a:r>
            <a:r>
              <a:rPr lang="pt-BR" sz="2800" dirty="0"/>
              <a:t>da dispensa possa resultar manifesto risco de grave dano de difícil ou incerta reparação” </a:t>
            </a:r>
            <a:r>
              <a:rPr lang="pt-BR" sz="2800" b="1" dirty="0"/>
              <a:t>(par ún)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53282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/>
          <a:lstStyle/>
          <a:p>
            <a:pPr eaLnBrk="1" hangingPunct="1">
              <a:defRPr/>
            </a:pPr>
            <a:r>
              <a:rPr lang="en-US" sz="3600" b="1" dirty="0">
                <a:solidFill>
                  <a:srgbClr val="C00000"/>
                </a:solidFill>
              </a:rPr>
              <a:t>Documentação (522)</a:t>
            </a:r>
            <a:endParaRPr lang="pt-BR" sz="3600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908720"/>
            <a:ext cx="9136571" cy="5488560"/>
          </a:xfrm>
        </p:spPr>
        <p:txBody>
          <a:bodyPr/>
          <a:lstStyle/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Petição dirigida ao juízo competente (516)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Autos eletrônicos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Autos não eletrônicos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Decisão exequenda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(I)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Certidão de interposição de recurso despido de efeito suspensivo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(II)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Procurações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(III)</a:t>
            </a:r>
          </a:p>
          <a:p>
            <a:pPr lvl="1">
              <a:buClr>
                <a:srgbClr val="C00000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Decisão de habilitação </a:t>
            </a:r>
            <a:r>
              <a:rPr lang="en-US" sz="2400" b="1" dirty="0">
                <a:solidFill>
                  <a:schemeClr val="tx2">
                    <a:lumMod val="75000"/>
                  </a:schemeClr>
                </a:solidFill>
              </a:rPr>
              <a:t>(IV)</a:t>
            </a:r>
          </a:p>
          <a:p>
            <a:pPr>
              <a:buClr>
                <a:schemeClr val="accent3"/>
              </a:buClr>
              <a:buFont typeface="Wingdings" panose="05000000000000000000" pitchFamily="2" charset="2"/>
              <a:buChar char="q"/>
            </a:pP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“Outras peças processuais consideradas necessárias para demonstrar a existência do crédito” </a:t>
            </a:r>
            <a:r>
              <a:rPr lang="en-US" sz="2800" b="1" dirty="0">
                <a:solidFill>
                  <a:schemeClr val="tx2">
                    <a:lumMod val="75000"/>
                  </a:schemeClr>
                </a:solidFill>
              </a:rPr>
              <a:t>(par ún)</a:t>
            </a:r>
          </a:p>
        </p:txBody>
      </p:sp>
      <p:sp>
        <p:nvSpPr>
          <p:cNvPr id="10" name="Retângulo 9"/>
          <p:cNvSpPr/>
          <p:nvPr/>
        </p:nvSpPr>
        <p:spPr>
          <a:xfrm>
            <a:off x="-7430" y="6397280"/>
            <a:ext cx="9151430" cy="344315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-7430" y="6669360"/>
            <a:ext cx="9151429" cy="2880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7625879"/>
      </p:ext>
    </p:extLst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Viagem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</TotalTime>
  <Words>796</Words>
  <Application>Microsoft Office PowerPoint</Application>
  <PresentationFormat>Apresentação na tela (4:3)</PresentationFormat>
  <Paragraphs>112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Helvetica Light</vt:lpstr>
      <vt:lpstr>Wingdings</vt:lpstr>
      <vt:lpstr>Design padrão</vt:lpstr>
      <vt:lpstr>Cumprimento provisório da sentença</vt:lpstr>
      <vt:lpstr>Considerações iniciais</vt:lpstr>
      <vt:lpstr>Visão estrutural do CPC 2015 (1)</vt:lpstr>
      <vt:lpstr>Visão estrutural do CPC 2015 (2)</vt:lpstr>
      <vt:lpstr>Disposições gerais</vt:lpstr>
      <vt:lpstr>Cumprimento provisório</vt:lpstr>
      <vt:lpstr>Caução (520 IV)</vt:lpstr>
      <vt:lpstr>Dispensa de caução (521)</vt:lpstr>
      <vt:lpstr>Documentação (522)</vt:lpstr>
      <vt:lpstr>Outras considerações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</dc:creator>
  <cp:lastModifiedBy>Cassio</cp:lastModifiedBy>
  <cp:revision>133</cp:revision>
  <cp:lastPrinted>2017-03-02T21:38:01Z</cp:lastPrinted>
  <dcterms:created xsi:type="dcterms:W3CDTF">2007-03-23T14:32:10Z</dcterms:created>
  <dcterms:modified xsi:type="dcterms:W3CDTF">2018-09-11T17:52:47Z</dcterms:modified>
</cp:coreProperties>
</file>