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90" r:id="rId2"/>
    <p:sldId id="357" r:id="rId3"/>
    <p:sldId id="339" r:id="rId4"/>
    <p:sldId id="349" r:id="rId5"/>
    <p:sldId id="355" r:id="rId6"/>
    <p:sldId id="356" r:id="rId7"/>
    <p:sldId id="358" r:id="rId8"/>
    <p:sldId id="360" r:id="rId9"/>
    <p:sldId id="362" r:id="rId10"/>
    <p:sldId id="363" r:id="rId11"/>
    <p:sldId id="361" r:id="rId12"/>
    <p:sldId id="364" r:id="rId13"/>
    <p:sldId id="294" r:id="rId14"/>
  </p:sldIdLst>
  <p:sldSz cx="9144000" cy="6858000" type="screen4x3"/>
  <p:notesSz cx="6865938" cy="954087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5234"/>
    <a:srgbClr val="FE3000"/>
    <a:srgbClr val="3A2C00"/>
    <a:srgbClr val="D02800"/>
    <a:srgbClr val="463500"/>
    <a:srgbClr val="663300"/>
    <a:srgbClr val="FF0000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1CA60BC7-EA36-49C2-99DA-91F6FCF67A06}" type="datetimeFigureOut">
              <a:rPr lang="pt-BR" smtClean="0"/>
              <a:t>06/08/2019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185F30-E168-4037-9A7D-F7DF881A0264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22584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9431" y="0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/>
          <a:lstStyle>
            <a:lvl1pPr algn="r">
              <a:defRPr sz="1200"/>
            </a:lvl1pPr>
          </a:lstStyle>
          <a:p>
            <a:fld id="{F47A31FC-5FAA-4BA6-A104-22C6EF93FD36}" type="datetimeFigureOut">
              <a:rPr lang="pt-BR" smtClean="0"/>
              <a:t>06/08/2019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49338" y="717550"/>
            <a:ext cx="4767262" cy="357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7" tIns="45303" rIns="90607" bIns="45303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6279" y="4532674"/>
            <a:ext cx="5493384" cy="4293394"/>
          </a:xfrm>
          <a:prstGeom prst="rect">
            <a:avLst/>
          </a:prstGeom>
        </p:spPr>
        <p:txBody>
          <a:bodyPr vert="horz" lIns="90607" tIns="45303" rIns="90607" bIns="45303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9431" y="9062317"/>
            <a:ext cx="2974923" cy="477044"/>
          </a:xfrm>
          <a:prstGeom prst="rect">
            <a:avLst/>
          </a:prstGeom>
        </p:spPr>
        <p:txBody>
          <a:bodyPr vert="horz" lIns="90607" tIns="45303" rIns="90607" bIns="45303" rtlCol="0" anchor="b"/>
          <a:lstStyle>
            <a:lvl1pPr algn="r">
              <a:defRPr sz="1200"/>
            </a:lvl1pPr>
          </a:lstStyle>
          <a:p>
            <a:fld id="{DBFB4160-003B-44D4-A306-3E8058613C37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8091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7562-9F8B-4E18-A59C-F4746134AF87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576585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8B294-D640-4161-9C15-6D613B158C9D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31217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F5303-A126-4ED9-A160-4761DDE3D856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122221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95A82-FD4A-4178-A50E-CDBBCB644ED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0398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DBF62C-E0FF-4A7D-991B-FCBCB3B903C0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34851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F93B4-086F-4533-914F-01956722E5F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051605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7BF7E-7321-484C-89B3-3E5E3EE414FA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121691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925D92-756F-4866-95E2-848CF862967F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75079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77E0F3-98E3-47E5-9545-44F90C2BBBC9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269856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14DC-82EA-4987-B374-54FDCB1B9DC2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786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D5D5D-D045-4B32-A03E-A4BE2B0D7743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86943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 altLang="pt-B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119B8AB-FD0F-4476-85B6-843375BF270E}" type="slidenum">
              <a:rPr lang="pt-BR" altLang="pt-BR"/>
              <a:pPr>
                <a:defRPr/>
              </a:pPr>
              <a:t>‹nº›</a:t>
            </a:fld>
            <a:endParaRPr lang="pt-BR" alt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58" y="0"/>
            <a:ext cx="9144000" cy="1599333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br>
              <a:rPr lang="pt-BR" sz="3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Cumprimento Provisório</a:t>
            </a:r>
            <a:b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 Sentença</a:t>
            </a:r>
            <a:br>
              <a:rPr lang="pt-BR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sz="4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4" name="Retângulo 1"/>
          <p:cNvSpPr>
            <a:spLocks noChangeArrowheads="1"/>
          </p:cNvSpPr>
          <p:nvPr/>
        </p:nvSpPr>
        <p:spPr bwMode="auto">
          <a:xfrm>
            <a:off x="251520" y="1715738"/>
            <a:ext cx="8784976" cy="4708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endParaRPr lang="en-US" altLang="pt-BR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800" b="1" dirty="0">
                <a:solidFill>
                  <a:srgbClr val="0070C0"/>
                </a:solidFill>
              </a:rPr>
              <a:t>Curso de Especialização em Processo Civil</a:t>
            </a:r>
          </a:p>
          <a:p>
            <a:pPr algn="ctr" eaLnBrk="1" hangingPunct="1"/>
            <a:r>
              <a:rPr lang="en-US" altLang="pt-BR" sz="2800" b="1" dirty="0">
                <a:solidFill>
                  <a:srgbClr val="FF0000"/>
                </a:solidFill>
              </a:rPr>
              <a:t>PUC Rio</a:t>
            </a:r>
            <a:endParaRPr lang="en-US" altLang="pt-BR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/>
            <a:endParaRPr lang="pt-BR" altLang="pt-BR" sz="28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r>
              <a:rPr lang="pt-BR" altLang="pt-BR" sz="2000" b="1" dirty="0">
                <a:solidFill>
                  <a:srgbClr val="C00000"/>
                </a:solidFill>
              </a:rPr>
              <a:t>Rio de Janeiro, RJ, 10 de agosto de 2019</a:t>
            </a:r>
          </a:p>
          <a:p>
            <a:pPr algn="ctr" eaLnBrk="1" hangingPunct="1"/>
            <a:endParaRPr lang="pt-BR" altLang="pt-BR" sz="2400" b="1">
              <a:solidFill>
                <a:srgbClr val="0070C0"/>
              </a:solidFill>
            </a:endParaRPr>
          </a:p>
          <a:p>
            <a:pPr algn="ctr" eaLnBrk="1" hangingPunct="1"/>
            <a:r>
              <a:rPr lang="pt-BR" altLang="pt-BR" sz="2400" b="1">
                <a:solidFill>
                  <a:srgbClr val="0070C0"/>
                </a:solidFill>
              </a:rPr>
              <a:t>Cassio </a:t>
            </a:r>
            <a:r>
              <a:rPr lang="pt-BR" altLang="pt-BR" sz="2400" b="1" dirty="0">
                <a:solidFill>
                  <a:srgbClr val="0070C0"/>
                </a:solidFill>
              </a:rPr>
              <a:t>Scarpinella Bueno</a:t>
            </a:r>
          </a:p>
          <a:p>
            <a:pPr algn="ctr" eaLnBrk="1" hangingPunct="1"/>
            <a:r>
              <a:rPr lang="en-US" alt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 eaLnBrk="1" hangingPunct="1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pPr algn="ctr" eaLnBrk="1" hangingPunct="1"/>
            <a:endParaRPr lang="pt-BR" alt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7876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Documentação (522)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Petição dirigida ao juízo competente (516)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Indeferimento</a:t>
            </a:r>
            <a:r>
              <a:rPr lang="en-US" sz="2400" b="1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(?)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Autos eletrônicos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Autos não eletrônicos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Decisão exequenda </a:t>
            </a:r>
            <a:r>
              <a:rPr lang="en-US" sz="2400" b="1" dirty="0"/>
              <a:t>(I)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Certidão de interposição de recurso despido de efeito suspensivo </a:t>
            </a:r>
            <a:r>
              <a:rPr lang="en-US" sz="2400" b="1" dirty="0"/>
              <a:t>(II)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Procurações </a:t>
            </a:r>
            <a:r>
              <a:rPr lang="en-US" sz="2400" b="1" dirty="0"/>
              <a:t>(III)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sz="2400" dirty="0"/>
              <a:t>Decisão de habilitação </a:t>
            </a:r>
            <a:r>
              <a:rPr lang="en-US" sz="2400" b="1" dirty="0"/>
              <a:t>(IV)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“Outras peças processuais consideradas necessárias para demonstrar a existência do crédito” </a:t>
            </a:r>
            <a:r>
              <a:rPr lang="en-US" sz="2400" b="1" dirty="0"/>
              <a:t>(par ún)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en-US" sz="2400" dirty="0"/>
              <a:t>Falta de apresentação das peças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6734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(1)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</a:t>
            </a:r>
            <a:r>
              <a:rPr lang="pt-BR" sz="2400" b="1" i="1" dirty="0">
                <a:solidFill>
                  <a:srgbClr val="FF0000"/>
                </a:solidFill>
              </a:rPr>
              <a:t>ope legis</a:t>
            </a:r>
            <a:r>
              <a:rPr lang="pt-BR" sz="2400" dirty="0">
                <a:solidFill>
                  <a:srgbClr val="FF0000"/>
                </a:solidFill>
              </a:rPr>
              <a:t> </a:t>
            </a:r>
            <a:r>
              <a:rPr lang="pt-BR" sz="2400" i="1" dirty="0"/>
              <a:t>x</a:t>
            </a:r>
            <a:r>
              <a:rPr lang="pt-BR" sz="2400" dirty="0"/>
              <a:t> Cumprimento provisório </a:t>
            </a:r>
            <a:r>
              <a:rPr lang="pt-BR" sz="2400" b="1" i="1" dirty="0">
                <a:solidFill>
                  <a:srgbClr val="FF0000"/>
                </a:solidFill>
              </a:rPr>
              <a:t>ope judicis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Efeito suspensivo dos recursos (995 par ún)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Em especial o recurso de apelação (1012)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Dinâmica e relações com a Tutela Provisória (1012 § 1º 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Sistema de controle (da concessão </a:t>
            </a:r>
            <a:r>
              <a:rPr lang="pt-BR" sz="2800" i="1" dirty="0"/>
              <a:t>e</a:t>
            </a:r>
            <a:r>
              <a:rPr lang="pt-BR" sz="2800" dirty="0"/>
              <a:t> da efetivação):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Agravo de instrumento: art. 1.015 I e parágrafo único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Agravo interno: art. 1.021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Pedido de suspensão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0490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spc="1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Aplicações (2)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de </a:t>
            </a:r>
            <a:r>
              <a:rPr lang="pt-BR" sz="2400" i="1" dirty="0"/>
              <a:t>astreintes</a:t>
            </a:r>
            <a:r>
              <a:rPr lang="pt-BR" sz="2400" dirty="0"/>
              <a:t> (537 § 3º)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e julgamento antecipado </a:t>
            </a:r>
            <a:r>
              <a:rPr lang="pt-BR" sz="2400" i="1" dirty="0"/>
              <a:t>parcial</a:t>
            </a:r>
            <a:r>
              <a:rPr lang="pt-BR" sz="2400" dirty="0"/>
              <a:t> de mérito (356 § 2º)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provisório contra a Fazenda Pública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O “modelo constitucional” e o trânsito em julgado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Vedações </a:t>
            </a:r>
            <a:r>
              <a:rPr lang="pt-BR" sz="2400" i="1" dirty="0"/>
              <a:t>legais</a:t>
            </a:r>
            <a:endParaRPr lang="pt-BR" sz="2400" dirty="0"/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Efetivação da tutela provisória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Arts. 297, 519 e 527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982438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115616" y="5661248"/>
            <a:ext cx="68407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000" b="1" dirty="0">
                <a:solidFill>
                  <a:srgbClr val="FF0000"/>
                </a:solidFill>
              </a:rPr>
              <a:t>www.scarpinellabueno.com</a:t>
            </a:r>
          </a:p>
          <a:p>
            <a:pPr algn="ctr"/>
            <a:r>
              <a:rPr lang="en-US" altLang="pt-BR" sz="2000" b="1" dirty="0">
                <a:solidFill>
                  <a:srgbClr val="C00000"/>
                </a:solidFill>
              </a:rPr>
              <a:t>www.facebook.com/cassioscarpinellabueno</a:t>
            </a:r>
            <a:endParaRPr lang="pt-BR" altLang="pt-BR" sz="2000" b="1" dirty="0">
              <a:solidFill>
                <a:srgbClr val="C00000"/>
              </a:solidFill>
            </a:endParaRPr>
          </a:p>
          <a:p>
            <a:endParaRPr lang="pt-BR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-1" y="0"/>
            <a:ext cx="9136571" cy="764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pt-BR" sz="3600" b="1" kern="0" dirty="0">
                <a:solidFill>
                  <a:srgbClr val="C00000"/>
                </a:solidFill>
              </a:rPr>
              <a:t>Muito obrigado !!!!</a:t>
            </a:r>
            <a:endParaRPr lang="pt-BR" sz="4000" b="1" kern="0" dirty="0">
              <a:solidFill>
                <a:srgbClr val="C00000"/>
              </a:solidFill>
            </a:endParaRPr>
          </a:p>
        </p:txBody>
      </p:sp>
      <p:sp>
        <p:nvSpPr>
          <p:cNvPr id="15" name="Retângulo 14"/>
          <p:cNvSpPr/>
          <p:nvPr/>
        </p:nvSpPr>
        <p:spPr>
          <a:xfrm>
            <a:off x="-7430" y="6397280"/>
            <a:ext cx="9151430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8" name="Retângulo 17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pic>
        <p:nvPicPr>
          <p:cNvPr id="1028" name="Picture 4" descr="Manual-de-Direito-Processual-Civil---Volume-Unico---5Âª-Edicao">
            <a:extLst>
              <a:ext uri="{FF2B5EF4-FFF2-40B4-BE49-F238E27FC236}">
                <a16:creationId xmlns:a16="http://schemas.microsoft.com/office/drawing/2014/main" id="{7A1565EC-8853-48E0-AAEA-40A5A28362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2267" y="2707494"/>
            <a:ext cx="2248218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urso-Sistematizado-de-Direito-Processual-Civil-Volume-2---8Âª-Edicao">
            <a:extLst>
              <a:ext uri="{FF2B5EF4-FFF2-40B4-BE49-F238E27FC236}">
                <a16:creationId xmlns:a16="http://schemas.microsoft.com/office/drawing/2014/main" id="{C3150C4E-A097-477F-94FA-8E2E9EB1C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7861" y="2733746"/>
            <a:ext cx="2100058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urso-Sistematizado-de-Direto-Processual-Civil-Volume-1">
            <a:extLst>
              <a:ext uri="{FF2B5EF4-FFF2-40B4-BE49-F238E27FC236}">
                <a16:creationId xmlns:a16="http://schemas.microsoft.com/office/drawing/2014/main" id="{85D888E0-01FC-4C42-A950-D6408FBFB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776" y="918592"/>
            <a:ext cx="2147417" cy="2787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urso-Sistematizado-de-Direito-Processual-Civil-Volume-3---8Âª-Edicao">
            <a:extLst>
              <a:ext uri="{FF2B5EF4-FFF2-40B4-BE49-F238E27FC236}">
                <a16:creationId xmlns:a16="http://schemas.microsoft.com/office/drawing/2014/main" id="{8E1E3CCC-6EDC-4069-A8E2-CB2FB610E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4588" y="936440"/>
            <a:ext cx="2248219" cy="2752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1756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Considerações iniciais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Do CPC de 1973 ao CPC de 2015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O impacto das modificações legislativas dos anos 1990 e 2000 nas estruturas processuais civis. A necessidade de (re)construção do modelo até então existente.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Modelo constitucional do direito processual civil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Princípios constitucionais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Organização judiciária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Funções essenciais à Justiça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Procedimentos jurisdicionais constitucionalmente diferenciados</a:t>
            </a:r>
          </a:p>
          <a:p>
            <a:pPr lvl="1">
              <a:spcBef>
                <a:spcPts val="200"/>
              </a:spcBef>
              <a:spcAft>
                <a:spcPts val="2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Normas de concretização do direito processual civil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Neoconcretismo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A ênfase na </a:t>
            </a:r>
            <a:r>
              <a:rPr lang="pt-BR" sz="2400" dirty="0">
                <a:solidFill>
                  <a:srgbClr val="FF0000"/>
                </a:solidFill>
              </a:rPr>
              <a:t>tutela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38608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Classificando a tutela jurisdicional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noProof="1"/>
              <a:t>Tutela jurisdicional (classificações)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noProof="1"/>
              <a:t>Perspectiva de </a:t>
            </a:r>
            <a:r>
              <a:rPr lang="pt-BR" i="1" noProof="1"/>
              <a:t>dano</a:t>
            </a:r>
            <a:r>
              <a:rPr lang="pt-BR" noProof="1"/>
              <a:t> (preventiva </a:t>
            </a:r>
            <a:r>
              <a:rPr lang="pt-BR" i="1" noProof="1"/>
              <a:t>x</a:t>
            </a:r>
            <a:r>
              <a:rPr lang="pt-BR" noProof="1"/>
              <a:t> repressiva)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i="1" noProof="1"/>
              <a:t>Momento</a:t>
            </a:r>
            <a:r>
              <a:rPr lang="pt-BR" noProof="1"/>
              <a:t> de </a:t>
            </a:r>
            <a:r>
              <a:rPr lang="pt-BR" i="1" noProof="1"/>
              <a:t>prestação</a:t>
            </a:r>
            <a:r>
              <a:rPr lang="pt-BR" noProof="1"/>
              <a:t> (antecipada </a:t>
            </a:r>
            <a:r>
              <a:rPr lang="pt-BR" i="1" noProof="1"/>
              <a:t>x</a:t>
            </a:r>
            <a:r>
              <a:rPr lang="pt-BR" noProof="1"/>
              <a:t> ulterior)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i="1" noProof="1"/>
              <a:t>Modo</a:t>
            </a:r>
            <a:r>
              <a:rPr lang="pt-BR" noProof="1"/>
              <a:t> de </a:t>
            </a:r>
            <a:r>
              <a:rPr lang="pt-BR" i="1" noProof="1"/>
              <a:t>prestação</a:t>
            </a:r>
            <a:r>
              <a:rPr lang="pt-BR" noProof="1"/>
              <a:t> (satisfativa </a:t>
            </a:r>
            <a:r>
              <a:rPr lang="pt-BR" i="1" noProof="1"/>
              <a:t>x</a:t>
            </a:r>
            <a:r>
              <a:rPr lang="pt-BR" noProof="1"/>
              <a:t> assecuratória)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noProof="1"/>
              <a:t>Pela </a:t>
            </a:r>
            <a:r>
              <a:rPr lang="pt-BR" i="1" noProof="1"/>
              <a:t>eficácia</a:t>
            </a:r>
            <a:r>
              <a:rPr lang="pt-BR" noProof="1"/>
              <a:t> (não executiva </a:t>
            </a:r>
            <a:r>
              <a:rPr lang="pt-BR" i="1" noProof="1"/>
              <a:t>x</a:t>
            </a:r>
            <a:r>
              <a:rPr lang="pt-BR" noProof="1"/>
              <a:t> executiva)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noProof="1"/>
              <a:t>Necessidade de </a:t>
            </a:r>
            <a:r>
              <a:rPr lang="pt-BR" i="1" noProof="1"/>
              <a:t>confirmação</a:t>
            </a:r>
            <a:r>
              <a:rPr lang="pt-BR" noProof="1"/>
              <a:t> (provisória </a:t>
            </a:r>
            <a:r>
              <a:rPr lang="pt-BR" i="1" noProof="1"/>
              <a:t>x</a:t>
            </a:r>
            <a:r>
              <a:rPr lang="pt-BR" noProof="1"/>
              <a:t> definitiva)</a:t>
            </a:r>
          </a:p>
          <a:p>
            <a:pPr marL="1257300" lvl="4" indent="-342900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457200" lvl="1" indent="0" eaLnBrk="1" hangingPunct="1">
              <a:buClr>
                <a:srgbClr val="C00000"/>
              </a:buClr>
              <a:buNone/>
            </a:pPr>
            <a:endParaRPr lang="pt-BR" sz="2400" b="1" dirty="0">
              <a:solidFill>
                <a:srgbClr val="FF0000"/>
              </a:solidFill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013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estrutural do CPC 2015 (1)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Comparação com o CPC 1973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Livros I a V 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pt-BR" sz="2400" dirty="0"/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Partes Geral, Especial e Livro Complementar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Parte Geral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I:</a:t>
            </a:r>
            <a:r>
              <a:rPr lang="pt-BR" sz="2400" dirty="0"/>
              <a:t> Normas processuais civis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II:</a:t>
            </a:r>
            <a:r>
              <a:rPr lang="pt-BR" sz="2400" dirty="0"/>
              <a:t> Função jurisdicional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III:</a:t>
            </a:r>
            <a:r>
              <a:rPr lang="pt-BR" sz="2400" dirty="0"/>
              <a:t> Sujeitos do processo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IV:</a:t>
            </a:r>
            <a:r>
              <a:rPr lang="pt-BR" sz="2400" dirty="0"/>
              <a:t> Atos processuais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V:</a:t>
            </a:r>
            <a:r>
              <a:rPr lang="pt-BR" sz="2400" dirty="0"/>
              <a:t> Tutela provisória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VI:</a:t>
            </a:r>
            <a:r>
              <a:rPr lang="pt-BR" sz="2400" dirty="0"/>
              <a:t> Formação, suspensão e extinção do processo.</a:t>
            </a:r>
          </a:p>
          <a:p>
            <a:pPr marL="457200" lvl="1" indent="0" eaLnBrk="1" hangingPunct="1">
              <a:buClr>
                <a:srgbClr val="C0000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7" name="Seta para cima e para baixo 1">
            <a:extLst>
              <a:ext uri="{FF2B5EF4-FFF2-40B4-BE49-F238E27FC236}">
                <a16:creationId xmlns:a16="http://schemas.microsoft.com/office/drawing/2014/main" id="{3E0673B2-0D04-4981-A0EE-73F6BDFB989C}"/>
              </a:ext>
            </a:extLst>
          </p:cNvPr>
          <p:cNvSpPr/>
          <p:nvPr/>
        </p:nvSpPr>
        <p:spPr>
          <a:xfrm>
            <a:off x="1763688" y="1916832"/>
            <a:ext cx="242316" cy="432048"/>
          </a:xfrm>
          <a:prstGeom prst="upDownArrow">
            <a:avLst>
              <a:gd name="adj1" fmla="val 50000"/>
              <a:gd name="adj2" fmla="val 48237"/>
            </a:avLst>
          </a:prstGeom>
          <a:solidFill>
            <a:srgbClr val="FF0000"/>
          </a:solidFill>
          <a:ln>
            <a:solidFill>
              <a:srgbClr val="AC97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371636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Visão estrutural do CPC 2015 (2)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4923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Parte Especial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I:</a:t>
            </a:r>
            <a:r>
              <a:rPr lang="pt-BR" sz="2400" dirty="0"/>
              <a:t> Processo de conhecimento e do cumprimento de sentença</a:t>
            </a:r>
          </a:p>
          <a:p>
            <a:pPr lvl="2" eaLnBrk="1" hangingPunct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800" dirty="0"/>
              <a:t>Título I: Procedimento comum</a:t>
            </a:r>
          </a:p>
          <a:p>
            <a:pPr lvl="2" eaLnBrk="1" hangingPunct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C00000"/>
                </a:solidFill>
              </a:rPr>
              <a:t>Título II: Cumprimento da sentença </a:t>
            </a:r>
          </a:p>
          <a:p>
            <a:pPr lvl="2" eaLnBrk="1" hangingPunct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dirty="0"/>
              <a:t>Título III: Procedimentos especiais</a:t>
            </a:r>
          </a:p>
          <a:p>
            <a:pPr marL="857250" lvl="1" indent="-34290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II:</a:t>
            </a:r>
            <a:r>
              <a:rPr lang="pt-BR" sz="2400" dirty="0"/>
              <a:t> Processo de execução (título </a:t>
            </a:r>
            <a:r>
              <a:rPr lang="pt-BR" sz="2400" i="1" dirty="0"/>
              <a:t>extrajudicial</a:t>
            </a:r>
            <a:r>
              <a:rPr lang="pt-BR" sz="2400" dirty="0"/>
              <a:t>)</a:t>
            </a:r>
          </a:p>
          <a:p>
            <a:pPr marL="857250" lvl="1" indent="-34290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b="1" dirty="0"/>
              <a:t>Livro III: </a:t>
            </a:r>
            <a:r>
              <a:rPr lang="pt-BR" sz="2400" dirty="0"/>
              <a:t>Processos nos Tribunais e meios de impugnação das decisões judiciais</a:t>
            </a:r>
          </a:p>
          <a:p>
            <a:pPr lvl="2" eaLnBrk="1" hangingPunct="1"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dirty="0"/>
              <a:t>Título I: Ordem dos processos nos Tribunais e processos de competência originária</a:t>
            </a:r>
          </a:p>
          <a:p>
            <a:pPr lvl="1"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Livro Complementar</a:t>
            </a:r>
          </a:p>
          <a:p>
            <a:pPr marL="457200" lvl="1" indent="0" eaLnBrk="1" hangingPunct="1">
              <a:buClr>
                <a:srgbClr val="00B0F0"/>
              </a:buClr>
              <a:buNone/>
            </a:pPr>
            <a:endParaRPr lang="pt-BR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9925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Disposições gerais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Cumprimento de sentença </a:t>
            </a:r>
            <a:r>
              <a:rPr lang="pt-BR" sz="2400" b="1" i="1" dirty="0">
                <a:solidFill>
                  <a:srgbClr val="FF0000"/>
                </a:solidFill>
              </a:rPr>
              <a:t>+</a:t>
            </a:r>
            <a:r>
              <a:rPr lang="pt-BR" sz="2400" dirty="0"/>
              <a:t> processo de execução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513 </a:t>
            </a:r>
            <a:r>
              <a:rPr lang="pt-BR" sz="2400" i="1" dirty="0"/>
              <a:t>caput</a:t>
            </a:r>
            <a:r>
              <a:rPr lang="pt-BR" sz="2400" dirty="0"/>
              <a:t> + art. 771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Correlação procedimental com as diversas modalidades obrigacionais</a:t>
            </a:r>
          </a:p>
          <a:p>
            <a:pPr lvl="1" eaLnBrk="1" hangingPunct="1">
              <a:buClr>
                <a:srgbClr val="C00000"/>
              </a:buClr>
              <a:buFont typeface="Arial" charset="0"/>
              <a:buChar char="•"/>
            </a:pPr>
            <a:r>
              <a:rPr lang="pt-BR" sz="2400" dirty="0"/>
              <a:t>Pagar quantia certa: </a:t>
            </a:r>
            <a:r>
              <a:rPr lang="pt-BR" sz="2400" dirty="0">
                <a:solidFill>
                  <a:srgbClr val="FF0000"/>
                </a:solidFill>
              </a:rPr>
              <a:t>523-527</a:t>
            </a:r>
            <a:r>
              <a:rPr lang="pt-BR" sz="2400" b="1" dirty="0"/>
              <a:t>/</a:t>
            </a:r>
            <a:r>
              <a:rPr lang="pt-BR" sz="2400" dirty="0">
                <a:solidFill>
                  <a:srgbClr val="C00000"/>
                </a:solidFill>
              </a:rPr>
              <a:t>824-909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Alimentos: </a:t>
            </a:r>
            <a:r>
              <a:rPr lang="pt-BR" sz="2000" dirty="0">
                <a:solidFill>
                  <a:srgbClr val="FF0000"/>
                </a:solidFill>
              </a:rPr>
              <a:t>528-533</a:t>
            </a:r>
            <a:r>
              <a:rPr lang="pt-BR" sz="2000" b="1" dirty="0"/>
              <a:t>/</a:t>
            </a:r>
            <a:r>
              <a:rPr lang="pt-BR" sz="2000" dirty="0">
                <a:solidFill>
                  <a:srgbClr val="C00000"/>
                </a:solidFill>
              </a:rPr>
              <a:t>911-913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Fazenda Pública: </a:t>
            </a:r>
            <a:r>
              <a:rPr lang="pt-BR" sz="2000" dirty="0">
                <a:solidFill>
                  <a:srgbClr val="FF0000"/>
                </a:solidFill>
              </a:rPr>
              <a:t>534-535</a:t>
            </a:r>
            <a:r>
              <a:rPr lang="pt-BR" sz="2000" b="1" dirty="0"/>
              <a:t>/</a:t>
            </a:r>
            <a:r>
              <a:rPr lang="pt-BR" sz="2000" dirty="0">
                <a:solidFill>
                  <a:srgbClr val="C00000"/>
                </a:solidFill>
              </a:rPr>
              <a:t>910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Contra devedor </a:t>
            </a:r>
            <a:r>
              <a:rPr lang="pt-BR" sz="2000" i="1" dirty="0"/>
              <a:t>insolvente</a:t>
            </a:r>
            <a:r>
              <a:rPr lang="pt-BR" sz="2000" dirty="0"/>
              <a:t>:</a:t>
            </a:r>
            <a:r>
              <a:rPr lang="pt-BR" sz="2000" i="1" dirty="0"/>
              <a:t> </a:t>
            </a:r>
            <a:r>
              <a:rPr lang="pt-BR" sz="2000" dirty="0"/>
              <a:t>1052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Fazer/Não fazer: </a:t>
            </a:r>
            <a:r>
              <a:rPr lang="pt-BR" sz="2400" dirty="0">
                <a:solidFill>
                  <a:srgbClr val="FF0000"/>
                </a:solidFill>
              </a:rPr>
              <a:t>536-537</a:t>
            </a:r>
            <a:r>
              <a:rPr lang="pt-BR" sz="2400" b="1" dirty="0"/>
              <a:t>/</a:t>
            </a:r>
            <a:r>
              <a:rPr lang="pt-BR" sz="2400" dirty="0">
                <a:solidFill>
                  <a:srgbClr val="C00000"/>
                </a:solidFill>
              </a:rPr>
              <a:t>814-823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Entregar coisa: </a:t>
            </a:r>
            <a:r>
              <a:rPr lang="pt-BR" sz="2400" dirty="0">
                <a:solidFill>
                  <a:srgbClr val="FF0000"/>
                </a:solidFill>
              </a:rPr>
              <a:t>538</a:t>
            </a:r>
            <a:r>
              <a:rPr lang="pt-BR" sz="2400" b="1" dirty="0"/>
              <a:t>/</a:t>
            </a:r>
            <a:r>
              <a:rPr lang="pt-BR" sz="2400" dirty="0">
                <a:solidFill>
                  <a:srgbClr val="C00000"/>
                </a:solidFill>
              </a:rPr>
              <a:t>806-813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i="1" dirty="0"/>
              <a:t>Intimação</a:t>
            </a:r>
            <a:r>
              <a:rPr lang="pt-BR" sz="2400" dirty="0"/>
              <a:t> para início (513 § 1º)</a:t>
            </a:r>
            <a:endParaRPr lang="pt-BR" sz="2400" dirty="0">
              <a:solidFill>
                <a:srgbClr val="C00000"/>
              </a:solidFill>
            </a:endParaRP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Somente para o pagamento de quantia </a:t>
            </a:r>
            <a:r>
              <a:rPr lang="pt-BR" sz="2400" dirty="0">
                <a:solidFill>
                  <a:srgbClr val="FF0000"/>
                </a:solidFill>
              </a:rPr>
              <a:t>(?)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Modalidades de intimação (513 § 2º)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103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13387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Regime fundamental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Relação do tema com a </a:t>
            </a:r>
            <a:r>
              <a:rPr lang="pt-BR" sz="2400" i="1" dirty="0">
                <a:solidFill>
                  <a:srgbClr val="FF0000"/>
                </a:solidFill>
              </a:rPr>
              <a:t>eficácia</a:t>
            </a:r>
            <a:r>
              <a:rPr lang="pt-BR" sz="2400" dirty="0"/>
              <a:t> das decisões (520 + 995)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“</a:t>
            </a:r>
            <a:r>
              <a:rPr lang="pt-BR" sz="2200" dirty="0"/>
              <a:t>Provisória” = “</a:t>
            </a:r>
            <a:r>
              <a:rPr lang="pt-BR" sz="2200" dirty="0">
                <a:solidFill>
                  <a:srgbClr val="FF0000"/>
                </a:solidFill>
              </a:rPr>
              <a:t>Imediato</a:t>
            </a:r>
            <a:r>
              <a:rPr lang="pt-BR" sz="2200" dirty="0"/>
              <a:t>”. “Sentença” = “</a:t>
            </a:r>
            <a:r>
              <a:rPr lang="pt-BR" sz="2200" dirty="0">
                <a:solidFill>
                  <a:srgbClr val="FF0000"/>
                </a:solidFill>
              </a:rPr>
              <a:t>Título executivo</a:t>
            </a:r>
            <a:r>
              <a:rPr lang="pt-BR" sz="2400" dirty="0"/>
              <a:t>”.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“Mesma forma que o cumprimento definitivo” de acordo com o “seguinte regime” (520 </a:t>
            </a:r>
            <a:r>
              <a:rPr lang="pt-BR" sz="2400" i="1" dirty="0"/>
              <a:t>caput</a:t>
            </a:r>
            <a:r>
              <a:rPr lang="pt-BR" sz="2400" dirty="0"/>
              <a:t>):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Iniciativa e responsabilização do exequente (520 I a III e § 4º)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Possibilidade de satisfação mediante a prestação de caução como regra (520 IV)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Hipóteses de dispensa (521)</a:t>
            </a:r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Possibilidade de impugnação (520 § 1º)</a:t>
            </a:r>
          </a:p>
          <a:p>
            <a:pPr lvl="2">
              <a:spcBef>
                <a:spcPts val="300"/>
              </a:spcBef>
              <a:spcAft>
                <a:spcPts val="300"/>
              </a:spcAft>
              <a:buClr>
                <a:srgbClr val="00B0F0"/>
              </a:buClr>
              <a:buFont typeface="Wingdings" panose="05000000000000000000" pitchFamily="2" charset="2"/>
              <a:buChar char="ü"/>
            </a:pPr>
            <a:r>
              <a:rPr lang="pt-BR" sz="2000" dirty="0"/>
              <a:t>Se não apresentar </a:t>
            </a:r>
            <a:r>
              <a:rPr lang="pt-BR" sz="2000" b="1" dirty="0">
                <a:solidFill>
                  <a:srgbClr val="FF0000"/>
                </a:solidFill>
              </a:rPr>
              <a:t>(?)</a:t>
            </a:r>
            <a:endParaRPr lang="pt-BR" sz="2000" dirty="0"/>
          </a:p>
          <a:p>
            <a:pPr lvl="1"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200" dirty="0"/>
              <a:t>Previsão expressa da incidência da multa e dos honorários (520 §§ 2º e 3º)</a:t>
            </a:r>
          </a:p>
          <a:p>
            <a:pPr eaLnBrk="1" hangingPunct="1"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Alcance das regras (520 § 5º e 297, 519 e 527)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6992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-33829" y="6248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pt-B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Caução (520 IV)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Caução para: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Levantamento de depósito em dinheiro 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Prática de atos que importem transferência de posse ou alienação de propriedade ou de outro direito real</a:t>
            </a:r>
          </a:p>
          <a:p>
            <a:pPr lvl="1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Dos quais possa resultar grave dano ao executado, dependem de caução suficiente e idônea, arbitrada de plano pelo juiz e prestada nos próprios autos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Caução “suficiente e idônea”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“Arbitrada de plano pelo juiz”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800" dirty="0"/>
              <a:t>“Prestada nos próprios autos”</a:t>
            </a:r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16926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" y="-21363"/>
            <a:ext cx="9136571" cy="786067"/>
          </a:xfr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Dispensa de caução (521)</a:t>
            </a:r>
            <a:endParaRPr lang="pt-BR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" y="908720"/>
            <a:ext cx="9136571" cy="5488560"/>
          </a:xfrm>
        </p:spPr>
        <p:txBody>
          <a:bodyPr/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Hipóteses: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Crédito de natureza alimentar </a:t>
            </a:r>
            <a:r>
              <a:rPr lang="pt-BR" sz="2400" i="1" dirty="0"/>
              <a:t>independentemente de sua origem </a:t>
            </a:r>
            <a:r>
              <a:rPr lang="pt-BR" sz="2400" dirty="0"/>
              <a:t>(I)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Credor demonstrar situação de necessidade </a:t>
            </a:r>
            <a:r>
              <a:rPr lang="pt-BR" sz="2400" b="1" dirty="0"/>
              <a:t>(II)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Pender o agravo do art. 1042 </a:t>
            </a:r>
            <a:r>
              <a:rPr lang="pt-BR" sz="2400" b="1" dirty="0"/>
              <a:t>(III)</a:t>
            </a:r>
          </a:p>
          <a:p>
            <a:pPr lvl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pt-BR" sz="2400" dirty="0"/>
              <a:t>Decisão executada em consonância com súmula STF ou do STJ ou em conformidade com acórdão de casos repetitivos </a:t>
            </a:r>
            <a:r>
              <a:rPr lang="pt-BR" sz="2400" b="1" dirty="0"/>
              <a:t>(IV)</a:t>
            </a:r>
          </a:p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Font typeface="Courier New" panose="02070309020205020404" pitchFamily="49" charset="0"/>
              <a:buChar char="o"/>
            </a:pPr>
            <a:r>
              <a:rPr lang="pt-BR" sz="2400" dirty="0"/>
              <a:t>Preservação da caução quando “da dispensa possa resultar manifesto risco de grave dano de difícil ou incerta reparação” </a:t>
            </a:r>
            <a:r>
              <a:rPr lang="pt-BR" sz="2400" b="1" dirty="0"/>
              <a:t>(par ún)</a:t>
            </a:r>
          </a:p>
          <a:p>
            <a:pPr marL="457200" lvl="1" indent="0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None/>
            </a:pPr>
            <a:endParaRPr lang="en-US" sz="2400" dirty="0"/>
          </a:p>
        </p:txBody>
      </p:sp>
      <p:sp>
        <p:nvSpPr>
          <p:cNvPr id="9" name="Retângulo 8"/>
          <p:cNvSpPr/>
          <p:nvPr/>
        </p:nvSpPr>
        <p:spPr>
          <a:xfrm>
            <a:off x="-7429" y="6397280"/>
            <a:ext cx="9151429" cy="34431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/>
          <p:cNvSpPr/>
          <p:nvPr/>
        </p:nvSpPr>
        <p:spPr>
          <a:xfrm>
            <a:off x="-7430" y="6669360"/>
            <a:ext cx="9151429" cy="18864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5143507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Viagem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1262</TotalTime>
  <Words>858</Words>
  <Application>Microsoft Office PowerPoint</Application>
  <PresentationFormat>Apresentação na tela (4:3)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Courier New</vt:lpstr>
      <vt:lpstr>Wingdings</vt:lpstr>
      <vt:lpstr>Design padrão</vt:lpstr>
      <vt:lpstr> Cumprimento Provisório da Sentença </vt:lpstr>
      <vt:lpstr>Considerações iniciais</vt:lpstr>
      <vt:lpstr>Classificando a tutela jurisdicional</vt:lpstr>
      <vt:lpstr>Visão estrutural do CPC 2015 (1)</vt:lpstr>
      <vt:lpstr>Visão estrutural do CPC 2015 (2)</vt:lpstr>
      <vt:lpstr>Disposições gerais</vt:lpstr>
      <vt:lpstr>Regime fundamental</vt:lpstr>
      <vt:lpstr>Caução (520 IV)</vt:lpstr>
      <vt:lpstr>Dispensa de caução (521)</vt:lpstr>
      <vt:lpstr>Documentação (522)</vt:lpstr>
      <vt:lpstr>Aplicações (1)</vt:lpstr>
      <vt:lpstr>Aplicações (2)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Cassio</cp:lastModifiedBy>
  <cp:revision>313</cp:revision>
  <cp:lastPrinted>2017-06-30T09:41:53Z</cp:lastPrinted>
  <dcterms:created xsi:type="dcterms:W3CDTF">2007-03-23T14:32:10Z</dcterms:created>
  <dcterms:modified xsi:type="dcterms:W3CDTF">2019-08-06T19:07:14Z</dcterms:modified>
</cp:coreProperties>
</file>