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3" r:id="rId2"/>
    <p:sldId id="318" r:id="rId3"/>
    <p:sldId id="320" r:id="rId4"/>
    <p:sldId id="323" r:id="rId5"/>
    <p:sldId id="321" r:id="rId6"/>
    <p:sldId id="322" r:id="rId7"/>
    <p:sldId id="312" r:id="rId8"/>
    <p:sldId id="328" r:id="rId9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22/05/2018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22/05/2018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Provisório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Sentença: 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atuais e práticos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108520" y="2348880"/>
            <a:ext cx="8856984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3200" b="1" dirty="0">
                <a:solidFill>
                  <a:srgbClr val="C00000"/>
                </a:solidFill>
              </a:rPr>
              <a:t>CONGRESSO NACIONAL DO NOVO CPC </a:t>
            </a:r>
          </a:p>
          <a:p>
            <a:pPr algn="ctr" eaLnBrk="1" hangingPunct="1"/>
            <a:r>
              <a:rPr lang="en-US" altLang="pt-BR" sz="2800" b="1" dirty="0">
                <a:solidFill>
                  <a:srgbClr val="FF0000"/>
                </a:solidFill>
              </a:rPr>
              <a:t>ETAPA VALE DO ITAJAÍ</a:t>
            </a:r>
            <a:endParaRPr lang="en-US" altLang="pt-BR" sz="32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en-US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FF0000"/>
                </a:solidFill>
              </a:rPr>
              <a:t>Blumenau, SC, 24 de maio de 2018</a:t>
            </a:r>
            <a:endParaRPr lang="pt-BR" altLang="pt-BR" b="1" dirty="0">
              <a:solidFill>
                <a:srgbClr val="FF0000"/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38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Cumprimento provisório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Relação do tema com a </a:t>
            </a:r>
            <a:r>
              <a:rPr lang="en-US" sz="2600" i="1" dirty="0">
                <a:solidFill>
                  <a:srgbClr val="FF0000"/>
                </a:solidFill>
              </a:rPr>
              <a:t>eficácia</a:t>
            </a:r>
            <a:r>
              <a:rPr lang="en-US" sz="2600" dirty="0"/>
              <a:t> das </a:t>
            </a:r>
            <a:r>
              <a:rPr lang="en-US" sz="2600" u="sng" dirty="0"/>
              <a:t>decisões</a:t>
            </a:r>
            <a:r>
              <a:rPr lang="en-US" sz="2600" dirty="0"/>
              <a:t> (520 + 995)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“Mesma forma que o cumprimento definitivo” de acordo com o “seguinte regime” (520 </a:t>
            </a:r>
            <a:r>
              <a:rPr lang="en-US" sz="2600" i="1" dirty="0"/>
              <a:t>caput</a:t>
            </a:r>
            <a:r>
              <a:rPr lang="en-US" sz="2600" dirty="0"/>
              <a:t>):</a:t>
            </a:r>
            <a:endParaRPr lang="pt-BR" sz="2600" dirty="0"/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Iniciativa e responsabilização do exequente (520 I a III e § 4º)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Possibilidade de satisfação mediante a prestação de caução como regra (520 IV)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Hipóteses</a:t>
            </a:r>
            <a:r>
              <a:rPr lang="pt-BR" sz="2000" dirty="0"/>
              <a:t> de dispensa (521)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Possibilidade de impugnação (520 § 1º)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pt-BR" sz="2000" dirty="0"/>
              <a:t>e não apresentar </a:t>
            </a:r>
            <a:r>
              <a:rPr lang="pt-BR" sz="2000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Previsão expressa da incidência da multa e dos honorários (520 §§ 2º e 3º)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Alcance das regras (520 § 5º e 519 e 527)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364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Caução (520 IV)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Caução para: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Levantamento de depósito em dinheiro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Prática de atos que importem transferência de posse ou alienação de propriedade ou de outro direito real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Dos quais possa resultar grave dano ao executado, dependem de caução suficiente e idônea, arbitrada de plano pelo juiz e prestada nos próprios autos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Caução “suficiente e idônea”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“Arbitrada de plano pelo juiz”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“Prestada nos próprios autos”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90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Dispensa de caução (521)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Dispensa quando: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Crédito de natureza alimentar </a:t>
            </a:r>
            <a:r>
              <a:rPr lang="en-US" sz="2600" i="1" dirty="0"/>
              <a:t>independentemente de sua origem </a:t>
            </a:r>
            <a:r>
              <a:rPr lang="en-US" sz="2600" dirty="0"/>
              <a:t>(I)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Credor demonstrar situação de necessidade </a:t>
            </a:r>
            <a:r>
              <a:rPr lang="en-US" sz="2600" b="1" dirty="0"/>
              <a:t>(II)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Pender o agravo do art. 1042 </a:t>
            </a:r>
            <a:r>
              <a:rPr lang="en-US" sz="2600" b="1" dirty="0"/>
              <a:t>(III)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Decisão executada em consonância com súmula STF ou do STJ ou em conformidade com acórdão de casos repetitivos </a:t>
            </a:r>
            <a:r>
              <a:rPr lang="pt-BR" sz="2600" b="1" dirty="0"/>
              <a:t>(IV)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Preservação da caução quando “</a:t>
            </a:r>
            <a:r>
              <a:rPr lang="pt-BR" sz="2800" dirty="0"/>
              <a:t>da dispensa possa resultar manifesto risco de grave dano de difícil ou incerta reparação” </a:t>
            </a:r>
            <a:r>
              <a:rPr lang="pt-BR" sz="2800" b="1" dirty="0"/>
              <a:t>(par ún)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328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Documentação (522)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Petição dirigida ao juízo competente (516)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Autos eletrônicos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Autos não eletrônicos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Decisão exequenda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(I)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Certidão de interposição de recurso despido de efeito suspensivo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(II)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Procurações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(III)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Decisão de habilitação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(IV)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“Outras peças processuais consideradas necessárias para demonstrar a existência do crédito”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(par ún)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62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Questões polêmicas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Cumprimento provisório </a:t>
            </a:r>
            <a:r>
              <a:rPr lang="pt-BR" sz="2600" b="1" i="1" dirty="0">
                <a:solidFill>
                  <a:srgbClr val="FF0000"/>
                </a:solidFill>
              </a:rPr>
              <a:t>ope legis</a:t>
            </a:r>
            <a:r>
              <a:rPr lang="pt-BR" sz="2600" dirty="0"/>
              <a:t> </a:t>
            </a:r>
            <a:r>
              <a:rPr lang="pt-BR" sz="2600" i="1" dirty="0"/>
              <a:t>x</a:t>
            </a:r>
            <a:r>
              <a:rPr lang="pt-BR" sz="2600" dirty="0"/>
              <a:t> Cumprimento provisório </a:t>
            </a:r>
            <a:r>
              <a:rPr lang="pt-BR" sz="2600" b="1" i="1" dirty="0">
                <a:solidFill>
                  <a:srgbClr val="FF0000"/>
                </a:solidFill>
              </a:rPr>
              <a:t>ope judicis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D</a:t>
            </a:r>
            <a:r>
              <a:rPr lang="pt-BR" sz="2300" dirty="0"/>
              <a:t>inâmica e relações com a Tutela Provisória (1012 § 1º V)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E</a:t>
            </a:r>
            <a:r>
              <a:rPr lang="pt-BR" sz="2300" dirty="0"/>
              <a:t>feito suspensivo dos recursos (995 par ún)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Cumprimento provisório de </a:t>
            </a:r>
            <a:r>
              <a:rPr lang="en-US" sz="2600" i="1" dirty="0"/>
              <a:t>astreintes</a:t>
            </a:r>
            <a:r>
              <a:rPr lang="en-US" sz="2600" dirty="0"/>
              <a:t> (537 § 3º)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Cumprimento provisório e julgamento antecipado </a:t>
            </a:r>
            <a:r>
              <a:rPr lang="en-US" sz="2600" i="1" dirty="0"/>
              <a:t>parcial</a:t>
            </a:r>
            <a:r>
              <a:rPr lang="en-US" sz="2600" dirty="0"/>
              <a:t> de mérito (356 § 2º)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C</a:t>
            </a:r>
            <a:r>
              <a:rPr lang="pt-BR" sz="2600" dirty="0"/>
              <a:t>umprimento provisório contra a Fazenda Pública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O</a:t>
            </a:r>
            <a:r>
              <a:rPr lang="pt-BR" sz="2300" dirty="0"/>
              <a:t> “modelo constitucional” e o trânsito em julgado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V</a:t>
            </a:r>
            <a:r>
              <a:rPr lang="pt-BR" sz="2300" dirty="0"/>
              <a:t>edações </a:t>
            </a:r>
            <a:r>
              <a:rPr lang="pt-BR" sz="2300" i="1" dirty="0"/>
              <a:t>legais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Mudança de mentalidade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A regra é a de que os recursos NÃO impeçam o início do cumprimento provisório (995 </a:t>
            </a:r>
            <a:r>
              <a:rPr lang="en-US" sz="2300" i="1" dirty="0"/>
              <a:t>caput</a:t>
            </a:r>
            <a:r>
              <a:rPr lang="en-US" sz="2300" dirty="0"/>
              <a:t>)</a:t>
            </a:r>
            <a:endParaRPr lang="pt-BR" sz="23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940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593568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" y="874202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3B84DA83-6793-4581-AED6-3695FE0AF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81" y="1442107"/>
            <a:ext cx="2812028" cy="4244355"/>
          </a:xfrm>
          <a:prstGeom prst="rect">
            <a:avLst/>
          </a:prstGeom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114" y="205525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493</Words>
  <Application>Microsoft Office PowerPoint</Application>
  <PresentationFormat>Apresentação na tela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Light</vt:lpstr>
      <vt:lpstr>Wingdings</vt:lpstr>
      <vt:lpstr>Design padrão</vt:lpstr>
      <vt:lpstr>Cumprimento Provisório da Sentença:  aspectos atuais e práticos</vt:lpstr>
      <vt:lpstr>Cumprimento provisório</vt:lpstr>
      <vt:lpstr>Caução (520 IV)</vt:lpstr>
      <vt:lpstr>Dispensa de caução (521)</vt:lpstr>
      <vt:lpstr>Documentação (522)</vt:lpstr>
      <vt:lpstr>Questões polêmicas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135</cp:revision>
  <cp:lastPrinted>2017-03-02T21:38:01Z</cp:lastPrinted>
  <dcterms:created xsi:type="dcterms:W3CDTF">2007-03-23T14:32:10Z</dcterms:created>
  <dcterms:modified xsi:type="dcterms:W3CDTF">2018-05-22T23:29:24Z</dcterms:modified>
</cp:coreProperties>
</file>