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357" r:id="rId3"/>
    <p:sldId id="339" r:id="rId4"/>
    <p:sldId id="317" r:id="rId5"/>
    <p:sldId id="320" r:id="rId6"/>
    <p:sldId id="327" r:id="rId7"/>
    <p:sldId id="321" r:id="rId8"/>
    <p:sldId id="323" r:id="rId9"/>
    <p:sldId id="324" r:id="rId10"/>
    <p:sldId id="294" r:id="rId1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20/08/2019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20/08/2019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DE SENTENÇA 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obrigações de pagar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provisório e definitivo</a:t>
            </a:r>
            <a:endParaRPr lang="pt-BR" sz="1800" b="1" i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36078" y="2348880"/>
            <a:ext cx="8856984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3600" b="1" dirty="0">
                <a:solidFill>
                  <a:schemeClr val="bg1">
                    <a:lumMod val="50000"/>
                  </a:schemeClr>
                </a:solidFill>
              </a:rPr>
              <a:t>Curso de Especialização </a:t>
            </a:r>
          </a:p>
          <a:p>
            <a:pPr algn="ctr" eaLnBrk="1" hangingPunct="1"/>
            <a:r>
              <a:rPr lang="en-US" altLang="pt-BR" sz="3000" b="1" dirty="0">
                <a:solidFill>
                  <a:schemeClr val="bg1">
                    <a:lumMod val="50000"/>
                  </a:schemeClr>
                </a:solidFill>
              </a:rPr>
              <a:t>Direito Processual Civil </a:t>
            </a:r>
          </a:p>
          <a:p>
            <a:pPr algn="ctr" eaLnBrk="1" hangingPunct="1"/>
            <a:r>
              <a:rPr lang="en-US" altLang="pt-BR" sz="3000" b="1" dirty="0">
                <a:solidFill>
                  <a:schemeClr val="bg1">
                    <a:lumMod val="50000"/>
                  </a:schemeClr>
                </a:solidFill>
              </a:rPr>
              <a:t>PUCSP</a:t>
            </a:r>
          </a:p>
          <a:p>
            <a:pPr algn="ctr" eaLnBrk="1" hangingPunct="1"/>
            <a:endParaRPr lang="en-US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FF0000"/>
                </a:solidFill>
              </a:rPr>
              <a:t>São Paulo, SP, 22 de agosto de 2019</a:t>
            </a:r>
            <a:endParaRPr lang="pt-BR" altLang="pt-BR" b="1" dirty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chemeClr val="accent2">
                    <a:lumMod val="7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lvl="1"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38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Considerações iniciais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Do CPC de 1973 ao CPC de 2015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O impacto das modificações legislativas dos anos 1990 e 2000 nas estruturas processuais civis. A necessidade de (re)construção do modelo até então existente.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Modelo constitucional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Princípios constitucionais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Organização judiciária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Funções essenciais à Justiça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Procedimentos jurisdicionais constitucionalmente diferenciados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Normas de concretização do direito processual civil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Neoconcretismo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 ênfase na </a:t>
            </a:r>
            <a:r>
              <a:rPr lang="pt-BR" sz="2400" dirty="0">
                <a:solidFill>
                  <a:srgbClr val="FF0000"/>
                </a:solidFill>
              </a:rPr>
              <a:t>tutela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860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300" b="1" spc="-100" dirty="0">
                <a:solidFill>
                  <a:srgbClr val="C00000"/>
                </a:solidFill>
              </a:rPr>
              <a:t>Proposta de classificação da tutela jurisdicional</a:t>
            </a:r>
            <a:endParaRPr lang="pt-BR" sz="3300" b="1" spc="-1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noProof="1"/>
              <a:t>Tutela jurisdicional (classificações)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noProof="1"/>
              <a:t>Perspectiva de </a:t>
            </a:r>
            <a:r>
              <a:rPr lang="pt-BR" i="1" noProof="1"/>
              <a:t>dano</a:t>
            </a:r>
            <a:r>
              <a:rPr lang="pt-BR" noProof="1"/>
              <a:t> (preventiva </a:t>
            </a:r>
            <a:r>
              <a:rPr lang="pt-BR" i="1" noProof="1"/>
              <a:t>x</a:t>
            </a:r>
            <a:r>
              <a:rPr lang="pt-BR" noProof="1"/>
              <a:t> repressiva)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i="1" noProof="1"/>
              <a:t>Momento</a:t>
            </a:r>
            <a:r>
              <a:rPr lang="pt-BR" noProof="1"/>
              <a:t> de </a:t>
            </a:r>
            <a:r>
              <a:rPr lang="pt-BR" i="1" noProof="1"/>
              <a:t>prestação</a:t>
            </a:r>
            <a:r>
              <a:rPr lang="pt-BR" noProof="1"/>
              <a:t> (antecipada </a:t>
            </a:r>
            <a:r>
              <a:rPr lang="pt-BR" i="1" noProof="1"/>
              <a:t>x</a:t>
            </a:r>
            <a:r>
              <a:rPr lang="pt-BR" noProof="1"/>
              <a:t> ulterior)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i="1" noProof="1"/>
              <a:t>Modo</a:t>
            </a:r>
            <a:r>
              <a:rPr lang="pt-BR" noProof="1"/>
              <a:t> de </a:t>
            </a:r>
            <a:r>
              <a:rPr lang="pt-BR" i="1" noProof="1"/>
              <a:t>prestação</a:t>
            </a:r>
            <a:r>
              <a:rPr lang="pt-BR" noProof="1"/>
              <a:t> (satisfativa </a:t>
            </a:r>
            <a:r>
              <a:rPr lang="pt-BR" i="1" noProof="1"/>
              <a:t>x</a:t>
            </a:r>
            <a:r>
              <a:rPr lang="pt-BR" noProof="1"/>
              <a:t> assecuratória)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noProof="1"/>
              <a:t>Pela </a:t>
            </a:r>
            <a:r>
              <a:rPr lang="pt-BR" i="1" noProof="1"/>
              <a:t>eficácia</a:t>
            </a:r>
            <a:r>
              <a:rPr lang="pt-BR" noProof="1"/>
              <a:t> (não executiva </a:t>
            </a:r>
            <a:r>
              <a:rPr lang="pt-BR" i="1" noProof="1"/>
              <a:t>x</a:t>
            </a:r>
            <a:r>
              <a:rPr lang="pt-BR" noProof="1"/>
              <a:t> executiva)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noProof="1"/>
              <a:t>Necessidade de </a:t>
            </a:r>
            <a:r>
              <a:rPr lang="pt-BR" i="1" noProof="1"/>
              <a:t>confirmação</a:t>
            </a:r>
            <a:r>
              <a:rPr lang="pt-BR" noProof="1"/>
              <a:t> (provisória </a:t>
            </a:r>
            <a:r>
              <a:rPr lang="pt-BR" i="1" noProof="1"/>
              <a:t>x</a:t>
            </a:r>
            <a:r>
              <a:rPr lang="pt-BR" noProof="1"/>
              <a:t> definitiva)</a:t>
            </a:r>
          </a:p>
          <a:p>
            <a:pPr marL="1257300" lvl="4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457200" lvl="1" indent="0" eaLnBrk="1" hangingPunct="1">
              <a:buClr>
                <a:srgbClr val="C00000"/>
              </a:buClr>
              <a:buNone/>
            </a:pP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13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iniciais (2)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29067" cy="556056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Um modelo de “processo </a:t>
            </a:r>
            <a:r>
              <a:rPr lang="en-US" sz="2800" i="1" dirty="0"/>
              <a:t>sincrético</a:t>
            </a:r>
            <a:r>
              <a:rPr lang="en-US" sz="2800" dirty="0"/>
              <a:t>”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Consequências</a:t>
            </a:r>
            <a:endParaRPr lang="pt-BR" sz="26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Cumprimento de sentença </a:t>
            </a:r>
            <a:r>
              <a:rPr lang="pt-BR" sz="2800" b="1" i="1" dirty="0">
                <a:solidFill>
                  <a:srgbClr val="FF0000"/>
                </a:solidFill>
              </a:rPr>
              <a:t>+</a:t>
            </a:r>
            <a:r>
              <a:rPr lang="pt-BR" sz="2800" dirty="0"/>
              <a:t> processo de execução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513 </a:t>
            </a:r>
            <a:r>
              <a:rPr lang="pt-BR" sz="2600" i="1" dirty="0"/>
              <a:t>caput</a:t>
            </a:r>
            <a:r>
              <a:rPr lang="pt-BR" sz="2600" dirty="0"/>
              <a:t> + 771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Correlação procedimental com as diversas modalidades obrigacionais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Pagar quantia certa: </a:t>
            </a:r>
            <a:r>
              <a:rPr lang="en-US" sz="2600" dirty="0">
                <a:solidFill>
                  <a:srgbClr val="FF0000"/>
                </a:solidFill>
              </a:rPr>
              <a:t>523-527</a:t>
            </a:r>
            <a:r>
              <a:rPr lang="en-US" sz="2600" b="1" dirty="0"/>
              <a:t>/</a:t>
            </a:r>
            <a:r>
              <a:rPr lang="en-US" sz="2600" dirty="0">
                <a:solidFill>
                  <a:srgbClr val="C00000"/>
                </a:solidFill>
              </a:rPr>
              <a:t>824-909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Alimentos: </a:t>
            </a:r>
            <a:r>
              <a:rPr lang="en-US" dirty="0">
                <a:solidFill>
                  <a:srgbClr val="FF0000"/>
                </a:solidFill>
              </a:rPr>
              <a:t>528-533</a:t>
            </a:r>
            <a:r>
              <a:rPr lang="en-US" b="1" dirty="0"/>
              <a:t>/</a:t>
            </a:r>
            <a:r>
              <a:rPr lang="en-US" dirty="0">
                <a:solidFill>
                  <a:srgbClr val="C00000"/>
                </a:solidFill>
              </a:rPr>
              <a:t>911-913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Fazenda Pública: </a:t>
            </a:r>
            <a:r>
              <a:rPr lang="en-US" dirty="0">
                <a:solidFill>
                  <a:srgbClr val="FF0000"/>
                </a:solidFill>
              </a:rPr>
              <a:t>534-535</a:t>
            </a:r>
            <a:r>
              <a:rPr lang="en-US" b="1" dirty="0"/>
              <a:t>/</a:t>
            </a:r>
            <a:r>
              <a:rPr lang="en-US" dirty="0">
                <a:solidFill>
                  <a:srgbClr val="C00000"/>
                </a:solidFill>
              </a:rPr>
              <a:t>910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Contra devedor </a:t>
            </a:r>
            <a:r>
              <a:rPr lang="en-US" i="1" dirty="0"/>
              <a:t>insolvente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/>
              <a:t>1052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Fazer/Não fazer: </a:t>
            </a:r>
            <a:r>
              <a:rPr lang="en-US" sz="2600" dirty="0">
                <a:solidFill>
                  <a:srgbClr val="FF0000"/>
                </a:solidFill>
              </a:rPr>
              <a:t>536-537</a:t>
            </a:r>
            <a:r>
              <a:rPr lang="en-US" sz="2600" b="1" dirty="0"/>
              <a:t>/</a:t>
            </a:r>
            <a:r>
              <a:rPr lang="en-US" sz="2600" dirty="0">
                <a:solidFill>
                  <a:srgbClr val="C00000"/>
                </a:solidFill>
              </a:rPr>
              <a:t>814-823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Entregar coisa: </a:t>
            </a:r>
            <a:r>
              <a:rPr lang="en-US" sz="2600" dirty="0">
                <a:solidFill>
                  <a:srgbClr val="FF0000"/>
                </a:solidFill>
              </a:rPr>
              <a:t>538</a:t>
            </a:r>
            <a:r>
              <a:rPr lang="en-US" sz="2600" b="1" dirty="0"/>
              <a:t>/</a:t>
            </a:r>
            <a:r>
              <a:rPr lang="en-US" sz="2600" dirty="0">
                <a:solidFill>
                  <a:srgbClr val="C00000"/>
                </a:solidFill>
              </a:rPr>
              <a:t>806-813</a:t>
            </a:r>
            <a:endParaRPr lang="pt-BR" sz="2600" dirty="0">
              <a:solidFill>
                <a:srgbClr val="C0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14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Disposições gerais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(prévia) liquidação (509 e 524)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 Recursos cabíveis (1015 par ún)</a:t>
            </a:r>
            <a:endParaRPr lang="pt-BR" sz="24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Intimação</a:t>
            </a:r>
            <a:r>
              <a:rPr lang="pt-BR" sz="2800" dirty="0"/>
              <a:t> para início (513 § 1º)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Somente para o pagamento de quantia?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Modalidades de intimação (513 § 2º)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/>
              <a:t>citação</a:t>
            </a:r>
            <a:r>
              <a:rPr lang="en-US" sz="2400" dirty="0"/>
              <a:t> nos casos do 515 § 1º</a:t>
            </a:r>
            <a:endParaRPr lang="pt-BR" sz="2400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Mecanismos </a:t>
            </a:r>
            <a:r>
              <a:rPr lang="en-US" i="1" u="sng" dirty="0"/>
              <a:t>atípicos</a:t>
            </a:r>
            <a:r>
              <a:rPr lang="en-US" dirty="0"/>
              <a:t>, inclusive para </a:t>
            </a:r>
            <a:r>
              <a:rPr lang="en-US" i="1" u="sng" dirty="0"/>
              <a:t>pagar</a:t>
            </a:r>
            <a:r>
              <a:rPr lang="en-US" dirty="0"/>
              <a:t> (139 IV)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Protesto da decisão judicial (517)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Inclusão do nome em cadastro de inadimplentes (782 § 5º)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O</a:t>
            </a:r>
            <a:r>
              <a:rPr lang="pt-BR" dirty="0"/>
              <a:t>utras medidas </a:t>
            </a:r>
            <a:r>
              <a:rPr lang="pt-BR" b="1" dirty="0">
                <a:solidFill>
                  <a:srgbClr val="FF0000"/>
                </a:solidFill>
              </a:rPr>
              <a:t>(?)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Cumprimento por iniciativa do executado (526)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Recursos cabíveis (1015 par ún)</a:t>
            </a:r>
            <a:endParaRPr lang="pt-BR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892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Obrigações de pagar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Cumprimento </a:t>
            </a:r>
            <a:r>
              <a:rPr lang="pt-BR" i="1" dirty="0"/>
              <a:t>definitivo</a:t>
            </a:r>
            <a:r>
              <a:rPr lang="pt-BR" dirty="0"/>
              <a:t> para pagar (523 a 527)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Pagamento sob pena de multa de 10% </a:t>
            </a:r>
            <a:r>
              <a:rPr lang="pt-BR" sz="2600" b="1" i="1" dirty="0"/>
              <a:t>e</a:t>
            </a:r>
            <a:r>
              <a:rPr lang="pt-BR" sz="2600" dirty="0"/>
              <a:t> honorários de 10% (sobre o débito)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Prazo em dias </a:t>
            </a:r>
            <a:r>
              <a:rPr lang="en-US" sz="2400" i="1" dirty="0"/>
              <a:t>úteis</a:t>
            </a:r>
            <a:r>
              <a:rPr lang="en-US" sz="2400" dirty="0"/>
              <a:t> ou em dias </a:t>
            </a:r>
            <a:r>
              <a:rPr lang="en-US" sz="2400" i="1" dirty="0"/>
              <a:t>corridos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Possibilidade de variação da multa e/ou do prazo</a:t>
            </a:r>
            <a:r>
              <a:rPr lang="en-US" sz="2400" b="1" dirty="0">
                <a:solidFill>
                  <a:srgbClr val="FF0000"/>
                </a:solidFill>
              </a:rPr>
              <a:t> (?)</a:t>
            </a:r>
            <a:endParaRPr lang="pt-BR" sz="2400" b="1" dirty="0">
              <a:solidFill>
                <a:srgbClr val="FF0000"/>
              </a:solidFill>
            </a:endParaRP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“Demonstrativo discriminado e atualizado do crédito” (524) </a:t>
            </a:r>
            <a:r>
              <a:rPr lang="pt-BR" sz="2600" i="1" dirty="0"/>
              <a:t>x</a:t>
            </a:r>
            <a:r>
              <a:rPr lang="pt-BR" sz="2600" dirty="0"/>
              <a:t> liquidação (por arbitramento ou pelo procedimento comum)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219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Cumprimento provisório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Regras do cumprimento </a:t>
            </a:r>
            <a:r>
              <a:rPr lang="pt-BR" i="1" dirty="0"/>
              <a:t>provisório</a:t>
            </a:r>
            <a:r>
              <a:rPr lang="pt-BR" dirty="0"/>
              <a:t> (520 a 522)</a:t>
            </a:r>
          </a:p>
          <a:p>
            <a:pPr marL="857250" lvl="2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Relação do tema com a </a:t>
            </a:r>
            <a:r>
              <a:rPr lang="pt-BR" sz="2600" i="1" dirty="0">
                <a:solidFill>
                  <a:srgbClr val="FF0000"/>
                </a:solidFill>
              </a:rPr>
              <a:t>eficácia</a:t>
            </a:r>
            <a:r>
              <a:rPr lang="pt-BR" sz="2600" dirty="0"/>
              <a:t> das decisões (520 + 995)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“Provisória” = “</a:t>
            </a:r>
            <a:r>
              <a:rPr lang="pt-BR" dirty="0">
                <a:solidFill>
                  <a:srgbClr val="FF0000"/>
                </a:solidFill>
              </a:rPr>
              <a:t>Imediato</a:t>
            </a:r>
            <a:r>
              <a:rPr lang="pt-BR" dirty="0"/>
              <a:t>”. “Sentença” = “</a:t>
            </a:r>
            <a:r>
              <a:rPr lang="pt-BR" dirty="0">
                <a:solidFill>
                  <a:srgbClr val="FF0000"/>
                </a:solidFill>
              </a:rPr>
              <a:t>Título executivo</a:t>
            </a:r>
            <a:r>
              <a:rPr lang="pt-BR" dirty="0"/>
              <a:t>”.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Regime fundamental: responsabilidade </a:t>
            </a:r>
            <a:r>
              <a:rPr lang="en-US" sz="2600" i="1" dirty="0"/>
              <a:t>objetiva</a:t>
            </a:r>
            <a:r>
              <a:rPr lang="en-US" sz="2600" dirty="0"/>
              <a:t> e satisfação mediante caução</a:t>
            </a:r>
            <a:endParaRPr lang="pt-BR" sz="2600" dirty="0"/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Previsão </a:t>
            </a:r>
            <a:r>
              <a:rPr lang="pt-BR" sz="2600" i="1" dirty="0"/>
              <a:t>expressa</a:t>
            </a:r>
            <a:r>
              <a:rPr lang="pt-BR" sz="2600" dirty="0"/>
              <a:t> da incidência da multa </a:t>
            </a:r>
            <a:r>
              <a:rPr lang="pt-BR" sz="2600" b="1" i="1" dirty="0"/>
              <a:t>e</a:t>
            </a:r>
            <a:r>
              <a:rPr lang="pt-BR" sz="2600" dirty="0"/>
              <a:t> dos honorários (520 § 2º)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Dispensa de caução (521)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Necessárias r</a:t>
            </a:r>
            <a:r>
              <a:rPr lang="pt-BR" sz="2600" dirty="0"/>
              <a:t>elações com a Tutela Provisória (1012 § 1º V)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Cumprimento </a:t>
            </a:r>
            <a:r>
              <a:rPr lang="en-US" sz="2400" i="1" dirty="0"/>
              <a:t>ope legis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dirty="0"/>
              <a:t> cumprimento </a:t>
            </a:r>
            <a:r>
              <a:rPr lang="en-US" sz="2400" i="1" dirty="0"/>
              <a:t>ope iudicis</a:t>
            </a:r>
            <a:endParaRPr lang="en-US" sz="2400" dirty="0"/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113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Impugnação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15 dias após os 15 dias para pagamento voluntário “independentemente de nova intimação” (525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Prazo </a:t>
            </a:r>
            <a:r>
              <a:rPr lang="pt-BR" sz="2600" dirty="0">
                <a:solidFill>
                  <a:srgbClr val="FF0000"/>
                </a:solidFill>
              </a:rPr>
              <a:t>processual</a:t>
            </a:r>
            <a:r>
              <a:rPr lang="pt-BR" sz="2600" dirty="0"/>
              <a:t> ou </a:t>
            </a:r>
            <a:r>
              <a:rPr lang="pt-BR" sz="2600" dirty="0">
                <a:solidFill>
                  <a:srgbClr val="FF0000"/>
                </a:solidFill>
              </a:rPr>
              <a:t>material</a:t>
            </a:r>
            <a:r>
              <a:rPr lang="pt-BR" sz="2600" dirty="0"/>
              <a:t> </a:t>
            </a:r>
            <a:r>
              <a:rPr lang="pt-BR" sz="2600" b="1" dirty="0">
                <a:solidFill>
                  <a:srgbClr val="FF0000"/>
                </a:solidFill>
              </a:rPr>
              <a:t>?</a:t>
            </a:r>
            <a:r>
              <a:rPr lang="pt-BR" sz="2600" dirty="0"/>
              <a:t> (art. 219 par.ún.)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Aplicação do art. 229 (525 § 3º)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Obrigações de fazer, não fazer e entregar coisa </a:t>
            </a:r>
            <a:r>
              <a:rPr lang="en-US" sz="2600" b="1" dirty="0">
                <a:solidFill>
                  <a:srgbClr val="FF0000"/>
                </a:solidFill>
              </a:rPr>
              <a:t>(?)</a:t>
            </a:r>
            <a:endParaRPr lang="pt-BR" sz="2600" b="1" dirty="0">
              <a:solidFill>
                <a:srgbClr val="FF0000"/>
              </a:solidFill>
            </a:endParaRP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Não depende de prévia garantia de juízo (525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Excesso de execução (525 §§ 4º e 5º)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Efeito suspensivo (525 §§ 6º a 10)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Matérias (525 § 1º)</a:t>
            </a:r>
          </a:p>
          <a:p>
            <a:pPr marL="742950" lvl="2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i="1" dirty="0"/>
              <a:t>Inexigibilidade</a:t>
            </a:r>
            <a:r>
              <a:rPr lang="pt-BR" dirty="0"/>
              <a:t> e STF em controle concentrado </a:t>
            </a:r>
            <a:r>
              <a:rPr lang="pt-BR" i="1" dirty="0"/>
              <a:t>ou</a:t>
            </a:r>
            <a:r>
              <a:rPr lang="pt-BR" dirty="0"/>
              <a:t> difuso da constitucionalidade (523 §§ 12 a 15)</a:t>
            </a:r>
          </a:p>
          <a:p>
            <a:pPr marL="1200150" lvl="3" indent="-342900">
              <a:spcBef>
                <a:spcPts val="250"/>
              </a:spcBef>
              <a:spcAft>
                <a:spcPts val="2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Direito intertemporal (art. 1057)</a:t>
            </a:r>
          </a:p>
          <a:p>
            <a:pPr marL="342900" lvl="1" indent="-342900">
              <a:spcBef>
                <a:spcPts val="250"/>
              </a:spcBef>
              <a:spcAft>
                <a:spcPts val="2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056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Outras defesas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O art. 518 e a discussão sobre a validade da etapa executiva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Fatos supervenientes e 525 § 11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Subsistem as exceções/objeções de pré/pós executividade </a:t>
            </a:r>
            <a:r>
              <a:rPr lang="pt-BR" b="1" dirty="0">
                <a:solidFill>
                  <a:srgbClr val="FF0000"/>
                </a:solidFill>
              </a:rPr>
              <a:t>(?)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Os antigos “embargos de segunda fase” (903)</a:t>
            </a:r>
          </a:p>
          <a:p>
            <a:pPr marL="0" lvl="1" indent="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pt-BR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740161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645</Words>
  <Application>Microsoft Office PowerPoint</Application>
  <PresentationFormat>Apresentação na tela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Design padrão</vt:lpstr>
      <vt:lpstr>CUMPRIMENTO DE SENTENÇA  das obrigações de pagar provisório e definitivo</vt:lpstr>
      <vt:lpstr>Considerações iniciais (1)</vt:lpstr>
      <vt:lpstr>Proposta de classificação da tutela jurisdicional</vt:lpstr>
      <vt:lpstr>Considerações iniciais (2)</vt:lpstr>
      <vt:lpstr>Disposições gerais</vt:lpstr>
      <vt:lpstr>Obrigações de pagar</vt:lpstr>
      <vt:lpstr>Cumprimento provisório</vt:lpstr>
      <vt:lpstr>Impugnação</vt:lpstr>
      <vt:lpstr>Outras defesas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167</cp:revision>
  <cp:lastPrinted>2019-08-20T15:41:22Z</cp:lastPrinted>
  <dcterms:created xsi:type="dcterms:W3CDTF">2007-03-23T14:32:10Z</dcterms:created>
  <dcterms:modified xsi:type="dcterms:W3CDTF">2019-08-20T15:41:35Z</dcterms:modified>
</cp:coreProperties>
</file>